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68"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111111"/>
    <a:srgbClr val="CCCCFF"/>
    <a:srgbClr val="99CCFF"/>
    <a:srgbClr val="3399FF"/>
    <a:srgbClr val="99CC00"/>
    <a:srgbClr val="FFCC66"/>
    <a:srgbClr val="FFCC99"/>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7E25B8-2068-4DD1-894D-88607E8B80F9}" type="datetimeFigureOut">
              <a:rPr lang="en-US" smtClean="0"/>
              <a:pPr/>
              <a:t>3/3/2009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42B8AC-23FD-40C5-8889-EF33321DB82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buFont typeface="Wingdings" pitchFamily="2" charset="2"/>
              <a:buChar char="§"/>
            </a:pPr>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is a letter that ECHO sends out to parents/guardians whose children are scheduled to testify in court. This letter gives them more information about the program, and how they were referred to us.</a:t>
            </a:r>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an example</a:t>
            </a:r>
            <a:r>
              <a:rPr lang="en-US" baseline="0" dirty="0" smtClean="0"/>
              <a:t> of our flier that we mail out to our Kids In Court referrals. </a:t>
            </a:r>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t>
            </a:r>
            <a:r>
              <a:rPr lang="en-US" dirty="0" smtClean="0"/>
              <a:t>a</a:t>
            </a:r>
            <a:r>
              <a:rPr lang="en-US" baseline="0" dirty="0" smtClean="0"/>
              <a:t> form</a:t>
            </a:r>
            <a:r>
              <a:rPr lang="en-US" dirty="0" smtClean="0"/>
              <a:t> </a:t>
            </a:r>
            <a:r>
              <a:rPr lang="en-US" dirty="0" smtClean="0"/>
              <a:t>that is</a:t>
            </a:r>
            <a:r>
              <a:rPr lang="en-US" baseline="0" dirty="0" smtClean="0"/>
              <a:t> given to parents when they’re meeting with the Prosecutor. </a:t>
            </a:r>
          </a:p>
          <a:p>
            <a:r>
              <a:rPr lang="en-US" baseline="0" dirty="0" smtClean="0"/>
              <a:t>**Mention Crime Victims Compensation Form**</a:t>
            </a:r>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our standard Thank You letter</a:t>
            </a:r>
            <a:r>
              <a:rPr lang="en-US" baseline="0" dirty="0" smtClean="0"/>
              <a:t> to parents/guardians.</a:t>
            </a:r>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order for you to get a better idea of how Kids In Court works, we will need about 5 volunteers to help us demonstrate</a:t>
            </a:r>
            <a:r>
              <a:rPr lang="en-US" baseline="0" dirty="0" smtClean="0"/>
              <a:t> the program. Do we have any volunteers??</a:t>
            </a:r>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ECHO</a:t>
            </a:r>
            <a:r>
              <a:rPr lang="en-US" baseline="0" dirty="0" smtClean="0"/>
              <a:t> gets Kids In Court referrals from the Commonwealth Attorney’s Office. They have been a great partner with us all these years.</a:t>
            </a:r>
          </a:p>
          <a:p>
            <a:endParaRPr lang="en-US" baseline="0" dirty="0" smtClean="0"/>
          </a:p>
          <a:p>
            <a:r>
              <a:rPr lang="en-US" baseline="0" dirty="0" smtClean="0"/>
              <a:t>Kids In Court is held every other month. The program has changed over the years; it was originally held on two consecutive weeks. ECHO used to serve snacks.</a:t>
            </a:r>
          </a:p>
          <a:p>
            <a:endParaRPr lang="en-US" baseline="0" dirty="0" smtClean="0"/>
          </a:p>
          <a:p>
            <a:r>
              <a:rPr lang="en-US" b="1" dirty="0" smtClean="0"/>
              <a:t>Outline</a:t>
            </a:r>
            <a:r>
              <a:rPr lang="en-US" b="1" baseline="0" dirty="0" smtClean="0"/>
              <a:t> of Program:</a:t>
            </a:r>
          </a:p>
          <a:p>
            <a:r>
              <a:rPr lang="en-US" b="0" baseline="0" dirty="0" smtClean="0"/>
              <a:t>Video- There are two videos for the program. The first is a video that describes the people in the courtroom (attorney, prosecutor, victim advocate, judge, witness, etc.) It explains what each person does, and what they should expect when they testify. The parents and children both watch this video.</a:t>
            </a:r>
          </a:p>
          <a:p>
            <a:r>
              <a:rPr lang="en-US" b="0" baseline="0" dirty="0" smtClean="0"/>
              <a:t>After the video is over, the parents leave to talk with the Prosecutor in another room.</a:t>
            </a:r>
          </a:p>
          <a:p>
            <a:endParaRPr lang="en-US" b="0" baseline="0" dirty="0" smtClean="0"/>
          </a:p>
          <a:p>
            <a:r>
              <a:rPr lang="en-US" b="0" baseline="0" dirty="0" smtClean="0"/>
              <a:t>The children then watch another video about a crime scene. After the crime scene video, the children get to take turns role-playing (the judge, sheriff, defense attorney, witness, and prosecutor). </a:t>
            </a:r>
          </a:p>
          <a:p>
            <a:r>
              <a:rPr lang="en-US" b="0" baseline="0" dirty="0" smtClean="0"/>
              <a:t>ECHO staff and volunteers help the children with each role. They help the children read the script, as well as provide direction to the children. ECHO volunteers also give the children pointers for when they testify; such as speaking loud and clear into the microphone, asking the judge for a bathroom break, telling the truth, bringing something to hold in their hands while testifying.</a:t>
            </a:r>
          </a:p>
          <a:p>
            <a:endParaRPr lang="en-US" b="0" baseline="0" dirty="0" smtClean="0"/>
          </a:p>
          <a:p>
            <a:r>
              <a:rPr lang="en-US" b="0" baseline="0" dirty="0" smtClean="0"/>
              <a:t>After each child has had a turn role-playing each position, they are given an evaluation to fill out. ECHO volunteers help the children who cannot read to fill out the evaluation.</a:t>
            </a:r>
          </a:p>
          <a:p>
            <a:endParaRPr lang="en-US" b="0" baseline="0" dirty="0" smtClean="0"/>
          </a:p>
          <a:p>
            <a:r>
              <a:rPr lang="en-US" b="0" baseline="0" dirty="0" smtClean="0"/>
              <a:t>The children are given an age-appropriate coloring book and crayons. The coloring book teaches </a:t>
            </a:r>
          </a:p>
          <a:p>
            <a:endParaRPr lang="en-US" b="0" baseline="0" dirty="0" smtClean="0"/>
          </a:p>
          <a:p>
            <a:endParaRPr lang="en-US" b="0" baseline="0" dirty="0" smtClean="0"/>
          </a:p>
        </p:txBody>
      </p:sp>
      <p:sp>
        <p:nvSpPr>
          <p:cNvPr id="4" name="Slide Number Placeholder 3"/>
          <p:cNvSpPr>
            <a:spLocks noGrp="1"/>
          </p:cNvSpPr>
          <p:nvPr>
            <p:ph type="sldNum" sz="quarter" idx="10"/>
          </p:nvPr>
        </p:nvSpPr>
        <p:spPr/>
        <p:txBody>
          <a:bodyPr/>
          <a:lstStyle/>
          <a:p>
            <a:fld id="{EA42B8AC-23FD-40C5-8889-EF33321DB82F}" type="slidenum">
              <a:rPr lang="en-US" smtClean="0"/>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These</a:t>
            </a:r>
            <a:r>
              <a:rPr lang="en-US" baseline="0" dirty="0" smtClean="0"/>
              <a:t> are</a:t>
            </a:r>
            <a:r>
              <a:rPr lang="en-US" dirty="0" smtClean="0"/>
              <a:t> </a:t>
            </a:r>
            <a:r>
              <a:rPr lang="en-US" dirty="0" smtClean="0"/>
              <a:t>directions</a:t>
            </a:r>
            <a:r>
              <a:rPr lang="en-US" baseline="0" dirty="0" smtClean="0"/>
              <a:t> that ECHO uses for the </a:t>
            </a:r>
            <a:r>
              <a:rPr lang="en-US" b="1" baseline="0" dirty="0" smtClean="0"/>
              <a:t>Witness</a:t>
            </a:r>
            <a:r>
              <a:rPr lang="en-US" baseline="0" dirty="0" smtClean="0"/>
              <a:t> during Kids In Court.</a:t>
            </a:r>
            <a:endParaRPr lang="en-US" dirty="0" smtClean="0"/>
          </a:p>
          <a:p>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These</a:t>
            </a:r>
            <a:r>
              <a:rPr lang="en-US" baseline="0" dirty="0" smtClean="0"/>
              <a:t> are </a:t>
            </a:r>
            <a:r>
              <a:rPr lang="en-US" baseline="0" dirty="0" smtClean="0"/>
              <a:t>directions that ECHO uses for the </a:t>
            </a:r>
            <a:r>
              <a:rPr lang="en-US" b="1" baseline="0" dirty="0" smtClean="0"/>
              <a:t>Sheriff</a:t>
            </a:r>
            <a:r>
              <a:rPr lang="en-US" baseline="0" dirty="0" smtClean="0"/>
              <a:t> during Kids In Court.</a:t>
            </a:r>
            <a:endParaRPr lang="en-US" dirty="0" smtClean="0"/>
          </a:p>
          <a:p>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is a</a:t>
            </a:r>
            <a:r>
              <a:rPr lang="en-US" baseline="0" dirty="0" smtClean="0"/>
              <a:t> script that ECHO uses for the </a:t>
            </a:r>
            <a:r>
              <a:rPr lang="en-US" b="1" baseline="0" dirty="0" smtClean="0"/>
              <a:t>Judge</a:t>
            </a:r>
            <a:r>
              <a:rPr lang="en-US" baseline="0" dirty="0" smtClean="0"/>
              <a:t> during Kids In Court.</a:t>
            </a:r>
            <a:endParaRPr lang="en-US" dirty="0" smtClean="0"/>
          </a:p>
          <a:p>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a:t>
            </a:r>
            <a:r>
              <a:rPr lang="en-US" baseline="0" dirty="0" smtClean="0"/>
              <a:t> script that ECHO uses for the </a:t>
            </a:r>
            <a:r>
              <a:rPr lang="en-US" b="1" baseline="0" dirty="0" smtClean="0"/>
              <a:t>Prosecutor</a:t>
            </a:r>
            <a:r>
              <a:rPr lang="en-US" baseline="0" dirty="0" smtClean="0"/>
              <a:t> during Kids In Court.</a:t>
            </a:r>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a:t>
            </a:r>
            <a:r>
              <a:rPr lang="en-US" baseline="0" dirty="0" smtClean="0"/>
              <a:t> script that ECHO uses for the </a:t>
            </a:r>
            <a:r>
              <a:rPr lang="en-US" b="1" baseline="0" dirty="0" smtClean="0"/>
              <a:t>Defense Attorney </a:t>
            </a:r>
            <a:r>
              <a:rPr lang="en-US" baseline="0" dirty="0" smtClean="0"/>
              <a:t>during Kids In Court. </a:t>
            </a:r>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an</a:t>
            </a:r>
            <a:r>
              <a:rPr lang="en-US" baseline="0" dirty="0" smtClean="0"/>
              <a:t> example of a Parent Evaluation form that we use for the Kids In Court program. The parents fill out the evaluation after they meet with the Prosecutor.</a:t>
            </a:r>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an example</a:t>
            </a:r>
            <a:r>
              <a:rPr lang="en-US" baseline="0" dirty="0" smtClean="0"/>
              <a:t> of ECHO’s Child Evaluation form. The children fill this out at the end of the program. ECHO tallies up the data, and keeps a record of it.</a:t>
            </a:r>
            <a:endParaRPr lang="en-US" dirty="0"/>
          </a:p>
        </p:txBody>
      </p:sp>
      <p:sp>
        <p:nvSpPr>
          <p:cNvPr id="4" name="Slide Number Placeholder 3"/>
          <p:cNvSpPr>
            <a:spLocks noGrp="1"/>
          </p:cNvSpPr>
          <p:nvPr>
            <p:ph type="sldNum" sz="quarter" idx="10"/>
          </p:nvPr>
        </p:nvSpPr>
        <p:spPr/>
        <p:txBody>
          <a:bodyPr/>
          <a:lstStyle/>
          <a:p>
            <a:fld id="{EA42B8AC-23FD-40C5-8889-EF33321DB82F}"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ight Triangle 9"/>
          <p:cNvSpPr/>
          <p:nvPr/>
        </p:nvSpPr>
        <p:spPr>
          <a:xfrm>
            <a:off x="-1"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6"/>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1"/>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E76EEADD-6241-4248-9D5E-A88F83B01E6D}" type="datetimeFigureOut">
              <a:rPr lang="en-US" smtClean="0"/>
              <a:pPr/>
              <a:t>3/3/2009</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A632753-3319-4A7E-948C-B2AFF008658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34"/>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76EEADD-6241-4248-9D5E-A88F83B01E6D}" type="datetimeFigureOut">
              <a:rPr lang="en-US" smtClean="0"/>
              <a:pPr/>
              <a:t>3/3/2009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A632753-3319-4A7E-948C-B2AFF00865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9" y="274645"/>
            <a:ext cx="1777471"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76EEADD-6241-4248-9D5E-A88F83B01E6D}" type="datetimeFigureOut">
              <a:rPr lang="en-US" smtClean="0"/>
              <a:pPr/>
              <a:t>3/3/2009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A632753-3319-4A7E-948C-B2AFF008658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76EEADD-6241-4248-9D5E-A88F83B01E6D}" type="datetimeFigureOut">
              <a:rPr lang="en-US" smtClean="0"/>
              <a:pPr/>
              <a:t>3/3/2009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A632753-3319-4A7E-948C-B2AFF0086587}"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76EEADD-6241-4248-9D5E-A88F83B01E6D}" type="datetimeFigureOut">
              <a:rPr lang="en-US" smtClean="0"/>
              <a:pPr/>
              <a:t>3/3/2009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A632753-3319-4A7E-948C-B2AFF0086587}"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33"/>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33"/>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76EEADD-6241-4248-9D5E-A88F83B01E6D}" type="datetimeFigureOut">
              <a:rPr lang="en-US" smtClean="0"/>
              <a:pPr/>
              <a:t>3/3/2009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A632753-3319-4A7E-948C-B2AFF0086587}"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3"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33"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3" y="1444295"/>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31" y="1444295"/>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76EEADD-6241-4248-9D5E-A88F83B01E6D}" type="datetimeFigureOut">
              <a:rPr lang="en-US" smtClean="0"/>
              <a:pPr/>
              <a:t>3/3/2009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A632753-3319-4A7E-948C-B2AFF008658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E76EEADD-6241-4248-9D5E-A88F83B01E6D}" type="datetimeFigureOut">
              <a:rPr lang="en-US" smtClean="0"/>
              <a:pPr/>
              <a:t>3/3/2009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A632753-3319-4A7E-948C-B2AFF0086587}"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E76EEADD-6241-4248-9D5E-A88F83B01E6D}" type="datetimeFigureOut">
              <a:rPr lang="en-US" smtClean="0"/>
              <a:pPr/>
              <a:t>3/3/2009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A632753-3319-4A7E-948C-B2AFF008658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E76EEADD-6241-4248-9D5E-A88F83B01E6D}" type="datetimeFigureOut">
              <a:rPr lang="en-US" smtClean="0"/>
              <a:pPr/>
              <a:t>3/3/2009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A632753-3319-4A7E-948C-B2AFF008658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4"/>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E76EEADD-6241-4248-9D5E-A88F83B01E6D}" type="datetimeFigureOut">
              <a:rPr lang="en-US" smtClean="0"/>
              <a:pPr/>
              <a:t>3/3/2009</a:t>
            </a:fld>
            <a:endParaRPr lang="en-US"/>
          </a:p>
        </p:txBody>
      </p:sp>
      <p:sp>
        <p:nvSpPr>
          <p:cNvPr id="6" name="Footer Placeholder 5"/>
          <p:cNvSpPr>
            <a:spLocks noGrp="1"/>
          </p:cNvSpPr>
          <p:nvPr>
            <p:ph type="ftr" sz="quarter" idx="11"/>
          </p:nvPr>
        </p:nvSpPr>
        <p:spPr>
          <a:xfrm>
            <a:off x="4380078" y="6407949"/>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A632753-3319-4A7E-948C-B2AFF0086587}" type="slidenum">
              <a:rPr lang="en-US" smtClean="0"/>
              <a:pPr/>
              <a:t>‹#›</a:t>
            </a:fld>
            <a:endParaRPr lang="en-US"/>
          </a:p>
        </p:txBody>
      </p:sp>
      <p:sp>
        <p:nvSpPr>
          <p:cNvPr id="2" name="Title 1"/>
          <p:cNvSpPr>
            <a:spLocks noGrp="1"/>
          </p:cNvSpPr>
          <p:nvPr>
            <p:ph type="title"/>
          </p:nvPr>
        </p:nvSpPr>
        <p:spPr>
          <a:xfrm>
            <a:off x="228600" y="4865124"/>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7" y="5001995"/>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0"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3" y="5791254"/>
            <a:ext cx="3402315"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40"/>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7" y="5001995"/>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0"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3" y="5791254"/>
            <a:ext cx="3402315"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40"/>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33"/>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E76EEADD-6241-4248-9D5E-A88F83B01E6D}" type="datetimeFigureOut">
              <a:rPr lang="en-US" smtClean="0"/>
              <a:pPr/>
              <a:t>3/3/2009</a:t>
            </a:fld>
            <a:endParaRPr lang="en-US"/>
          </a:p>
        </p:txBody>
      </p:sp>
      <p:sp>
        <p:nvSpPr>
          <p:cNvPr id="22" name="Footer Placeholder 21"/>
          <p:cNvSpPr>
            <a:spLocks noGrp="1"/>
          </p:cNvSpPr>
          <p:nvPr>
            <p:ph type="ftr" sz="quarter" idx="3"/>
          </p:nvPr>
        </p:nvSpPr>
        <p:spPr>
          <a:xfrm>
            <a:off x="4380078" y="6407949"/>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9"/>
            <a:ext cx="365760" cy="365125"/>
          </a:xfrm>
          <a:prstGeom prst="rect">
            <a:avLst/>
          </a:prstGeom>
        </p:spPr>
        <p:txBody>
          <a:bodyPr vert="horz" anchor="b"/>
          <a:lstStyle>
            <a:lvl1pPr algn="r" eaLnBrk="1" latinLnBrk="0" hangingPunct="1">
              <a:defRPr kumimoji="0" sz="1000" b="0">
                <a:solidFill>
                  <a:schemeClr val="tx1"/>
                </a:solidFill>
              </a:defRPr>
            </a:lvl1pPr>
            <a:extLst/>
          </a:lstStyle>
          <a:p>
            <a:fld id="{0A632753-3319-4A7E-948C-B2AFF008658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7696200" cy="2362200"/>
          </a:xfrm>
        </p:spPr>
        <p:txBody>
          <a:bodyPr>
            <a:normAutofit fontScale="90000"/>
          </a:bodyPr>
          <a:lstStyle/>
          <a:p>
            <a:r>
              <a:rPr lang="en-US" sz="44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ECHO, EXPLOITED Children’s help organization</a:t>
            </a:r>
            <a:r>
              <a:rPr lang="en-US"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en-US" dirty="0"/>
          </a:p>
        </p:txBody>
      </p:sp>
      <p:sp>
        <p:nvSpPr>
          <p:cNvPr id="3" name="Subtitle 2"/>
          <p:cNvSpPr>
            <a:spLocks noGrp="1"/>
          </p:cNvSpPr>
          <p:nvPr>
            <p:ph type="subTitle" idx="1"/>
          </p:nvPr>
        </p:nvSpPr>
        <p:spPr>
          <a:xfrm>
            <a:off x="1371600" y="2667000"/>
            <a:ext cx="6400800" cy="2514600"/>
          </a:xfrm>
        </p:spPr>
        <p:txBody>
          <a:bodyPr>
            <a:normAutofit/>
          </a:bodyPr>
          <a:lstStyle/>
          <a:p>
            <a:pPr algn="ctr"/>
            <a:r>
              <a:rPr lang="en-US" sz="6000" dirty="0" smtClean="0"/>
              <a:t>Kids In Court</a:t>
            </a:r>
          </a:p>
          <a:p>
            <a:pPr algn="ctr"/>
            <a:r>
              <a:rPr lang="en-US" dirty="0" smtClean="0"/>
              <a:t>2009 Victim Assistance Conference</a:t>
            </a:r>
          </a:p>
          <a:p>
            <a:pPr algn="ctr"/>
            <a:r>
              <a:rPr lang="en-US" dirty="0" smtClean="0"/>
              <a:t>Louisville, KY</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5029200"/>
          </a:xfrm>
          <a:solidFill>
            <a:srgbClr val="92D050"/>
          </a:solidFill>
        </p:spPr>
        <p:txBody>
          <a:bodyPr>
            <a:normAutofit fontScale="40000" lnSpcReduction="20000"/>
          </a:bodyPr>
          <a:lstStyle/>
          <a:p>
            <a:pPr algn="ctr">
              <a:buNone/>
            </a:pPr>
            <a:r>
              <a:rPr lang="en-US" sz="6000" b="1" u="sng" dirty="0" smtClean="0"/>
              <a:t>PROSECUTOR</a:t>
            </a:r>
            <a:endParaRPr lang="en-US" sz="6000" dirty="0" smtClean="0"/>
          </a:p>
          <a:p>
            <a:pPr>
              <a:buNone/>
            </a:pPr>
            <a:r>
              <a:rPr lang="en-US" sz="3800" b="1" dirty="0" smtClean="0"/>
              <a:t> </a:t>
            </a:r>
            <a:endParaRPr lang="en-US" sz="3800" dirty="0" smtClean="0"/>
          </a:p>
          <a:p>
            <a:pPr>
              <a:buNone/>
            </a:pPr>
            <a:r>
              <a:rPr lang="en-US" sz="3800" i="1" dirty="0" smtClean="0"/>
              <a:t>	(After witness is sworn)</a:t>
            </a:r>
          </a:p>
          <a:p>
            <a:pPr>
              <a:buNone/>
            </a:pPr>
            <a:r>
              <a:rPr lang="en-US" sz="3800" i="1" dirty="0" smtClean="0"/>
              <a:t> </a:t>
            </a:r>
            <a:endParaRPr lang="en-US" sz="3800" dirty="0" smtClean="0"/>
          </a:p>
          <a:p>
            <a:pPr lvl="0"/>
            <a:r>
              <a:rPr lang="en-US" sz="3800" dirty="0" smtClean="0"/>
              <a:t>“What is your name?”</a:t>
            </a:r>
          </a:p>
          <a:p>
            <a:pPr lvl="0">
              <a:buNone/>
            </a:pPr>
            <a:endParaRPr lang="en-US" sz="3800" dirty="0" smtClean="0"/>
          </a:p>
          <a:p>
            <a:pPr lvl="0"/>
            <a:r>
              <a:rPr lang="en-US" sz="3800" dirty="0" smtClean="0"/>
              <a:t>“How old are you?”</a:t>
            </a:r>
          </a:p>
          <a:p>
            <a:pPr lvl="0">
              <a:buNone/>
            </a:pPr>
            <a:endParaRPr lang="en-US" sz="3800" dirty="0" smtClean="0"/>
          </a:p>
          <a:p>
            <a:pPr lvl="0"/>
            <a:r>
              <a:rPr lang="en-US" sz="3800" dirty="0" smtClean="0"/>
              <a:t>“Where do you live?” </a:t>
            </a:r>
          </a:p>
          <a:p>
            <a:pPr lvl="0">
              <a:buNone/>
            </a:pPr>
            <a:endParaRPr lang="en-US" sz="3800" dirty="0" smtClean="0"/>
          </a:p>
          <a:p>
            <a:pPr lvl="0"/>
            <a:r>
              <a:rPr lang="en-US" sz="3800" dirty="0" smtClean="0"/>
              <a:t>“How many brothers and sisters do you have?”</a:t>
            </a:r>
          </a:p>
          <a:p>
            <a:pPr lvl="0">
              <a:buNone/>
            </a:pPr>
            <a:endParaRPr lang="en-US" sz="3800" dirty="0" smtClean="0"/>
          </a:p>
          <a:p>
            <a:pPr lvl="0"/>
            <a:r>
              <a:rPr lang="en-US" sz="3800" dirty="0" smtClean="0"/>
              <a:t>“What did you see happen on the video we watched a few minutes ago.”</a:t>
            </a:r>
          </a:p>
          <a:p>
            <a:pPr>
              <a:buNone/>
            </a:pPr>
            <a:endParaRPr lang="en-US" sz="2600" b="1" dirty="0" smtClean="0"/>
          </a:p>
          <a:p>
            <a:pPr>
              <a:buNone/>
            </a:pPr>
            <a:r>
              <a:rPr lang="en-US" sz="2600" b="1" dirty="0" smtClean="0"/>
              <a:t> </a:t>
            </a:r>
            <a:endParaRPr lang="en-US" sz="2600" dirty="0" smtClean="0"/>
          </a:p>
          <a:p>
            <a:pPr>
              <a:buNone/>
            </a:pPr>
            <a:r>
              <a:rPr lang="en-US" sz="2900" i="1" dirty="0" smtClean="0"/>
              <a:t>	Suggestions for staff &amp; volunteers:</a:t>
            </a:r>
            <a:endParaRPr lang="en-US" sz="2900" dirty="0" smtClean="0"/>
          </a:p>
          <a:p>
            <a:r>
              <a:rPr lang="en-US" sz="2900" dirty="0" smtClean="0"/>
              <a:t>Witness may answer “I don’t know.” </a:t>
            </a:r>
          </a:p>
          <a:p>
            <a:r>
              <a:rPr lang="en-US" sz="2900" dirty="0" smtClean="0"/>
              <a:t>Witness may say they do not understand the question.</a:t>
            </a:r>
          </a:p>
          <a:p>
            <a:r>
              <a:rPr lang="en-US" sz="2900" dirty="0" smtClean="0"/>
              <a:t>Witness may ask the Judge to take a break, to use the bathroom, etc.</a:t>
            </a:r>
          </a:p>
          <a:p>
            <a:r>
              <a:rPr lang="en-US" sz="2900" dirty="0" smtClean="0"/>
              <a:t>Always tell the truth.</a:t>
            </a:r>
          </a:p>
          <a:p>
            <a:r>
              <a:rPr lang="en-US" sz="2900" dirty="0" smtClean="0"/>
              <a:t>Explain what happens during an objection from one of the attorneys.</a:t>
            </a:r>
          </a:p>
          <a:p>
            <a:endParaRPr lang="en-US" dirty="0"/>
          </a:p>
        </p:txBody>
      </p:sp>
      <p:sp>
        <p:nvSpPr>
          <p:cNvPr id="3" name="Title 2"/>
          <p:cNvSpPr>
            <a:spLocks noGrp="1"/>
          </p:cNvSpPr>
          <p:nvPr>
            <p:ph type="title"/>
          </p:nvPr>
        </p:nvSpPr>
        <p:spPr>
          <a:xfrm>
            <a:off x="457200" y="838200"/>
            <a:ext cx="8153400" cy="304800"/>
          </a:xfrm>
        </p:spPr>
        <p:txBody>
          <a:bodyPr>
            <a:normAutofit fontScale="90000"/>
          </a:bodyPr>
          <a:lstStyle/>
          <a:p>
            <a:pPr algn="ctr"/>
            <a:r>
              <a:rPr lang="en-US" sz="53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Role play</a:t>
            </a:r>
            <a:r>
              <a:rPr lang="en-US" sz="44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sz="44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5105400"/>
          </a:xfrm>
          <a:solidFill>
            <a:srgbClr val="99CCFF"/>
          </a:solidFill>
        </p:spPr>
        <p:txBody>
          <a:bodyPr>
            <a:normAutofit fontScale="92500" lnSpcReduction="20000"/>
          </a:bodyPr>
          <a:lstStyle/>
          <a:p>
            <a:pPr algn="ctr">
              <a:buNone/>
            </a:pPr>
            <a:r>
              <a:rPr lang="en-US" sz="2600" b="1" u="sng" dirty="0" smtClean="0"/>
              <a:t>DEFENSE ATTORNEY</a:t>
            </a:r>
            <a:endParaRPr lang="en-US" sz="2600" dirty="0" smtClean="0"/>
          </a:p>
          <a:p>
            <a:pPr>
              <a:buNone/>
            </a:pPr>
            <a:r>
              <a:rPr lang="en-US" b="1" dirty="0" smtClean="0"/>
              <a:t> </a:t>
            </a:r>
            <a:endParaRPr lang="en-US" sz="2200" dirty="0" smtClean="0"/>
          </a:p>
          <a:p>
            <a:pPr lvl="0"/>
            <a:r>
              <a:rPr lang="en-US" sz="2000" dirty="0" smtClean="0"/>
              <a:t>“Do you know the difference between the truth and a lie?”</a:t>
            </a:r>
          </a:p>
          <a:p>
            <a:pPr lvl="0">
              <a:buNone/>
            </a:pPr>
            <a:endParaRPr lang="en-US" sz="2000" dirty="0" smtClean="0"/>
          </a:p>
          <a:p>
            <a:pPr lvl="0"/>
            <a:r>
              <a:rPr lang="en-US" sz="2000" dirty="0" smtClean="0"/>
              <a:t>“What does it mean to tell a lie?”</a:t>
            </a:r>
          </a:p>
          <a:p>
            <a:pPr lvl="0">
              <a:buNone/>
            </a:pPr>
            <a:endParaRPr lang="en-US" sz="2000" dirty="0" smtClean="0"/>
          </a:p>
          <a:p>
            <a:pPr lvl="0"/>
            <a:r>
              <a:rPr lang="en-US" sz="2000" dirty="0" smtClean="0"/>
              <a:t>“What happens if you tell a lie?”</a:t>
            </a:r>
          </a:p>
          <a:p>
            <a:pPr lvl="0">
              <a:buNone/>
            </a:pPr>
            <a:endParaRPr lang="en-US" sz="2000" dirty="0" smtClean="0"/>
          </a:p>
          <a:p>
            <a:pPr lvl="0"/>
            <a:r>
              <a:rPr lang="en-US" sz="2000" dirty="0" smtClean="0"/>
              <a:t>“What color was the truck in the video?”</a:t>
            </a:r>
          </a:p>
          <a:p>
            <a:pPr lvl="0">
              <a:buNone/>
            </a:pPr>
            <a:endParaRPr lang="en-US" sz="2000" dirty="0" smtClean="0"/>
          </a:p>
          <a:p>
            <a:pPr lvl="0"/>
            <a:r>
              <a:rPr lang="en-US" sz="2000" dirty="0" smtClean="0"/>
              <a:t>“Was the truck a Ford or a Dodge?”</a:t>
            </a:r>
          </a:p>
          <a:p>
            <a:pPr lvl="0">
              <a:buNone/>
            </a:pPr>
            <a:endParaRPr lang="en-US" sz="2000" dirty="0" smtClean="0"/>
          </a:p>
          <a:p>
            <a:pPr lvl="0"/>
            <a:r>
              <a:rPr lang="en-US" sz="2000" dirty="0" smtClean="0"/>
              <a:t>“What was the license plate number?”</a:t>
            </a:r>
          </a:p>
          <a:p>
            <a:pPr lvl="0">
              <a:buNone/>
            </a:pPr>
            <a:endParaRPr lang="en-US" sz="2000" dirty="0" smtClean="0"/>
          </a:p>
          <a:p>
            <a:pPr lvl="0"/>
            <a:r>
              <a:rPr lang="en-US" sz="2000" dirty="0" smtClean="0"/>
              <a:t>“What was the boy wearing who said he lost his cat?”</a:t>
            </a:r>
          </a:p>
          <a:p>
            <a:pPr>
              <a:buNone/>
            </a:pPr>
            <a:r>
              <a:rPr lang="en-US" sz="2000" dirty="0" smtClean="0"/>
              <a:t> </a:t>
            </a:r>
          </a:p>
          <a:p>
            <a:r>
              <a:rPr lang="en-US" sz="2000" i="1" dirty="0" smtClean="0"/>
              <a:t>(Ask confusing question) : </a:t>
            </a:r>
            <a:r>
              <a:rPr lang="en-US" sz="2000" dirty="0" smtClean="0"/>
              <a:t>“ Was the truck happy?”</a:t>
            </a:r>
          </a:p>
          <a:p>
            <a:pPr>
              <a:buNone/>
            </a:pPr>
            <a:endParaRPr lang="en-US" dirty="0"/>
          </a:p>
        </p:txBody>
      </p:sp>
      <p:sp>
        <p:nvSpPr>
          <p:cNvPr id="4" name="Rectangle 3"/>
          <p:cNvSpPr/>
          <p:nvPr/>
        </p:nvSpPr>
        <p:spPr>
          <a:xfrm>
            <a:off x="1752600" y="381005"/>
            <a:ext cx="5791200" cy="83099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ROLE PLAY</a:t>
            </a:r>
            <a:endParaRPr lang="en-US" sz="4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24717" y="304802"/>
            <a:ext cx="5461883" cy="83099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EVALUATIONS</a:t>
            </a:r>
            <a:endParaRPr lang="en-US" sz="4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Content Placeholder 4"/>
          <p:cNvSpPr>
            <a:spLocks noGrp="1"/>
          </p:cNvSpPr>
          <p:nvPr>
            <p:ph idx="1"/>
          </p:nvPr>
        </p:nvSpPr>
        <p:spPr>
          <a:xfrm>
            <a:off x="457200" y="1143000"/>
            <a:ext cx="8229600" cy="5562599"/>
          </a:xfrm>
        </p:spPr>
        <p:style>
          <a:lnRef idx="2">
            <a:schemeClr val="accent6"/>
          </a:lnRef>
          <a:fillRef idx="1">
            <a:schemeClr val="lt1"/>
          </a:fillRef>
          <a:effectRef idx="0">
            <a:schemeClr val="accent6"/>
          </a:effectRef>
          <a:fontRef idx="minor">
            <a:schemeClr val="dk1"/>
          </a:fontRef>
        </p:style>
        <p:txBody>
          <a:bodyPr>
            <a:normAutofit fontScale="55000" lnSpcReduction="20000"/>
          </a:bodyPr>
          <a:lstStyle/>
          <a:p>
            <a:pPr marL="0" algn="ctr">
              <a:spcBef>
                <a:spcPts val="0"/>
              </a:spcBef>
              <a:buNone/>
            </a:pPr>
            <a:r>
              <a:rPr lang="en-US" sz="2800" b="1" dirty="0" smtClean="0">
                <a:ea typeface="Times New Roman"/>
                <a:cs typeface="Times New Roman"/>
              </a:rPr>
              <a:t>KIDS IN COURT</a:t>
            </a:r>
            <a:endParaRPr lang="en-US" sz="1800" b="1" dirty="0" smtClean="0">
              <a:ea typeface="Times New Roman"/>
              <a:cs typeface="Times New Roman"/>
            </a:endParaRPr>
          </a:p>
          <a:p>
            <a:pPr marL="0" algn="ctr">
              <a:spcBef>
                <a:spcPts val="0"/>
              </a:spcBef>
              <a:buNone/>
            </a:pPr>
            <a:r>
              <a:rPr lang="en-US" sz="2800" b="1" dirty="0" smtClean="0">
                <a:ea typeface="Times New Roman"/>
                <a:cs typeface="Times New Roman"/>
              </a:rPr>
              <a:t>PARENT EVALUATION</a:t>
            </a:r>
          </a:p>
          <a:p>
            <a:pPr marL="0" algn="ctr">
              <a:spcBef>
                <a:spcPts val="0"/>
              </a:spcBef>
              <a:buNone/>
            </a:pPr>
            <a:r>
              <a:rPr lang="en-US" sz="1800" b="1" dirty="0" smtClean="0">
                <a:ea typeface="Times New Roman"/>
              </a:rPr>
              <a:t> </a:t>
            </a:r>
            <a:endParaRPr lang="en-US" sz="1800" dirty="0" smtClean="0">
              <a:ea typeface="Times New Roman"/>
            </a:endParaRPr>
          </a:p>
          <a:p>
            <a:pPr marL="0">
              <a:spcBef>
                <a:spcPts val="0"/>
              </a:spcBef>
              <a:buNone/>
            </a:pPr>
            <a:r>
              <a:rPr lang="en-US" sz="2800" dirty="0" smtClean="0">
                <a:ea typeface="Times New Roman"/>
                <a:cs typeface="Times New Roman"/>
              </a:rPr>
              <a:t>Thank you for participating in ECHO’s Kids in Court program.  We would appreciate</a:t>
            </a:r>
          </a:p>
          <a:p>
            <a:pPr marL="0">
              <a:spcBef>
                <a:spcPts val="0"/>
              </a:spcBef>
              <a:buNone/>
            </a:pPr>
            <a:r>
              <a:rPr lang="en-US" sz="2800" dirty="0" smtClean="0">
                <a:ea typeface="Times New Roman"/>
                <a:cs typeface="Times New Roman"/>
              </a:rPr>
              <a:t>some information from you about the program.</a:t>
            </a:r>
          </a:p>
          <a:p>
            <a:pPr marL="0">
              <a:spcBef>
                <a:spcPts val="0"/>
              </a:spcBef>
            </a:pPr>
            <a:r>
              <a:rPr lang="en-US" sz="800" dirty="0" smtClean="0">
                <a:ea typeface="Times New Roman"/>
                <a:cs typeface="Times New Roman"/>
              </a:rPr>
              <a:t> </a:t>
            </a:r>
            <a:endParaRPr lang="en-US" sz="2800" dirty="0" smtClean="0">
              <a:ea typeface="Times New Roman"/>
              <a:cs typeface="Times New Roman"/>
            </a:endParaRPr>
          </a:p>
          <a:p>
            <a:pPr marL="0">
              <a:spcBef>
                <a:spcPts val="0"/>
              </a:spcBef>
              <a:buNone/>
            </a:pPr>
            <a:r>
              <a:rPr lang="en-US" sz="2800" dirty="0" smtClean="0">
                <a:ea typeface="Times New Roman"/>
                <a:cs typeface="Times New Roman"/>
              </a:rPr>
              <a:t>Below is a list of concerns that parents tell us when they come to Kids In Court.</a:t>
            </a:r>
          </a:p>
          <a:p>
            <a:pPr marL="0">
              <a:spcBef>
                <a:spcPts val="0"/>
              </a:spcBef>
              <a:buNone/>
            </a:pPr>
            <a:r>
              <a:rPr lang="en-US" sz="2800" dirty="0" smtClean="0">
                <a:ea typeface="Times New Roman"/>
                <a:cs typeface="Times New Roman"/>
              </a:rPr>
              <a:t> </a:t>
            </a:r>
          </a:p>
          <a:p>
            <a:pPr marL="0">
              <a:spcBef>
                <a:spcPts val="0"/>
              </a:spcBef>
              <a:buFont typeface="Wingdings" pitchFamily="2" charset="2"/>
              <a:buChar char="Ø"/>
            </a:pPr>
            <a:r>
              <a:rPr lang="en-US" sz="2800" b="1" dirty="0" smtClean="0">
                <a:ea typeface="Times New Roman"/>
                <a:cs typeface="Times New Roman"/>
              </a:rPr>
              <a:t>Did Kids In Court help to alleviate your anxiety in these areas?</a:t>
            </a:r>
          </a:p>
          <a:p>
            <a:pPr marL="0">
              <a:spcBef>
                <a:spcPts val="0"/>
              </a:spcBef>
              <a:buNone/>
            </a:pPr>
            <a:r>
              <a:rPr lang="en-US" sz="2800" dirty="0" smtClean="0">
                <a:ea typeface="Times New Roman"/>
                <a:cs typeface="Times New Roman"/>
              </a:rPr>
              <a:t>													Yes      No     Not an Issue of Concern</a:t>
            </a:r>
          </a:p>
          <a:p>
            <a:pPr marL="0">
              <a:spcBef>
                <a:spcPts val="0"/>
              </a:spcBef>
              <a:buNone/>
            </a:pPr>
            <a:r>
              <a:rPr lang="en-US" sz="2500" dirty="0" smtClean="0">
                <a:ea typeface="Times New Roman"/>
                <a:cs typeface="Times New Roman"/>
              </a:rPr>
              <a:t>Seeing the defendant in the courtroom.						</a:t>
            </a:r>
            <a:r>
              <a:rPr lang="en-US" sz="2500" dirty="0" smtClean="0"/>
              <a:t/>
            </a:r>
            <a:br>
              <a:rPr lang="en-US" sz="2500" dirty="0" smtClean="0"/>
            </a:br>
            <a:r>
              <a:rPr lang="en-US" sz="2500" dirty="0" smtClean="0">
                <a:ea typeface="Times New Roman"/>
                <a:cs typeface="Times New Roman"/>
              </a:rPr>
              <a:t>Watching your child testify. </a:t>
            </a:r>
          </a:p>
          <a:p>
            <a:pPr marL="0">
              <a:spcBef>
                <a:spcPts val="0"/>
              </a:spcBef>
              <a:buNone/>
            </a:pPr>
            <a:r>
              <a:rPr lang="en-US" sz="2500" dirty="0" smtClean="0"/>
              <a:t/>
            </a:r>
            <a:br>
              <a:rPr lang="en-US" sz="2500" dirty="0" smtClean="0"/>
            </a:br>
            <a:r>
              <a:rPr lang="en-US" sz="2500" dirty="0" smtClean="0">
                <a:ea typeface="Times New Roman"/>
                <a:cs typeface="Times New Roman"/>
              </a:rPr>
              <a:t>Not being in the courtroom when your </a:t>
            </a:r>
          </a:p>
          <a:p>
            <a:pPr marL="0">
              <a:spcBef>
                <a:spcPts val="0"/>
              </a:spcBef>
              <a:buNone/>
            </a:pPr>
            <a:r>
              <a:rPr lang="en-US" sz="2500" dirty="0" smtClean="0">
                <a:ea typeface="Times New Roman"/>
                <a:cs typeface="Times New Roman"/>
              </a:rPr>
              <a:t>child testifies. </a:t>
            </a:r>
          </a:p>
          <a:p>
            <a:pPr marL="0">
              <a:spcBef>
                <a:spcPts val="0"/>
              </a:spcBef>
              <a:buNone/>
            </a:pPr>
            <a:r>
              <a:rPr lang="en-US" sz="2500" dirty="0" smtClean="0"/>
              <a:t/>
            </a:r>
            <a:br>
              <a:rPr lang="en-US" sz="2500" dirty="0" smtClean="0"/>
            </a:br>
            <a:r>
              <a:rPr lang="en-US" sz="2500" dirty="0" smtClean="0">
                <a:ea typeface="Times New Roman"/>
                <a:cs typeface="Times New Roman"/>
              </a:rPr>
              <a:t>Wondering if the court system will be fair.</a:t>
            </a:r>
          </a:p>
          <a:p>
            <a:pPr marL="0">
              <a:spcBef>
                <a:spcPts val="0"/>
              </a:spcBef>
              <a:buNone/>
            </a:pPr>
            <a:r>
              <a:rPr lang="en-US" sz="2500" dirty="0" smtClean="0">
                <a:ea typeface="Times New Roman"/>
                <a:cs typeface="Times New Roman"/>
              </a:rPr>
              <a:t> </a:t>
            </a:r>
          </a:p>
          <a:p>
            <a:pPr marL="0">
              <a:spcBef>
                <a:spcPts val="0"/>
              </a:spcBef>
              <a:buNone/>
            </a:pPr>
            <a:r>
              <a:rPr lang="en-US" sz="2500" dirty="0" smtClean="0">
                <a:ea typeface="Times New Roman"/>
                <a:cs typeface="Times New Roman"/>
              </a:rPr>
              <a:t>Worrying if your child will be believed.</a:t>
            </a:r>
          </a:p>
          <a:p>
            <a:pPr marL="0">
              <a:spcBef>
                <a:spcPts val="0"/>
              </a:spcBef>
              <a:buNone/>
            </a:pPr>
            <a:r>
              <a:rPr lang="en-US" sz="2500" dirty="0" smtClean="0">
                <a:ea typeface="Times New Roman"/>
                <a:cs typeface="Times New Roman"/>
              </a:rPr>
              <a:t> </a:t>
            </a:r>
          </a:p>
          <a:p>
            <a:pPr marL="0">
              <a:spcBef>
                <a:spcPts val="0"/>
              </a:spcBef>
              <a:buNone/>
            </a:pPr>
            <a:r>
              <a:rPr lang="en-US" sz="2500" dirty="0" smtClean="0">
                <a:ea typeface="Times New Roman"/>
                <a:cs typeface="Times New Roman"/>
              </a:rPr>
              <a:t>Worrying that the courtroom is open</a:t>
            </a:r>
          </a:p>
          <a:p>
            <a:pPr marL="0">
              <a:spcBef>
                <a:spcPts val="0"/>
              </a:spcBef>
              <a:buNone/>
            </a:pPr>
            <a:r>
              <a:rPr lang="en-US" sz="2500" dirty="0" smtClean="0">
                <a:ea typeface="Times New Roman"/>
                <a:cs typeface="Times New Roman"/>
              </a:rPr>
              <a:t>to the public and confidentiality.</a:t>
            </a:r>
          </a:p>
          <a:p>
            <a:pPr marL="0">
              <a:spcBef>
                <a:spcPts val="0"/>
              </a:spcBef>
              <a:buNone/>
            </a:pPr>
            <a:endParaRPr lang="en-US" sz="2500" dirty="0" smtClean="0">
              <a:ea typeface="Times New Roman"/>
              <a:cs typeface="Times New Roman"/>
            </a:endParaRPr>
          </a:p>
          <a:p>
            <a:pPr marL="0">
              <a:spcBef>
                <a:spcPts val="0"/>
              </a:spcBef>
              <a:buFont typeface="Wingdings" pitchFamily="2" charset="2"/>
              <a:buChar char="Ø"/>
            </a:pPr>
            <a:r>
              <a:rPr lang="en-US" sz="2500" dirty="0" smtClean="0">
                <a:ea typeface="Times New Roman"/>
                <a:cs typeface="Times New Roman"/>
              </a:rPr>
              <a:t> </a:t>
            </a:r>
            <a:r>
              <a:rPr lang="en-US" sz="2900" b="1" dirty="0" smtClean="0"/>
              <a:t>Did this help?</a:t>
            </a:r>
            <a:r>
              <a:rPr lang="en-US" sz="2500" b="1" dirty="0" smtClean="0"/>
              <a:t> </a:t>
            </a:r>
            <a:r>
              <a:rPr lang="en-US" sz="2500" dirty="0" smtClean="0"/>
              <a:t/>
            </a:r>
            <a:br>
              <a:rPr lang="en-US" sz="2500" dirty="0" smtClean="0"/>
            </a:br>
            <a:r>
              <a:rPr lang="en-US" sz="2500" dirty="0" smtClean="0"/>
              <a:t>Watching the Videotape. </a:t>
            </a:r>
          </a:p>
          <a:p>
            <a:pPr marL="0">
              <a:spcBef>
                <a:spcPts val="0"/>
              </a:spcBef>
              <a:buNone/>
            </a:pPr>
            <a:r>
              <a:rPr lang="en-US" sz="2500" dirty="0" smtClean="0"/>
              <a:t/>
            </a:r>
            <a:br>
              <a:rPr lang="en-US" sz="2500" dirty="0" smtClean="0"/>
            </a:br>
            <a:r>
              <a:rPr lang="en-US" sz="2500" dirty="0" smtClean="0"/>
              <a:t>Talking to the prosecutor. </a:t>
            </a:r>
          </a:p>
          <a:p>
            <a:pPr marL="0">
              <a:spcBef>
                <a:spcPts val="0"/>
              </a:spcBef>
              <a:buNone/>
            </a:pPr>
            <a:r>
              <a:rPr lang="en-US" sz="2500" dirty="0" smtClean="0"/>
              <a:t/>
            </a:r>
            <a:br>
              <a:rPr lang="en-US" sz="2500" dirty="0" smtClean="0"/>
            </a:br>
            <a:r>
              <a:rPr lang="en-US" sz="2500" dirty="0" smtClean="0"/>
              <a:t>Talking to the ECHO parent or volunteer.</a:t>
            </a:r>
          </a:p>
          <a:p>
            <a:pPr marL="0">
              <a:spcBef>
                <a:spcPts val="0"/>
              </a:spcBef>
              <a:buNone/>
            </a:pPr>
            <a:r>
              <a:rPr lang="en-US" sz="2500" dirty="0" smtClean="0"/>
              <a:t> </a:t>
            </a:r>
          </a:p>
          <a:p>
            <a:pPr marL="0">
              <a:spcBef>
                <a:spcPts val="0"/>
              </a:spcBef>
              <a:buNone/>
            </a:pPr>
            <a:endParaRPr lang="en-US" sz="2800" dirty="0" smtClean="0">
              <a:latin typeface="Comic Sans MS"/>
              <a:ea typeface="Times New Roman"/>
              <a:cs typeface="Times New Roman"/>
            </a:endParaRPr>
          </a:p>
          <a:p>
            <a:endParaRPr lang="en-US" dirty="0"/>
          </a:p>
        </p:txBody>
      </p:sp>
      <p:sp>
        <p:nvSpPr>
          <p:cNvPr id="6" name="Rectangle 5"/>
          <p:cNvSpPr/>
          <p:nvPr/>
        </p:nvSpPr>
        <p:spPr>
          <a:xfrm>
            <a:off x="5105400" y="30480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Rectangle 6"/>
          <p:cNvSpPr/>
          <p:nvPr/>
        </p:nvSpPr>
        <p:spPr>
          <a:xfrm>
            <a:off x="5791200" y="30480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 name="Rectangle 7"/>
          <p:cNvSpPr/>
          <p:nvPr/>
        </p:nvSpPr>
        <p:spPr>
          <a:xfrm>
            <a:off x="7315200" y="30480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p:cNvSpPr/>
          <p:nvPr/>
        </p:nvSpPr>
        <p:spPr>
          <a:xfrm>
            <a:off x="5105400" y="33528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0" name="Rectangle 9"/>
          <p:cNvSpPr/>
          <p:nvPr/>
        </p:nvSpPr>
        <p:spPr>
          <a:xfrm>
            <a:off x="5791200" y="33528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Rectangle 10"/>
          <p:cNvSpPr/>
          <p:nvPr/>
        </p:nvSpPr>
        <p:spPr>
          <a:xfrm>
            <a:off x="7315200" y="33528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Rectangle 11"/>
          <p:cNvSpPr/>
          <p:nvPr/>
        </p:nvSpPr>
        <p:spPr>
          <a:xfrm>
            <a:off x="5105400" y="36576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3" name="Rectangle 12"/>
          <p:cNvSpPr/>
          <p:nvPr/>
        </p:nvSpPr>
        <p:spPr>
          <a:xfrm>
            <a:off x="5791200" y="36576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Rectangle 13"/>
          <p:cNvSpPr/>
          <p:nvPr/>
        </p:nvSpPr>
        <p:spPr>
          <a:xfrm>
            <a:off x="7315200" y="36576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15" name="Rectangle 14"/>
          <p:cNvSpPr/>
          <p:nvPr/>
        </p:nvSpPr>
        <p:spPr>
          <a:xfrm>
            <a:off x="5105400" y="41910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6" name="Rectangle 15"/>
          <p:cNvSpPr/>
          <p:nvPr/>
        </p:nvSpPr>
        <p:spPr>
          <a:xfrm>
            <a:off x="5791200" y="41910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7" name="Rectangle 16"/>
          <p:cNvSpPr/>
          <p:nvPr/>
        </p:nvSpPr>
        <p:spPr>
          <a:xfrm>
            <a:off x="7315200" y="41910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8" name="Rectangle 17"/>
          <p:cNvSpPr/>
          <p:nvPr/>
        </p:nvSpPr>
        <p:spPr>
          <a:xfrm>
            <a:off x="5105400" y="44958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9" name="Rectangle 18"/>
          <p:cNvSpPr/>
          <p:nvPr/>
        </p:nvSpPr>
        <p:spPr>
          <a:xfrm>
            <a:off x="5791200" y="44958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0" name="Rectangle 19"/>
          <p:cNvSpPr/>
          <p:nvPr/>
        </p:nvSpPr>
        <p:spPr>
          <a:xfrm>
            <a:off x="7315200" y="44958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1" name="Rectangle 20"/>
          <p:cNvSpPr/>
          <p:nvPr/>
        </p:nvSpPr>
        <p:spPr>
          <a:xfrm>
            <a:off x="5105400" y="49530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2" name="Rectangle 21"/>
          <p:cNvSpPr/>
          <p:nvPr/>
        </p:nvSpPr>
        <p:spPr>
          <a:xfrm>
            <a:off x="5791200" y="49530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3" name="Rectangle 22"/>
          <p:cNvSpPr/>
          <p:nvPr/>
        </p:nvSpPr>
        <p:spPr>
          <a:xfrm>
            <a:off x="7315200" y="49530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4" name="Rectangle 23"/>
          <p:cNvSpPr/>
          <p:nvPr/>
        </p:nvSpPr>
        <p:spPr>
          <a:xfrm>
            <a:off x="5105400" y="54864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5" name="Rectangle 24"/>
          <p:cNvSpPr/>
          <p:nvPr/>
        </p:nvSpPr>
        <p:spPr>
          <a:xfrm>
            <a:off x="5791200" y="54864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6" name="Rectangle 25"/>
          <p:cNvSpPr/>
          <p:nvPr/>
        </p:nvSpPr>
        <p:spPr>
          <a:xfrm>
            <a:off x="7315200" y="54864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7" name="Rectangle 26"/>
          <p:cNvSpPr/>
          <p:nvPr/>
        </p:nvSpPr>
        <p:spPr>
          <a:xfrm>
            <a:off x="5105400" y="58674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8" name="Rectangle 27"/>
          <p:cNvSpPr/>
          <p:nvPr/>
        </p:nvSpPr>
        <p:spPr>
          <a:xfrm>
            <a:off x="5791200" y="58674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9" name="Rectangle 28"/>
          <p:cNvSpPr/>
          <p:nvPr/>
        </p:nvSpPr>
        <p:spPr>
          <a:xfrm>
            <a:off x="7315200" y="58674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0" name="Rectangle 29"/>
          <p:cNvSpPr/>
          <p:nvPr/>
        </p:nvSpPr>
        <p:spPr>
          <a:xfrm>
            <a:off x="5105400" y="62484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1" name="Rectangle 30"/>
          <p:cNvSpPr/>
          <p:nvPr/>
        </p:nvSpPr>
        <p:spPr>
          <a:xfrm>
            <a:off x="5791200" y="62484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2" name="Rectangle 31"/>
          <p:cNvSpPr/>
          <p:nvPr/>
        </p:nvSpPr>
        <p:spPr>
          <a:xfrm>
            <a:off x="7315200" y="62484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90600"/>
            <a:ext cx="8229600" cy="5638801"/>
          </a:xfrm>
        </p:spPr>
        <p:style>
          <a:lnRef idx="2">
            <a:schemeClr val="accent2"/>
          </a:lnRef>
          <a:fillRef idx="1">
            <a:schemeClr val="lt1"/>
          </a:fillRef>
          <a:effectRef idx="0">
            <a:schemeClr val="accent2"/>
          </a:effectRef>
          <a:fontRef idx="minor">
            <a:schemeClr val="dk1"/>
          </a:fontRef>
        </p:style>
        <p:txBody>
          <a:bodyPr>
            <a:normAutofit fontScale="47500" lnSpcReduction="20000"/>
          </a:bodyPr>
          <a:lstStyle/>
          <a:p>
            <a:pPr algn="ctr">
              <a:buNone/>
            </a:pPr>
            <a:r>
              <a:rPr lang="en-US" b="1" dirty="0" smtClean="0"/>
              <a:t>KIDS IN COURT</a:t>
            </a:r>
          </a:p>
          <a:p>
            <a:pPr algn="ctr">
              <a:buNone/>
            </a:pPr>
            <a:r>
              <a:rPr lang="en-US" b="1" dirty="0" smtClean="0"/>
              <a:t>KIDS EVALUATIONS</a:t>
            </a:r>
          </a:p>
          <a:p>
            <a:pPr>
              <a:buNone/>
            </a:pPr>
            <a:r>
              <a:rPr lang="en-US" b="1" dirty="0" smtClean="0"/>
              <a:t> You could help us, and other boys and girls, by answering some questions about your visit to Kids In Court? </a:t>
            </a:r>
          </a:p>
          <a:p>
            <a:pPr>
              <a:buNone/>
            </a:pPr>
            <a:r>
              <a:rPr lang="en-US" b="1" dirty="0" smtClean="0"/>
              <a:t>					</a:t>
            </a:r>
            <a:r>
              <a:rPr lang="en-US" dirty="0" smtClean="0"/>
              <a:t>		Yes	No</a:t>
            </a:r>
          </a:p>
          <a:p>
            <a:pPr>
              <a:buNone/>
            </a:pPr>
            <a:r>
              <a:rPr lang="en-US" dirty="0" smtClean="0"/>
              <a:t>Before you came to Kids In Court,</a:t>
            </a:r>
          </a:p>
          <a:p>
            <a:pPr>
              <a:buNone/>
            </a:pPr>
            <a:r>
              <a:rPr lang="en-US" dirty="0" smtClean="0"/>
              <a:t>were you worried about telling people</a:t>
            </a:r>
          </a:p>
          <a:p>
            <a:pPr>
              <a:buNone/>
            </a:pPr>
            <a:r>
              <a:rPr lang="en-US" dirty="0" smtClean="0"/>
              <a:t>in the courtroom about what happened?							 </a:t>
            </a:r>
          </a:p>
          <a:p>
            <a:pPr>
              <a:buNone/>
            </a:pPr>
            <a:r>
              <a:rPr lang="en-US" dirty="0" smtClean="0"/>
              <a:t>Before you came to Kids In Court, were</a:t>
            </a:r>
          </a:p>
          <a:p>
            <a:pPr>
              <a:buNone/>
            </a:pPr>
            <a:r>
              <a:rPr lang="en-US" dirty="0" smtClean="0"/>
              <a:t>you worried about being in front of a judge?								 </a:t>
            </a:r>
          </a:p>
          <a:p>
            <a:pPr>
              <a:buNone/>
            </a:pPr>
            <a:r>
              <a:rPr lang="en-US" dirty="0" smtClean="0"/>
              <a:t>Before you came to Kids In Court, were you </a:t>
            </a:r>
          </a:p>
          <a:p>
            <a:pPr>
              <a:buNone/>
            </a:pPr>
            <a:r>
              <a:rPr lang="en-US" dirty="0" smtClean="0"/>
              <a:t>worried about seeing the defendant,</a:t>
            </a:r>
          </a:p>
          <a:p>
            <a:pPr>
              <a:buNone/>
            </a:pPr>
            <a:r>
              <a:rPr lang="en-US" dirty="0" smtClean="0"/>
              <a:t>(the person charged with the crime)?</a:t>
            </a:r>
          </a:p>
          <a:p>
            <a:pPr>
              <a:buNone/>
            </a:pPr>
            <a:r>
              <a:rPr lang="en-US" dirty="0" smtClean="0"/>
              <a:t> </a:t>
            </a:r>
          </a:p>
          <a:p>
            <a:pPr>
              <a:buNone/>
            </a:pPr>
            <a:r>
              <a:rPr lang="en-US" dirty="0" smtClean="0"/>
              <a:t>Do you feel better knowing that a sheriff</a:t>
            </a:r>
          </a:p>
          <a:p>
            <a:pPr>
              <a:buNone/>
            </a:pPr>
            <a:r>
              <a:rPr lang="en-US" dirty="0" smtClean="0"/>
              <a:t>is in the courtroom to protect you?					</a:t>
            </a:r>
          </a:p>
          <a:p>
            <a:pPr>
              <a:buNone/>
            </a:pPr>
            <a:r>
              <a:rPr lang="en-US" dirty="0" smtClean="0"/>
              <a:t> </a:t>
            </a:r>
          </a:p>
          <a:p>
            <a:pPr>
              <a:buNone/>
            </a:pPr>
            <a:r>
              <a:rPr lang="en-US" dirty="0" smtClean="0"/>
              <a:t>Did watching videos of children in court make </a:t>
            </a:r>
          </a:p>
          <a:p>
            <a:pPr>
              <a:buNone/>
            </a:pPr>
            <a:r>
              <a:rPr lang="en-US" dirty="0" smtClean="0"/>
              <a:t>you feel better about going to court?</a:t>
            </a:r>
          </a:p>
          <a:p>
            <a:pPr>
              <a:buNone/>
            </a:pPr>
            <a:r>
              <a:rPr lang="en-US" dirty="0" smtClean="0"/>
              <a:t> </a:t>
            </a:r>
          </a:p>
          <a:p>
            <a:pPr>
              <a:buNone/>
            </a:pPr>
            <a:r>
              <a:rPr lang="en-US" dirty="0" smtClean="0"/>
              <a:t>Did acting like different people in court (judge, </a:t>
            </a:r>
          </a:p>
          <a:p>
            <a:pPr>
              <a:buNone/>
            </a:pPr>
            <a:r>
              <a:rPr lang="en-US" dirty="0" smtClean="0"/>
              <a:t>lawyer, jury, witness, etc.) help you feel better?</a:t>
            </a:r>
          </a:p>
          <a:p>
            <a:pPr>
              <a:buNone/>
            </a:pPr>
            <a:endParaRPr lang="en-US" dirty="0" smtClean="0"/>
          </a:p>
          <a:p>
            <a:pPr>
              <a:buNone/>
            </a:pPr>
            <a:r>
              <a:rPr lang="en-US" dirty="0" smtClean="0"/>
              <a:t>Did learning that other children have been in </a:t>
            </a:r>
          </a:p>
          <a:p>
            <a:pPr>
              <a:buNone/>
            </a:pPr>
            <a:r>
              <a:rPr lang="en-US" dirty="0" smtClean="0"/>
              <a:t>court make you feel better about coming to court?</a:t>
            </a:r>
          </a:p>
          <a:p>
            <a:pPr>
              <a:buNone/>
            </a:pPr>
            <a:endParaRPr lang="en-US" dirty="0" smtClean="0"/>
          </a:p>
          <a:p>
            <a:pPr>
              <a:buNone/>
            </a:pPr>
            <a:endParaRPr lang="en-US" dirty="0" smtClean="0"/>
          </a:p>
          <a:p>
            <a:endParaRPr lang="en-US" dirty="0"/>
          </a:p>
        </p:txBody>
      </p:sp>
      <p:sp>
        <p:nvSpPr>
          <p:cNvPr id="5" name="Rectangle 4"/>
          <p:cNvSpPr/>
          <p:nvPr/>
        </p:nvSpPr>
        <p:spPr>
          <a:xfrm>
            <a:off x="1624718" y="228601"/>
            <a:ext cx="5842882" cy="83099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EVALUATIONS</a:t>
            </a:r>
            <a:endParaRPr lang="en-US" sz="4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Rectangle 5"/>
          <p:cNvSpPr/>
          <p:nvPr/>
        </p:nvSpPr>
        <p:spPr>
          <a:xfrm>
            <a:off x="6019800" y="22860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Rectangle 6"/>
          <p:cNvSpPr/>
          <p:nvPr/>
        </p:nvSpPr>
        <p:spPr>
          <a:xfrm>
            <a:off x="6934200" y="22860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 name="Rectangle 7"/>
          <p:cNvSpPr/>
          <p:nvPr/>
        </p:nvSpPr>
        <p:spPr>
          <a:xfrm>
            <a:off x="6019800" y="28956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p:cNvSpPr/>
          <p:nvPr/>
        </p:nvSpPr>
        <p:spPr>
          <a:xfrm>
            <a:off x="6934200" y="28956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0" name="Rectangle 9"/>
          <p:cNvSpPr/>
          <p:nvPr/>
        </p:nvSpPr>
        <p:spPr>
          <a:xfrm>
            <a:off x="6019800" y="36576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1" name="Rectangle 10"/>
          <p:cNvSpPr/>
          <p:nvPr/>
        </p:nvSpPr>
        <p:spPr>
          <a:xfrm>
            <a:off x="6934200" y="36576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Rectangle 11"/>
          <p:cNvSpPr/>
          <p:nvPr/>
        </p:nvSpPr>
        <p:spPr>
          <a:xfrm>
            <a:off x="6019800" y="42672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3" name="Rectangle 12"/>
          <p:cNvSpPr/>
          <p:nvPr/>
        </p:nvSpPr>
        <p:spPr>
          <a:xfrm>
            <a:off x="6934200" y="42672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Rectangle 13"/>
          <p:cNvSpPr/>
          <p:nvPr/>
        </p:nvSpPr>
        <p:spPr>
          <a:xfrm>
            <a:off x="6019800" y="48768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5" name="Rectangle 14"/>
          <p:cNvSpPr/>
          <p:nvPr/>
        </p:nvSpPr>
        <p:spPr>
          <a:xfrm>
            <a:off x="6934200" y="48768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6" name="Rectangle 15"/>
          <p:cNvSpPr/>
          <p:nvPr/>
        </p:nvSpPr>
        <p:spPr>
          <a:xfrm>
            <a:off x="6019800" y="55626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7" name="Rectangle 16"/>
          <p:cNvSpPr/>
          <p:nvPr/>
        </p:nvSpPr>
        <p:spPr>
          <a:xfrm>
            <a:off x="6934200" y="55626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8" name="Rectangle 17"/>
          <p:cNvSpPr/>
          <p:nvPr/>
        </p:nvSpPr>
        <p:spPr>
          <a:xfrm>
            <a:off x="6019800" y="61722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9" name="Rectangle 18"/>
          <p:cNvSpPr/>
          <p:nvPr/>
        </p:nvSpPr>
        <p:spPr>
          <a:xfrm>
            <a:off x="6934200" y="6172200"/>
            <a:ext cx="304800" cy="152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990600"/>
            <a:ext cx="8534400" cy="5562600"/>
          </a:xfrm>
        </p:spPr>
        <p:txBody>
          <a:bodyPr>
            <a:normAutofit fontScale="25000" lnSpcReduction="20000"/>
          </a:bodyPr>
          <a:lstStyle/>
          <a:p>
            <a:pPr>
              <a:buNone/>
            </a:pPr>
            <a:r>
              <a:rPr lang="en-US" sz="5600" dirty="0" smtClean="0"/>
              <a:t> </a:t>
            </a:r>
          </a:p>
          <a:p>
            <a:pPr>
              <a:buNone/>
            </a:pPr>
            <a:r>
              <a:rPr lang="en-US" sz="5600" dirty="0" smtClean="0"/>
              <a:t> 	Dear </a:t>
            </a:r>
            <a:r>
              <a:rPr lang="en-US" sz="5600" b="1" dirty="0" smtClean="0"/>
              <a:t>Name</a:t>
            </a:r>
            <a:r>
              <a:rPr lang="en-US" sz="5600" dirty="0" smtClean="0"/>
              <a:t>:</a:t>
            </a:r>
          </a:p>
          <a:p>
            <a:pPr>
              <a:buNone/>
            </a:pPr>
            <a:r>
              <a:rPr lang="en-US" sz="5600" dirty="0" smtClean="0"/>
              <a:t> </a:t>
            </a:r>
          </a:p>
          <a:p>
            <a:pPr>
              <a:buNone/>
            </a:pPr>
            <a:r>
              <a:rPr lang="en-US" sz="5600" dirty="0" smtClean="0"/>
              <a:t>	     Your prosecutor at the Commonwealth Attorney’s Office has advised ECHO that your child may soon be testifying in a criminal trial. Being a witness in a trial can be a nerve-wracking experience for anyone, especially for a child.  In response to a community need for support in this area, ECHO has developed “Kids in Court.”</a:t>
            </a:r>
          </a:p>
          <a:p>
            <a:pPr>
              <a:buNone/>
            </a:pPr>
            <a:r>
              <a:rPr lang="en-US" sz="5600" dirty="0" smtClean="0"/>
              <a:t> </a:t>
            </a:r>
          </a:p>
          <a:p>
            <a:pPr>
              <a:buNone/>
            </a:pPr>
            <a:r>
              <a:rPr lang="en-US" sz="5600" dirty="0" smtClean="0"/>
              <a:t>	     The “Kids In Court” program is designed to educate children and parents about trial procedures and familiarize them with the courthouse setting.  It also helps alleviate children’s anxiety, helping them to feel more comfortable about testifying in court.  This free program is highly recommended by the Commonwealth Attorney’s Office.</a:t>
            </a:r>
          </a:p>
          <a:p>
            <a:pPr>
              <a:buNone/>
            </a:pPr>
            <a:r>
              <a:rPr lang="en-US" sz="5600" dirty="0" smtClean="0"/>
              <a:t> </a:t>
            </a:r>
          </a:p>
          <a:p>
            <a:pPr>
              <a:buNone/>
            </a:pPr>
            <a:r>
              <a:rPr lang="en-US" sz="5600" dirty="0" smtClean="0"/>
              <a:t>	     The next “Kids In Court” session will be held </a:t>
            </a:r>
            <a:r>
              <a:rPr lang="en-US" sz="5600" b="1" dirty="0" smtClean="0"/>
              <a:t>DATE. </a:t>
            </a:r>
            <a:r>
              <a:rPr lang="en-US" sz="5600" dirty="0" smtClean="0"/>
              <a:t>Participants will gather in the lobby of the Hall of Justice at 6th and Jefferson Street.  The group will then move to a courtroom in the Judicial Center where the remainder of the session will be held.</a:t>
            </a:r>
          </a:p>
          <a:p>
            <a:pPr>
              <a:buNone/>
            </a:pPr>
            <a:r>
              <a:rPr lang="en-US" sz="5600" dirty="0" smtClean="0"/>
              <a:t> </a:t>
            </a:r>
          </a:p>
          <a:p>
            <a:pPr>
              <a:buNone/>
            </a:pPr>
            <a:r>
              <a:rPr lang="en-US" sz="5600" dirty="0" smtClean="0"/>
              <a:t>	     If you would like to attend “Kids In Court” with your child(</a:t>
            </a:r>
            <a:r>
              <a:rPr lang="en-US" sz="5600" dirty="0" err="1" smtClean="0"/>
              <a:t>ren</a:t>
            </a:r>
            <a:r>
              <a:rPr lang="en-US" sz="5600" dirty="0" smtClean="0"/>
              <a:t>), please RSVP at the telephone number listed above.  Yellow Cab vouchers are available if you are in need of transportation.  I have enclosed several brochures that I hope you find helpful and I hope you will be able to join us.</a:t>
            </a:r>
          </a:p>
          <a:p>
            <a:pPr>
              <a:buNone/>
            </a:pPr>
            <a:r>
              <a:rPr lang="en-US" sz="5600" dirty="0" smtClean="0"/>
              <a:t> </a:t>
            </a:r>
          </a:p>
          <a:p>
            <a:pPr>
              <a:buNone/>
            </a:pPr>
            <a:r>
              <a:rPr lang="en-US" sz="5600" dirty="0" smtClean="0"/>
              <a:t> 	Sincerely,</a:t>
            </a:r>
          </a:p>
          <a:p>
            <a:pPr>
              <a:buNone/>
            </a:pPr>
            <a:endParaRPr lang="en-US" sz="5600" dirty="0" smtClean="0"/>
          </a:p>
          <a:p>
            <a:pPr>
              <a:buNone/>
            </a:pPr>
            <a:r>
              <a:rPr lang="en-US" sz="5600" b="1" dirty="0" smtClean="0"/>
              <a:t>	Name</a:t>
            </a:r>
          </a:p>
          <a:p>
            <a:pPr>
              <a:buNone/>
            </a:pPr>
            <a:r>
              <a:rPr lang="en-US" sz="4300" dirty="0" smtClean="0"/>
              <a:t> </a:t>
            </a:r>
          </a:p>
          <a:p>
            <a:pPr>
              <a:buNone/>
            </a:pPr>
            <a:r>
              <a:rPr lang="en-US" sz="4300" dirty="0" smtClean="0"/>
              <a:t> </a:t>
            </a:r>
          </a:p>
          <a:p>
            <a:pPr>
              <a:buNone/>
            </a:pPr>
            <a:endParaRPr lang="en-US" dirty="0"/>
          </a:p>
        </p:txBody>
      </p:sp>
      <p:sp>
        <p:nvSpPr>
          <p:cNvPr id="4" name="Rectangle 3"/>
          <p:cNvSpPr/>
          <p:nvPr/>
        </p:nvSpPr>
        <p:spPr>
          <a:xfrm>
            <a:off x="1624719" y="228602"/>
            <a:ext cx="5833648" cy="83099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Parent letter</a:t>
            </a:r>
            <a:endParaRPr lang="en-US" sz="4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990600"/>
            <a:ext cx="8229600" cy="5638799"/>
          </a:xfrm>
        </p:spPr>
        <p:style>
          <a:lnRef idx="2">
            <a:schemeClr val="dk1"/>
          </a:lnRef>
          <a:fillRef idx="1">
            <a:schemeClr val="lt1"/>
          </a:fillRef>
          <a:effectRef idx="0">
            <a:schemeClr val="dk1"/>
          </a:effectRef>
          <a:fontRef idx="minor">
            <a:schemeClr val="dk1"/>
          </a:fontRef>
        </p:style>
        <p:txBody>
          <a:bodyPr>
            <a:normAutofit/>
          </a:bodyPr>
          <a:lstStyle/>
          <a:p>
            <a:pPr algn="ctr">
              <a:buNone/>
            </a:pPr>
            <a:endParaRPr lang="en-US" sz="1600" b="1" dirty="0" smtClean="0"/>
          </a:p>
          <a:p>
            <a:pPr algn="ctr">
              <a:buNone/>
            </a:pPr>
            <a:endParaRPr lang="en-US" sz="1600" b="1" dirty="0" smtClean="0"/>
          </a:p>
          <a:p>
            <a:pPr algn="ctr">
              <a:buNone/>
            </a:pPr>
            <a:endParaRPr lang="en-US" sz="1600" b="1" dirty="0" smtClean="0"/>
          </a:p>
          <a:p>
            <a:pPr algn="ctr">
              <a:buNone/>
            </a:pPr>
            <a:endParaRPr lang="en-US" sz="1600" b="1" dirty="0" smtClean="0"/>
          </a:p>
          <a:p>
            <a:pPr algn="ctr">
              <a:buNone/>
            </a:pPr>
            <a:r>
              <a:rPr lang="en-US" sz="1600" b="1" dirty="0" smtClean="0"/>
              <a:t>Kids In Court is an orientation program that will help children feel more </a:t>
            </a:r>
          </a:p>
          <a:p>
            <a:pPr algn="ctr">
              <a:buNone/>
            </a:pPr>
            <a:r>
              <a:rPr lang="en-US" sz="1600" b="1" dirty="0" smtClean="0"/>
              <a:t>comfortable about testifying in criminal court.  Children get a chance to tour </a:t>
            </a:r>
          </a:p>
          <a:p>
            <a:pPr algn="ctr">
              <a:buNone/>
            </a:pPr>
            <a:r>
              <a:rPr lang="en-US" sz="1600" b="1" dirty="0" smtClean="0"/>
              <a:t>the courtroom, learn courtroom procedures, watch a video, role play, and meet </a:t>
            </a:r>
          </a:p>
          <a:p>
            <a:pPr algn="ctr">
              <a:buNone/>
            </a:pPr>
            <a:r>
              <a:rPr lang="en-US" sz="1600" b="1" dirty="0" smtClean="0"/>
              <a:t>other kids preparing for their own court.</a:t>
            </a:r>
          </a:p>
          <a:p>
            <a:pPr algn="ctr">
              <a:buNone/>
            </a:pPr>
            <a:endParaRPr lang="en-US" sz="1600" b="1" dirty="0" smtClean="0"/>
          </a:p>
          <a:p>
            <a:r>
              <a:rPr lang="en-US" sz="1600" b="1" dirty="0" smtClean="0"/>
              <a:t>When: </a:t>
            </a:r>
            <a:r>
              <a:rPr lang="en-US" sz="1600" dirty="0" smtClean="0"/>
              <a:t>Date, from 5:00 – 6:30 PM.</a:t>
            </a:r>
            <a:endParaRPr lang="en-US" sz="1600" b="1" dirty="0" smtClean="0"/>
          </a:p>
          <a:p>
            <a:r>
              <a:rPr lang="en-US" sz="1600" b="1" dirty="0" smtClean="0"/>
              <a:t>Where: </a:t>
            </a:r>
            <a:r>
              <a:rPr lang="en-US" sz="1600" dirty="0" smtClean="0"/>
              <a:t>Meet at the Information desk at </a:t>
            </a:r>
            <a:r>
              <a:rPr lang="en-US" sz="1600" b="1" i="1" dirty="0" smtClean="0"/>
              <a:t>4:45 PM</a:t>
            </a:r>
            <a:r>
              <a:rPr lang="en-US" sz="1600" dirty="0" smtClean="0"/>
              <a:t> in the HALL OF JUSTICE located at 6</a:t>
            </a:r>
            <a:r>
              <a:rPr lang="en-US" sz="1600" baseline="30000" dirty="0" smtClean="0"/>
              <a:t>th</a:t>
            </a:r>
            <a:r>
              <a:rPr lang="en-US" sz="1600" dirty="0" smtClean="0"/>
              <a:t> and Jefferson Street, Louisville, KY</a:t>
            </a:r>
          </a:p>
          <a:p>
            <a:r>
              <a:rPr lang="en-US" sz="1600" b="1" dirty="0" smtClean="0"/>
              <a:t>Who: </a:t>
            </a:r>
            <a:r>
              <a:rPr lang="en-US" sz="1600" dirty="0" smtClean="0"/>
              <a:t>Parent/guardians and their children are welcome to attend.</a:t>
            </a:r>
            <a:endParaRPr lang="en-US" sz="1600" b="1" dirty="0" smtClean="0"/>
          </a:p>
          <a:p>
            <a:pPr algn="ctr">
              <a:buNone/>
            </a:pPr>
            <a:r>
              <a:rPr lang="en-US" sz="1600" dirty="0" smtClean="0"/>
              <a:t>Siblings Welcome to attend.</a:t>
            </a:r>
          </a:p>
          <a:p>
            <a:pPr algn="ctr">
              <a:buNone/>
            </a:pPr>
            <a:endParaRPr lang="en-US" sz="1600" dirty="0" smtClean="0"/>
          </a:p>
          <a:p>
            <a:pPr algn="ctr">
              <a:buNone/>
            </a:pPr>
            <a:r>
              <a:rPr lang="en-US" sz="1600" dirty="0" smtClean="0"/>
              <a:t>Please call the ECHO office if you would like to attend Kids In Court.             </a:t>
            </a:r>
            <a:r>
              <a:rPr lang="en-US" sz="1600" b="1" dirty="0" smtClean="0"/>
              <a:t>502-636-3670</a:t>
            </a:r>
            <a:endParaRPr lang="en-US" sz="1600" dirty="0" smtClean="0"/>
          </a:p>
          <a:p>
            <a:pPr>
              <a:buNone/>
            </a:pPr>
            <a:endParaRPr lang="en-US" sz="1600" dirty="0"/>
          </a:p>
        </p:txBody>
      </p:sp>
      <p:sp>
        <p:nvSpPr>
          <p:cNvPr id="5" name="Rectangle 4"/>
          <p:cNvSpPr/>
          <p:nvPr/>
        </p:nvSpPr>
        <p:spPr>
          <a:xfrm>
            <a:off x="990600" y="228600"/>
            <a:ext cx="7315200" cy="83099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Kids in court flier</a:t>
            </a:r>
            <a:endParaRPr lang="en-US" sz="4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Rectangle 5"/>
          <p:cNvSpPr/>
          <p:nvPr/>
        </p:nvSpPr>
        <p:spPr>
          <a:xfrm>
            <a:off x="2133600" y="1143000"/>
            <a:ext cx="4570482" cy="830997"/>
          </a:xfrm>
          <a:prstGeom prst="rect">
            <a:avLst/>
          </a:prstGeom>
          <a:solidFill>
            <a:srgbClr val="006699"/>
          </a:solidFill>
        </p:spPr>
        <p:txBody>
          <a:bodyPr wrap="square" lIns="91440" tIns="45720" rIns="91440" bIns="45720">
            <a:spAutoFit/>
          </a:bodyPr>
          <a:lstStyle/>
          <a:p>
            <a:pPr algn="ctr"/>
            <a:r>
              <a:rPr lang="en-US" sz="4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Kids In Court</a:t>
            </a:r>
            <a:endParaRPr lang="en-US" sz="4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idx="1"/>
          </p:nvPr>
        </p:nvSpPr>
        <p:spPr>
          <a:xfrm>
            <a:off x="457200" y="1143001"/>
            <a:ext cx="8229600" cy="5257800"/>
          </a:xfrm>
        </p:spPr>
        <p:style>
          <a:lnRef idx="2">
            <a:schemeClr val="accent3"/>
          </a:lnRef>
          <a:fillRef idx="1">
            <a:schemeClr val="lt1"/>
          </a:fillRef>
          <a:effectRef idx="0">
            <a:schemeClr val="accent3"/>
          </a:effectRef>
          <a:fontRef idx="minor">
            <a:schemeClr val="dk1"/>
          </a:fontRef>
        </p:style>
        <p:txBody>
          <a:bodyPr>
            <a:normAutofit fontScale="55000" lnSpcReduction="20000"/>
          </a:bodyPr>
          <a:lstStyle/>
          <a:p>
            <a:pPr algn="ctr">
              <a:buNone/>
            </a:pPr>
            <a:r>
              <a:rPr lang="en-US" sz="4400" b="1" u="sng" dirty="0" smtClean="0"/>
              <a:t>Helpful Hints for Parents</a:t>
            </a:r>
          </a:p>
          <a:p>
            <a:pPr>
              <a:buNone/>
            </a:pPr>
            <a:r>
              <a:rPr lang="en-US" dirty="0" smtClean="0"/>
              <a:t> </a:t>
            </a:r>
          </a:p>
          <a:p>
            <a:pPr lvl="0">
              <a:buNone/>
            </a:pPr>
            <a:r>
              <a:rPr lang="en-US" b="1" dirty="0" smtClean="0"/>
              <a:t>REMEMBER: </a:t>
            </a:r>
            <a:r>
              <a:rPr lang="en-US" dirty="0" smtClean="0"/>
              <a:t>You are probably more scared than your child!</a:t>
            </a:r>
          </a:p>
          <a:p>
            <a:pPr>
              <a:buNone/>
            </a:pPr>
            <a:r>
              <a:rPr lang="en-US" dirty="0" smtClean="0"/>
              <a:t> </a:t>
            </a:r>
          </a:p>
          <a:p>
            <a:pPr lvl="0"/>
            <a:r>
              <a:rPr lang="en-US" dirty="0" smtClean="0"/>
              <a:t>Make sure that you and your child have met your prosecutor and victim advocate prior to the trial.</a:t>
            </a:r>
          </a:p>
          <a:p>
            <a:pPr>
              <a:buNone/>
            </a:pPr>
            <a:r>
              <a:rPr lang="en-US" dirty="0" smtClean="0"/>
              <a:t> </a:t>
            </a:r>
          </a:p>
          <a:p>
            <a:pPr lvl="0"/>
            <a:r>
              <a:rPr lang="en-US" dirty="0" smtClean="0"/>
              <a:t>Write down any questions you may have so you will not forget anything.</a:t>
            </a:r>
          </a:p>
          <a:p>
            <a:pPr>
              <a:buNone/>
            </a:pPr>
            <a:r>
              <a:rPr lang="en-US" dirty="0" smtClean="0"/>
              <a:t> </a:t>
            </a:r>
          </a:p>
          <a:p>
            <a:pPr lvl="0"/>
            <a:r>
              <a:rPr lang="en-US" dirty="0" smtClean="0"/>
              <a:t>Tell your child that he or she may ask any question he or she wants.</a:t>
            </a:r>
          </a:p>
          <a:p>
            <a:pPr>
              <a:buNone/>
            </a:pPr>
            <a:r>
              <a:rPr lang="en-US" dirty="0" smtClean="0"/>
              <a:t> </a:t>
            </a:r>
          </a:p>
          <a:p>
            <a:pPr lvl="0"/>
            <a:r>
              <a:rPr lang="en-US" dirty="0" smtClean="0"/>
              <a:t>Assure</a:t>
            </a:r>
            <a:r>
              <a:rPr lang="en-US" dirty="0" smtClean="0"/>
              <a:t> </a:t>
            </a:r>
            <a:r>
              <a:rPr lang="en-US" dirty="0" smtClean="0"/>
              <a:t>your </a:t>
            </a:r>
            <a:r>
              <a:rPr lang="en-US" dirty="0" smtClean="0"/>
              <a:t>child that </a:t>
            </a:r>
            <a:r>
              <a:rPr lang="en-US" dirty="0" smtClean="0"/>
              <a:t>he or she hasn’t done anything wrong.</a:t>
            </a:r>
          </a:p>
          <a:p>
            <a:pPr>
              <a:buNone/>
            </a:pPr>
            <a:r>
              <a:rPr lang="en-US" dirty="0" smtClean="0"/>
              <a:t> </a:t>
            </a:r>
          </a:p>
          <a:p>
            <a:pPr lvl="0"/>
            <a:r>
              <a:rPr lang="en-US" dirty="0" smtClean="0"/>
              <a:t>Ask your prosecutor if you will have to testify and if you can be in the courtroom while your child testifies.  Discuss this with your child before the trial.</a:t>
            </a:r>
          </a:p>
          <a:p>
            <a:pPr>
              <a:buNone/>
            </a:pPr>
            <a:r>
              <a:rPr lang="en-US" dirty="0" smtClean="0"/>
              <a:t> </a:t>
            </a:r>
          </a:p>
          <a:p>
            <a:pPr lvl="0"/>
            <a:r>
              <a:rPr lang="en-US" dirty="0" smtClean="0"/>
              <a:t>Ask at least one friend to go to court with you on the day of the trial.</a:t>
            </a:r>
          </a:p>
          <a:p>
            <a:pPr>
              <a:buNone/>
            </a:pPr>
            <a:r>
              <a:rPr lang="en-US" dirty="0" smtClean="0"/>
              <a:t> </a:t>
            </a:r>
          </a:p>
          <a:p>
            <a:pPr lvl="0"/>
            <a:r>
              <a:rPr lang="en-US" dirty="0" smtClean="0"/>
              <a:t>Take fun toys, snacks and change for machines with you.</a:t>
            </a:r>
          </a:p>
          <a:p>
            <a:pPr>
              <a:buNone/>
            </a:pPr>
            <a:r>
              <a:rPr lang="en-US" dirty="0" smtClean="0"/>
              <a:t> </a:t>
            </a:r>
          </a:p>
          <a:p>
            <a:pPr lvl="0"/>
            <a:r>
              <a:rPr lang="en-US" dirty="0" smtClean="0"/>
              <a:t>Be sure to complete the Victim Impact Statement prior to sentencing.</a:t>
            </a:r>
          </a:p>
          <a:p>
            <a:pPr algn="ctr">
              <a:buNone/>
            </a:pPr>
            <a:r>
              <a:rPr lang="en-US" b="1" dirty="0" smtClean="0"/>
              <a:t>ECHO can provide assistance with filing Crime Victims Compensation</a:t>
            </a:r>
            <a:endParaRPr lang="en-US" b="1" dirty="0"/>
          </a:p>
        </p:txBody>
      </p:sp>
      <p:sp>
        <p:nvSpPr>
          <p:cNvPr id="5" name="Rectangle 4"/>
          <p:cNvSpPr/>
          <p:nvPr/>
        </p:nvSpPr>
        <p:spPr>
          <a:xfrm>
            <a:off x="1447800" y="228600"/>
            <a:ext cx="6248400" cy="83099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Parent handout</a:t>
            </a:r>
            <a:endParaRPr lang="en-US" sz="4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5029199"/>
          </a:xfrm>
          <a:ln>
            <a:solidFill>
              <a:schemeClr val="bg1"/>
            </a:solidFill>
          </a:ln>
        </p:spPr>
        <p:style>
          <a:lnRef idx="2">
            <a:schemeClr val="dk1"/>
          </a:lnRef>
          <a:fillRef idx="1">
            <a:schemeClr val="lt1"/>
          </a:fillRef>
          <a:effectRef idx="0">
            <a:schemeClr val="dk1"/>
          </a:effectRef>
          <a:fontRef idx="minor">
            <a:schemeClr val="dk1"/>
          </a:fontRef>
        </p:style>
        <p:txBody>
          <a:bodyPr>
            <a:normAutofit fontScale="62500" lnSpcReduction="20000"/>
          </a:bodyPr>
          <a:lstStyle/>
          <a:p>
            <a:pPr>
              <a:buNone/>
            </a:pPr>
            <a:r>
              <a:rPr lang="en-US" dirty="0" smtClean="0"/>
              <a:t>	</a:t>
            </a:r>
          </a:p>
          <a:p>
            <a:pPr>
              <a:buNone/>
            </a:pPr>
            <a:r>
              <a:rPr lang="en-US" dirty="0" smtClean="0"/>
              <a:t>	Dear </a:t>
            </a:r>
            <a:r>
              <a:rPr lang="en-US" b="1" i="1" dirty="0" smtClean="0"/>
              <a:t>Name</a:t>
            </a:r>
            <a:r>
              <a:rPr lang="en-US" dirty="0" smtClean="0"/>
              <a:t>:</a:t>
            </a:r>
          </a:p>
          <a:p>
            <a:pPr>
              <a:buNone/>
            </a:pPr>
            <a:r>
              <a:rPr lang="en-US" dirty="0" smtClean="0"/>
              <a:t> </a:t>
            </a:r>
          </a:p>
          <a:p>
            <a:pPr>
              <a:buNone/>
            </a:pPr>
            <a:r>
              <a:rPr lang="en-US" dirty="0" smtClean="0"/>
              <a:t>		ECHO would like to thank you and your family for participating in our Kid’s in Court Program.  The program is designed to relieve stress for the whole family, especially for children testifying in court.  The court process can be very distressing and we hope we were able to relieve some of your anxiety.  We hope you and your child better understand the court process.  It is our desire that the whole family feels more at ease with testifying in court.</a:t>
            </a:r>
          </a:p>
          <a:p>
            <a:pPr>
              <a:buNone/>
            </a:pPr>
            <a:endParaRPr lang="en-US" dirty="0" smtClean="0"/>
          </a:p>
          <a:p>
            <a:pPr>
              <a:buNone/>
            </a:pPr>
            <a:r>
              <a:rPr lang="en-US" dirty="0" smtClean="0"/>
              <a:t>		If you have any questions about your child testifying in court, please do not hesitate to call the ECHO office.  We are here to help you in anyway we can.  Your Victim Advocate is also willing to assist you with any questions about the court process. </a:t>
            </a:r>
          </a:p>
          <a:p>
            <a:pPr>
              <a:buNone/>
            </a:pPr>
            <a:endParaRPr lang="en-US" dirty="0" smtClean="0"/>
          </a:p>
          <a:p>
            <a:pPr>
              <a:buNone/>
            </a:pPr>
            <a:r>
              <a:rPr lang="en-US" dirty="0" smtClean="0"/>
              <a:t> </a:t>
            </a:r>
          </a:p>
          <a:p>
            <a:pPr>
              <a:buNone/>
            </a:pPr>
            <a:r>
              <a:rPr lang="en-US" dirty="0" smtClean="0"/>
              <a:t> 	Sincerely,</a:t>
            </a:r>
          </a:p>
          <a:p>
            <a:pPr>
              <a:buNone/>
            </a:pPr>
            <a:r>
              <a:rPr lang="en-US" dirty="0" smtClean="0"/>
              <a:t>	</a:t>
            </a:r>
          </a:p>
          <a:p>
            <a:pPr>
              <a:buNone/>
            </a:pPr>
            <a:r>
              <a:rPr lang="en-US" dirty="0" smtClean="0"/>
              <a:t>	</a:t>
            </a:r>
            <a:r>
              <a:rPr lang="en-US" b="1" i="1" dirty="0" smtClean="0"/>
              <a:t>Name</a:t>
            </a:r>
          </a:p>
          <a:p>
            <a:pPr lvl="1">
              <a:buNone/>
            </a:pPr>
            <a:endParaRPr lang="en-US" dirty="0" smtClean="0"/>
          </a:p>
        </p:txBody>
      </p:sp>
      <p:sp>
        <p:nvSpPr>
          <p:cNvPr id="4" name="Rectangle 3"/>
          <p:cNvSpPr/>
          <p:nvPr/>
        </p:nvSpPr>
        <p:spPr>
          <a:xfrm>
            <a:off x="914400" y="228600"/>
            <a:ext cx="7467600" cy="83099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Thank you letter</a:t>
            </a:r>
            <a:endParaRPr lang="en-US" sz="4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85801"/>
            <a:ext cx="8229600" cy="5321496"/>
          </a:xfrm>
        </p:spPr>
        <p:txBody>
          <a:bodyPr/>
          <a:lstStyle/>
          <a:p>
            <a:pPr algn="ctr">
              <a:buNone/>
            </a:pPr>
            <a:r>
              <a:rPr lang="en-US" sz="4000" dirty="0" smtClean="0"/>
              <a:t>Let’s ROLE-PLAY!!!</a:t>
            </a:r>
          </a:p>
          <a:p>
            <a:pPr algn="ctr">
              <a:buNone/>
            </a:pPr>
            <a:endParaRPr lang="en-US" sz="4000" dirty="0" smtClean="0"/>
          </a:p>
          <a:p>
            <a:pPr algn="ctr">
              <a:buNone/>
            </a:pPr>
            <a:endParaRPr lang="en-US" sz="4000" dirty="0" smtClean="0"/>
          </a:p>
          <a:p>
            <a:pPr>
              <a:buNone/>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ed and Black.jpg"/>
          <p:cNvPicPr>
            <a:picLocks noChangeAspect="1"/>
          </p:cNvPicPr>
          <p:nvPr/>
        </p:nvPicPr>
        <p:blipFill>
          <a:blip r:embed="rId3"/>
          <a:stretch>
            <a:fillRect/>
          </a:stretch>
        </p:blipFill>
        <p:spPr>
          <a:xfrm>
            <a:off x="3124200" y="228600"/>
            <a:ext cx="2634991" cy="1088792"/>
          </a:xfrm>
          <a:prstGeom prst="rect">
            <a:avLst/>
          </a:prstGeom>
        </p:spPr>
      </p:pic>
      <p:sp>
        <p:nvSpPr>
          <p:cNvPr id="5" name="Rectangle 4"/>
          <p:cNvSpPr/>
          <p:nvPr/>
        </p:nvSpPr>
        <p:spPr>
          <a:xfrm>
            <a:off x="1804929" y="1447800"/>
            <a:ext cx="5937267" cy="707886"/>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History of echo</a:t>
            </a:r>
          </a:p>
        </p:txBody>
      </p:sp>
      <p:sp>
        <p:nvSpPr>
          <p:cNvPr id="6" name="Content Placeholder 5"/>
          <p:cNvSpPr>
            <a:spLocks noGrp="1"/>
          </p:cNvSpPr>
          <p:nvPr>
            <p:ph idx="1"/>
          </p:nvPr>
        </p:nvSpPr>
        <p:spPr>
          <a:xfrm>
            <a:off x="457200" y="2133600"/>
            <a:ext cx="8229600" cy="4343400"/>
          </a:xfrm>
        </p:spPr>
        <p:txBody>
          <a:bodyPr>
            <a:normAutofit/>
          </a:bodyPr>
          <a:lstStyle/>
          <a:p>
            <a:r>
              <a:rPr lang="en-US" sz="2000" dirty="0" smtClean="0"/>
              <a:t>For more than 25 years, ECHO has worked to</a:t>
            </a:r>
          </a:p>
          <a:p>
            <a:pPr>
              <a:buNone/>
            </a:pPr>
            <a:r>
              <a:rPr lang="en-US" sz="2000" dirty="0" smtClean="0"/>
              <a:t>	protect the children of </a:t>
            </a:r>
            <a:r>
              <a:rPr lang="en-US" sz="2000" dirty="0" err="1" smtClean="0"/>
              <a:t>Kentuckiana</a:t>
            </a:r>
            <a:r>
              <a:rPr lang="en-US" sz="2000" dirty="0" smtClean="0"/>
              <a:t> and address the needs of missing or abused children and their families.</a:t>
            </a:r>
          </a:p>
          <a:p>
            <a:r>
              <a:rPr lang="en-US" sz="2000" dirty="0" smtClean="0"/>
              <a:t>ECHO is a non-profit, volunteer based organization. Since 1983, ECHO has served as a source of education, prevention and support for families of victims of child abuse, abduction and exploitation.</a:t>
            </a:r>
          </a:p>
          <a:p>
            <a:r>
              <a:rPr lang="en-US" sz="2000" dirty="0" smtClean="0"/>
              <a:t>ECHO programs are available to residents of metropolitan</a:t>
            </a:r>
          </a:p>
          <a:p>
            <a:pPr>
              <a:buNone/>
            </a:pPr>
            <a:r>
              <a:rPr lang="en-US" sz="2000" dirty="0" smtClean="0"/>
              <a:t>	Louisville, which includes seven counties in Kentucky and Southern Indiana, with a population of over 970,000.</a:t>
            </a:r>
          </a:p>
          <a:p>
            <a:r>
              <a:rPr lang="en-US" sz="2000" dirty="0" smtClean="0"/>
              <a:t>ECHO has over 150 volunteers who conduct the development and implementation of all programs. </a:t>
            </a:r>
            <a:endParaRPr lang="en-US" sz="2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419600"/>
          </a:xfrm>
        </p:spPr>
        <p:txBody>
          <a:bodyPr/>
          <a:lstStyle/>
          <a:p>
            <a:r>
              <a:rPr lang="en-US" sz="2400" dirty="0" smtClean="0"/>
              <a:t>ECHO has developed many programs to fulfill its mission of victim support and community prevention education. </a:t>
            </a:r>
          </a:p>
          <a:p>
            <a:pPr>
              <a:buNone/>
            </a:pPr>
            <a:endParaRPr lang="en-US" sz="2400" dirty="0" smtClean="0"/>
          </a:p>
          <a:p>
            <a:r>
              <a:rPr lang="en-US" sz="2400" dirty="0" smtClean="0"/>
              <a:t>Some ECHO programs are:</a:t>
            </a:r>
          </a:p>
          <a:p>
            <a:pPr lvl="1"/>
            <a:r>
              <a:rPr lang="en-US" dirty="0" smtClean="0"/>
              <a:t>Family Court Playroom</a:t>
            </a:r>
          </a:p>
          <a:p>
            <a:pPr lvl="1"/>
            <a:r>
              <a:rPr lang="en-US" dirty="0" smtClean="0"/>
              <a:t>Crimes Against Children’s Unit Collaboration</a:t>
            </a:r>
          </a:p>
          <a:p>
            <a:pPr lvl="1"/>
            <a:r>
              <a:rPr lang="en-US" dirty="0" err="1" smtClean="0"/>
              <a:t>KidSafe</a:t>
            </a:r>
            <a:r>
              <a:rPr lang="en-US" dirty="0" smtClean="0"/>
              <a:t> booth</a:t>
            </a:r>
          </a:p>
          <a:p>
            <a:pPr lvl="1"/>
            <a:r>
              <a:rPr lang="en-US" dirty="0" smtClean="0"/>
              <a:t>ECHO Soundings</a:t>
            </a:r>
          </a:p>
          <a:p>
            <a:pPr lvl="1"/>
            <a:r>
              <a:rPr lang="en-US" dirty="0" smtClean="0"/>
              <a:t>Shaken Baby prevention program</a:t>
            </a:r>
          </a:p>
          <a:p>
            <a:pPr lvl="1"/>
            <a:r>
              <a:rPr lang="en-US" dirty="0" smtClean="0"/>
              <a:t>Kids In Court</a:t>
            </a:r>
          </a:p>
          <a:p>
            <a:pPr lvl="1"/>
            <a:endParaRPr lang="en-US" dirty="0"/>
          </a:p>
        </p:txBody>
      </p:sp>
      <p:sp>
        <p:nvSpPr>
          <p:cNvPr id="2" name="Title 1"/>
          <p:cNvSpPr>
            <a:spLocks noGrp="1"/>
          </p:cNvSpPr>
          <p:nvPr>
            <p:ph type="title"/>
          </p:nvPr>
        </p:nvSpPr>
        <p:spPr/>
        <p:txBody>
          <a:bodyPr>
            <a:normAutofit fontScale="90000"/>
          </a:bodyPr>
          <a:lstStyle/>
          <a:p>
            <a:pPr algn="ct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HISTORY OF ECHO continued…</a:t>
            </a:r>
            <a:endParaRPr lang="en-US" sz="4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p:txBody>
          <a:bodyPr>
            <a:noAutofit/>
          </a:bodyPr>
          <a:lstStyle/>
          <a:p>
            <a:pPr algn="ctr"/>
            <a:r>
              <a:rPr lang="en-US" sz="4400" b="1" dirty="0" smtClean="0"/>
              <a:t>Kids In Court</a:t>
            </a:r>
            <a:endParaRPr lang="en-US" sz="4400" b="1" dirty="0"/>
          </a:p>
        </p:txBody>
      </p:sp>
      <p:pic>
        <p:nvPicPr>
          <p:cNvPr id="10" name="Picture Placeholder 9" descr="KIDS IN COURT FRONT PAGE 3.jpg"/>
          <p:cNvPicPr>
            <a:picLocks noGrp="1" noChangeAspect="1"/>
          </p:cNvPicPr>
          <p:nvPr>
            <p:ph type="pic" idx="1"/>
          </p:nvPr>
        </p:nvPicPr>
        <p:blipFill>
          <a:blip r:embed="rId2"/>
          <a:srcRect t="16326" b="16326"/>
          <a:stretch>
            <a:fillRect/>
          </a:stretch>
        </p:blipFill>
        <p:spPr>
          <a:xfrm>
            <a:off x="2057400" y="1219200"/>
            <a:ext cx="5029200" cy="370332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66800" y="1905000"/>
            <a:ext cx="6934200" cy="4267200"/>
          </a:xfrm>
        </p:spPr>
        <p:txBody>
          <a:bodyPr>
            <a:normAutofit/>
          </a:bodyPr>
          <a:lstStyle/>
          <a:p>
            <a:pPr algn="l">
              <a:buFont typeface="Wingdings" pitchFamily="2" charset="2"/>
              <a:buChar char="Ø"/>
            </a:pPr>
            <a:r>
              <a:rPr lang="en-US" sz="2800" dirty="0" smtClean="0">
                <a:solidFill>
                  <a:schemeClr val="tx1"/>
                </a:solidFill>
              </a:rPr>
              <a:t>Kids In Court (KIC) began in 1989</a:t>
            </a:r>
          </a:p>
          <a:p>
            <a:pPr algn="l">
              <a:buFont typeface="Wingdings" pitchFamily="2" charset="2"/>
              <a:buChar char="Ø"/>
            </a:pPr>
            <a:r>
              <a:rPr lang="en-US" sz="2800" dirty="0" smtClean="0">
                <a:solidFill>
                  <a:schemeClr val="tx1"/>
                </a:solidFill>
              </a:rPr>
              <a:t>Need for group orientation; not        limited to child abuse</a:t>
            </a:r>
          </a:p>
          <a:p>
            <a:pPr algn="l">
              <a:buFont typeface="Wingdings" pitchFamily="2" charset="2"/>
              <a:buChar char="Ø"/>
            </a:pPr>
            <a:r>
              <a:rPr lang="en-US" sz="2800" dirty="0" smtClean="0">
                <a:solidFill>
                  <a:schemeClr val="tx1"/>
                </a:solidFill>
              </a:rPr>
              <a:t>Main goal of program</a:t>
            </a:r>
          </a:p>
          <a:p>
            <a:pPr algn="l">
              <a:buFont typeface="Wingdings" pitchFamily="2" charset="2"/>
              <a:buChar char="Ø"/>
            </a:pPr>
            <a:r>
              <a:rPr lang="en-US" sz="2800" dirty="0" smtClean="0">
                <a:solidFill>
                  <a:schemeClr val="tx1"/>
                </a:solidFill>
              </a:rPr>
              <a:t>ECHO’s KIC program has helped 799 children since its’ beginning</a:t>
            </a:r>
          </a:p>
          <a:p>
            <a:pPr algn="l">
              <a:buFont typeface="Wingdings" pitchFamily="2" charset="2"/>
              <a:buChar char="Ø"/>
            </a:pPr>
            <a:r>
              <a:rPr lang="en-US" sz="2800" dirty="0" smtClean="0">
                <a:solidFill>
                  <a:schemeClr val="tx1"/>
                </a:solidFill>
              </a:rPr>
              <a:t>Advisory Committee</a:t>
            </a:r>
          </a:p>
          <a:p>
            <a:pPr algn="l">
              <a:buFont typeface="Wingdings" pitchFamily="2" charset="2"/>
              <a:buChar char="Ø"/>
            </a:pPr>
            <a:r>
              <a:rPr lang="en-US" sz="2800" dirty="0" smtClean="0">
                <a:solidFill>
                  <a:schemeClr val="tx1"/>
                </a:solidFill>
              </a:rPr>
              <a:t>Research</a:t>
            </a:r>
          </a:p>
          <a:p>
            <a:pPr algn="l">
              <a:buFont typeface="Wingdings" pitchFamily="2" charset="2"/>
              <a:buChar char="Ø"/>
            </a:pPr>
            <a:r>
              <a:rPr lang="en-US" sz="2800" dirty="0" smtClean="0">
                <a:solidFill>
                  <a:schemeClr val="tx1"/>
                </a:solidFill>
              </a:rPr>
              <a:t>Volunteers</a:t>
            </a:r>
            <a:endParaRPr lang="en-US" sz="2800" dirty="0" smtClean="0">
              <a:solidFill>
                <a:schemeClr val="tx1"/>
              </a:solidFill>
            </a:endParaRPr>
          </a:p>
          <a:p>
            <a:pPr algn="l">
              <a:buFont typeface="Wingdings" pitchFamily="2" charset="2"/>
              <a:buChar char="Ø"/>
            </a:pPr>
            <a:endParaRPr lang="en-US" dirty="0" smtClean="0"/>
          </a:p>
        </p:txBody>
      </p:sp>
      <p:sp>
        <p:nvSpPr>
          <p:cNvPr id="4" name="Rectangle 3"/>
          <p:cNvSpPr/>
          <p:nvPr/>
        </p:nvSpPr>
        <p:spPr>
          <a:xfrm>
            <a:off x="990600" y="228600"/>
            <a:ext cx="7315200" cy="144655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sz="4400" b="1" cap="all" spc="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HISTORY OF </a:t>
            </a:r>
            <a:endParaRPr lang="en-US" sz="4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r>
              <a:rPr sz="4400" b="1" cap="all" spc="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KIDS </a:t>
            </a:r>
            <a:r>
              <a:rPr sz="4400" b="1" cap="all" spc="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IN COURT</a:t>
            </a:r>
            <a:endParaRPr lang="en-US" sz="4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981200"/>
            <a:ext cx="7772400" cy="4343400"/>
          </a:xfrm>
        </p:spPr>
        <p:txBody>
          <a:bodyPr/>
          <a:lstStyle/>
          <a:p>
            <a:pPr marL="514350" indent="-514350">
              <a:buFont typeface="Wingdings" pitchFamily="2" charset="2"/>
              <a:buChar char="§"/>
            </a:pPr>
            <a:r>
              <a:rPr lang="en-US" sz="3200" dirty="0" smtClean="0"/>
              <a:t>Referrals</a:t>
            </a:r>
          </a:p>
          <a:p>
            <a:pPr marL="514350" indent="-514350">
              <a:buFont typeface="Wingdings" pitchFamily="2" charset="2"/>
              <a:buChar char="§"/>
            </a:pPr>
            <a:r>
              <a:rPr lang="en-US" sz="3200" dirty="0" smtClean="0"/>
              <a:t>Program is held every other month</a:t>
            </a:r>
          </a:p>
          <a:p>
            <a:pPr marL="514350" indent="-514350">
              <a:buFont typeface="Wingdings" pitchFamily="2" charset="2"/>
              <a:buChar char="§"/>
            </a:pPr>
            <a:r>
              <a:rPr lang="en-US" sz="3200" dirty="0" smtClean="0"/>
              <a:t>Outline of program</a:t>
            </a:r>
          </a:p>
          <a:p>
            <a:pPr marL="1062990" lvl="2" indent="-514350" algn="just">
              <a:buFont typeface="Wingdings" pitchFamily="2" charset="2"/>
              <a:buChar char="Ø"/>
            </a:pPr>
            <a:r>
              <a:rPr lang="en-US" sz="2400" dirty="0" smtClean="0"/>
              <a:t>Videos	</a:t>
            </a:r>
          </a:p>
          <a:p>
            <a:pPr marL="1062990" lvl="2" indent="-514350" algn="just">
              <a:buFont typeface="Wingdings" pitchFamily="2" charset="2"/>
              <a:buChar char="Ø"/>
            </a:pPr>
            <a:r>
              <a:rPr lang="en-US" sz="2400" dirty="0" smtClean="0"/>
              <a:t>Role-playing</a:t>
            </a:r>
          </a:p>
          <a:p>
            <a:pPr marL="1062990" lvl="2" indent="-514350" algn="just">
              <a:buFont typeface="Wingdings" pitchFamily="2" charset="2"/>
              <a:buChar char="Ø"/>
            </a:pPr>
            <a:r>
              <a:rPr lang="en-US" sz="2400" dirty="0" smtClean="0"/>
              <a:t>Evaluations</a:t>
            </a:r>
          </a:p>
          <a:p>
            <a:pPr marL="514350" indent="-514350">
              <a:buFont typeface="Wingdings" pitchFamily="2" charset="2"/>
              <a:buChar char="§"/>
            </a:pPr>
            <a:r>
              <a:rPr lang="en-US" sz="3200" dirty="0" smtClean="0"/>
              <a:t>What do the parents do?</a:t>
            </a:r>
          </a:p>
          <a:p>
            <a:pPr marL="514350" indent="-514350">
              <a:buNone/>
            </a:pPr>
            <a:endParaRPr lang="en-US" sz="3200" dirty="0" smtClean="0"/>
          </a:p>
          <a:p>
            <a:pPr marL="514350" indent="-514350">
              <a:buFont typeface="Wingdings" pitchFamily="2" charset="2"/>
              <a:buChar char="§"/>
            </a:pPr>
            <a:endParaRPr lang="en-US" dirty="0"/>
          </a:p>
        </p:txBody>
      </p:sp>
      <p:sp>
        <p:nvSpPr>
          <p:cNvPr id="2" name="Title 1"/>
          <p:cNvSpPr>
            <a:spLocks noGrp="1"/>
          </p:cNvSpPr>
          <p:nvPr>
            <p:ph type="title"/>
          </p:nvPr>
        </p:nvSpPr>
        <p:spPr>
          <a:xfrm>
            <a:off x="914400" y="228600"/>
            <a:ext cx="7772400" cy="1752600"/>
          </a:xfrm>
        </p:spPr>
        <p:txBody>
          <a:bodyPr>
            <a:normAutofit fontScale="90000"/>
          </a:bodyPr>
          <a:lstStyle/>
          <a:p>
            <a:pPr algn="ct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HOW DOES KIDS IN COURT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WORK?</a:t>
            </a: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0" y="381005"/>
            <a:ext cx="5943600" cy="83099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Role-play</a:t>
            </a:r>
            <a:endParaRPr lang="en-US" sz="4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3313" name="Rectangle 1"/>
          <p:cNvSpPr>
            <a:spLocks noChangeArrowheads="1"/>
          </p:cNvSpPr>
          <p:nvPr/>
        </p:nvSpPr>
        <p:spPr bwMode="auto">
          <a:xfrm>
            <a:off x="381000" y="1447800"/>
            <a:ext cx="8229600" cy="5201424"/>
          </a:xfrm>
          <a:prstGeom prst="rect">
            <a:avLst/>
          </a:prstGeom>
          <a:solidFill>
            <a:srgbClr val="CCCC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tabLst/>
            </a:pPr>
            <a:r>
              <a:rPr kumimoji="0" lang="en-US" sz="2400" b="1" i="0" u="sng" strike="noStrike" cap="none" normalizeH="0" baseline="0" dirty="0" smtClean="0">
                <a:ln>
                  <a:noFill/>
                </a:ln>
                <a:effectLst/>
                <a:latin typeface="+mj-lt"/>
                <a:ea typeface="Calibri" pitchFamily="34" charset="0"/>
                <a:cs typeface="Arial" pitchFamily="34" charset="0"/>
              </a:rPr>
              <a:t>WITNESS</a:t>
            </a:r>
          </a:p>
          <a:p>
            <a:pPr marL="0" marR="0" lvl="0" indent="0" algn="ctr" defTabSz="914400" rtl="0" eaLnBrk="1" fontAlgn="base" latinLnBrk="0" hangingPunct="1">
              <a:lnSpc>
                <a:spcPct val="100000"/>
              </a:lnSpc>
              <a:spcBef>
                <a:spcPct val="0"/>
              </a:spcBef>
              <a:spcAft>
                <a:spcPct val="0"/>
              </a:spcAft>
              <a:buClrTx/>
              <a:buSzTx/>
              <a:buFont typeface="Wingdings" pitchFamily="2" charset="2"/>
              <a:buChar char="Ø"/>
              <a:tabLst/>
            </a:pPr>
            <a:endParaRPr kumimoji="0" lang="en-US" sz="2000" b="0" i="0" u="none" strike="noStrike" cap="none" normalizeH="0" baseline="0" dirty="0" smtClean="0">
              <a:ln>
                <a:noFill/>
              </a:ln>
              <a:effectLst/>
              <a:latin typeface="+mj-lt"/>
            </a:endParaRPr>
          </a:p>
          <a:p>
            <a:pPr marL="0" marR="0" lvl="0" indent="0" defTabSz="914400" rtl="0" eaLnBrk="0" fontAlgn="base" latinLnBrk="0" hangingPunct="0">
              <a:lnSpc>
                <a:spcPct val="100000"/>
              </a:lnSpc>
              <a:spcBef>
                <a:spcPct val="0"/>
              </a:spcBef>
              <a:spcAft>
                <a:spcPct val="0"/>
              </a:spcAft>
              <a:buClrTx/>
              <a:buSzTx/>
              <a:tabLst/>
            </a:pPr>
            <a:r>
              <a:rPr kumimoji="0" lang="en-US" b="0" i="0" u="none" strike="noStrike" cap="none" normalizeH="0" baseline="0" dirty="0" smtClean="0">
                <a:ln>
                  <a:noFill/>
                </a:ln>
                <a:effectLst/>
                <a:latin typeface="+mj-lt"/>
                <a:ea typeface="Calibri" pitchFamily="34" charset="0"/>
                <a:cs typeface="Arial" pitchFamily="34" charset="0"/>
              </a:rPr>
              <a:t>Speak clearly into the microphone</a:t>
            </a: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endParaRPr kumimoji="0" lang="en-US" b="0" i="0" u="none" strike="noStrike" cap="none" normalizeH="0" baseline="0" dirty="0" smtClean="0">
              <a:ln>
                <a:noFill/>
              </a:ln>
              <a:effectLst/>
              <a:latin typeface="+mj-lt"/>
            </a:endParaRP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smtClean="0">
                <a:ln>
                  <a:noFill/>
                </a:ln>
                <a:effectLst/>
                <a:latin typeface="+mj-lt"/>
                <a:ea typeface="Calibri" pitchFamily="34" charset="0"/>
                <a:cs typeface="Arial" pitchFamily="34" charset="0"/>
              </a:rPr>
              <a:t> It’s OK to say “I don’t know” if you don’t know the answer to a question</a:t>
            </a: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endParaRPr kumimoji="0" lang="en-US" b="0" i="0" u="none" strike="noStrike" cap="none" normalizeH="0" baseline="0" dirty="0" smtClean="0">
              <a:ln>
                <a:noFill/>
              </a:ln>
              <a:effectLst/>
              <a:latin typeface="+mj-lt"/>
            </a:endParaRP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smtClean="0">
                <a:ln>
                  <a:noFill/>
                </a:ln>
                <a:effectLst/>
                <a:latin typeface="+mj-lt"/>
                <a:ea typeface="Calibri" pitchFamily="34" charset="0"/>
                <a:cs typeface="Arial" pitchFamily="34" charset="0"/>
              </a:rPr>
              <a:t> If you don’t understand a question, it’s OK to say you don’t understand</a:t>
            </a: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endParaRPr kumimoji="0" lang="en-US" b="0" i="0" u="none" strike="noStrike" cap="none" normalizeH="0" baseline="0" dirty="0" smtClean="0">
              <a:ln>
                <a:noFill/>
              </a:ln>
              <a:effectLst/>
              <a:latin typeface="+mj-lt"/>
            </a:endParaRP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smtClean="0">
                <a:ln>
                  <a:noFill/>
                </a:ln>
                <a:effectLst/>
                <a:latin typeface="+mj-lt"/>
                <a:ea typeface="Calibri" pitchFamily="34" charset="0"/>
                <a:cs typeface="Arial" pitchFamily="34" charset="0"/>
              </a:rPr>
              <a:t> It’s OK to ask the judge for a drink of water</a:t>
            </a: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endParaRPr kumimoji="0" lang="en-US" b="0" i="0" u="none" strike="noStrike" cap="none" normalizeH="0" baseline="0" dirty="0" smtClean="0">
              <a:ln>
                <a:noFill/>
              </a:ln>
              <a:effectLst/>
              <a:latin typeface="+mj-lt"/>
            </a:endParaRP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smtClean="0">
                <a:ln>
                  <a:noFill/>
                </a:ln>
                <a:effectLst/>
                <a:latin typeface="+mj-lt"/>
                <a:ea typeface="Calibri" pitchFamily="34" charset="0"/>
                <a:cs typeface="Arial" pitchFamily="34" charset="0"/>
              </a:rPr>
              <a:t> It’s OK to tell the judge you have to use the restroom</a:t>
            </a: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endParaRPr kumimoji="0" lang="en-US" b="0" i="0" u="none" strike="noStrike" cap="none" normalizeH="0" baseline="0" dirty="0" smtClean="0">
              <a:ln>
                <a:noFill/>
              </a:ln>
              <a:effectLst/>
              <a:latin typeface="+mj-lt"/>
            </a:endParaRP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smtClean="0">
                <a:ln>
                  <a:noFill/>
                </a:ln>
                <a:effectLst/>
                <a:latin typeface="+mj-lt"/>
                <a:ea typeface="Calibri" pitchFamily="34" charset="0"/>
                <a:cs typeface="Arial" pitchFamily="34" charset="0"/>
              </a:rPr>
              <a:t> It’s OK to tell the judge you need a break for ANY reason</a:t>
            </a: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endParaRPr kumimoji="0" lang="en-US" b="0" i="0" u="none" strike="noStrike" cap="none" normalizeH="0" baseline="0" dirty="0" smtClean="0">
              <a:ln>
                <a:noFill/>
              </a:ln>
              <a:effectLst/>
              <a:latin typeface="+mj-lt"/>
            </a:endParaRPr>
          </a:p>
          <a:p>
            <a:pPr marL="0" marR="0" lvl="0" indent="0"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smtClean="0">
                <a:ln>
                  <a:noFill/>
                </a:ln>
                <a:effectLst/>
                <a:latin typeface="+mj-lt"/>
                <a:ea typeface="Calibri" pitchFamily="34" charset="0"/>
                <a:cs typeface="Arial" pitchFamily="34" charset="0"/>
              </a:rPr>
              <a:t> You may bring a small stuffed animal with you to hold on to at the trial</a:t>
            </a:r>
            <a:endParaRPr kumimoji="0" lang="en-US" b="0" i="0" u="none" strike="noStrike" cap="none" normalizeH="0" baseline="0" dirty="0" smtClean="0">
              <a:ln>
                <a:noFill/>
              </a:ln>
              <a:effectLst/>
              <a:latin typeface="+mj-l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5"/>
            <a:ext cx="8229600" cy="4711891"/>
          </a:xfrm>
          <a:solidFill>
            <a:schemeClr val="accent1">
              <a:lumMod val="40000"/>
              <a:lumOff val="60000"/>
            </a:schemeClr>
          </a:solidFill>
        </p:spPr>
        <p:txBody>
          <a:bodyPr/>
          <a:lstStyle/>
          <a:p>
            <a:pPr algn="ctr">
              <a:buNone/>
            </a:pPr>
            <a:endParaRPr lang="en-US" b="1" u="sng" dirty="0" smtClean="0"/>
          </a:p>
          <a:p>
            <a:pPr algn="ctr">
              <a:buNone/>
            </a:pPr>
            <a:r>
              <a:rPr lang="en-US" sz="2400" b="1" u="sng" dirty="0" smtClean="0"/>
              <a:t>SHERIFF</a:t>
            </a:r>
            <a:endParaRPr lang="en-US" sz="2400" dirty="0" smtClean="0"/>
          </a:p>
          <a:p>
            <a:pPr>
              <a:buNone/>
            </a:pPr>
            <a:endParaRPr lang="en-US" sz="2400" dirty="0" smtClean="0"/>
          </a:p>
          <a:p>
            <a:pPr lvl="0"/>
            <a:r>
              <a:rPr lang="en-US" sz="2400" dirty="0" smtClean="0"/>
              <a:t>Sheriff brings witness to witness stand</a:t>
            </a:r>
          </a:p>
          <a:p>
            <a:pPr>
              <a:buNone/>
            </a:pPr>
            <a:r>
              <a:rPr lang="en-US" sz="2400" dirty="0" smtClean="0"/>
              <a:t> </a:t>
            </a:r>
          </a:p>
          <a:p>
            <a:pPr lvl="0"/>
            <a:r>
              <a:rPr lang="en-US" sz="2400" dirty="0" smtClean="0"/>
              <a:t>Sheriff shows witness where to swear in</a:t>
            </a:r>
          </a:p>
          <a:p>
            <a:pPr>
              <a:buNone/>
            </a:pPr>
            <a:endParaRPr lang="en-US" sz="2400" dirty="0" smtClean="0"/>
          </a:p>
          <a:p>
            <a:pPr lvl="0"/>
            <a:r>
              <a:rPr lang="en-US" sz="2400" dirty="0" smtClean="0"/>
              <a:t>Sheriff gets witness and takes them out of courtroom after testifying</a:t>
            </a:r>
          </a:p>
          <a:p>
            <a:endParaRPr lang="en-US" dirty="0"/>
          </a:p>
        </p:txBody>
      </p:sp>
      <p:sp>
        <p:nvSpPr>
          <p:cNvPr id="3" name="Title 2"/>
          <p:cNvSpPr>
            <a:spLocks noGrp="1"/>
          </p:cNvSpPr>
          <p:nvPr>
            <p:ph type="title"/>
          </p:nvPr>
        </p:nvSpPr>
        <p:spPr>
          <a:xfrm>
            <a:off x="457200" y="533400"/>
            <a:ext cx="8229600" cy="1371600"/>
          </a:xfrm>
        </p:spPr>
        <p:txBody>
          <a:bodyPr>
            <a:normAutofit fontScale="90000"/>
          </a:bodyPr>
          <a:lstStyle/>
          <a:p>
            <a:pPr algn="ctr"/>
            <a:r>
              <a:rPr lang="en-US" sz="53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ROLE PLAY</a:t>
            </a:r>
            <a:r>
              <a:rPr lang="en-US" sz="44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en-US" sz="44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43000"/>
            <a:ext cx="8229600" cy="5334000"/>
          </a:xfrm>
          <a:solidFill>
            <a:srgbClr val="FFCC66"/>
          </a:solidFill>
        </p:spPr>
        <p:txBody>
          <a:bodyPr>
            <a:normAutofit fontScale="25000" lnSpcReduction="20000"/>
          </a:bodyPr>
          <a:lstStyle/>
          <a:p>
            <a:pPr>
              <a:buNone/>
            </a:pPr>
            <a:endParaRPr lang="en-US" dirty="0" smtClean="0"/>
          </a:p>
          <a:p>
            <a:pPr algn="ctr">
              <a:buNone/>
            </a:pPr>
            <a:r>
              <a:rPr lang="en-US" sz="9600" b="1" u="sng" dirty="0" smtClean="0"/>
              <a:t>JUDGE</a:t>
            </a:r>
            <a:endParaRPr lang="en-US" sz="9600" dirty="0" smtClean="0"/>
          </a:p>
          <a:p>
            <a:pPr>
              <a:buNone/>
            </a:pPr>
            <a:r>
              <a:rPr lang="en-US" sz="6400" b="1" dirty="0" smtClean="0"/>
              <a:t> </a:t>
            </a:r>
            <a:endParaRPr lang="en-US" sz="6400" dirty="0" smtClean="0"/>
          </a:p>
          <a:p>
            <a:pPr lvl="0"/>
            <a:r>
              <a:rPr lang="en-US" sz="6400" dirty="0" smtClean="0"/>
              <a:t>“Court is In Session”</a:t>
            </a:r>
          </a:p>
          <a:p>
            <a:pPr lvl="0">
              <a:buNone/>
            </a:pPr>
            <a:endParaRPr lang="en-US" sz="6400" dirty="0" smtClean="0"/>
          </a:p>
          <a:p>
            <a:pPr lvl="0"/>
            <a:r>
              <a:rPr lang="en-US" sz="6400" dirty="0" smtClean="0"/>
              <a:t>“Prosecutor , call your first witness”</a:t>
            </a:r>
          </a:p>
          <a:p>
            <a:pPr>
              <a:buNone/>
            </a:pPr>
            <a:r>
              <a:rPr lang="en-US" sz="6400" dirty="0" smtClean="0"/>
              <a:t> </a:t>
            </a:r>
          </a:p>
          <a:p>
            <a:pPr>
              <a:buNone/>
            </a:pPr>
            <a:r>
              <a:rPr lang="en-US" sz="6400" i="1" dirty="0" smtClean="0"/>
              <a:t>    (Sheriff escorts witness to witness stand)</a:t>
            </a:r>
            <a:endParaRPr lang="en-US" sz="6400" dirty="0" smtClean="0"/>
          </a:p>
          <a:p>
            <a:pPr>
              <a:buNone/>
            </a:pPr>
            <a:endParaRPr lang="en-US" sz="6400" dirty="0" smtClean="0"/>
          </a:p>
          <a:p>
            <a:pPr lvl="0"/>
            <a:r>
              <a:rPr lang="en-US" sz="6400" dirty="0" smtClean="0"/>
              <a:t>“Do you promise to tell the truth, the whole truth and nothing but the truth?” </a:t>
            </a:r>
          </a:p>
          <a:p>
            <a:pPr>
              <a:buNone/>
            </a:pPr>
            <a:r>
              <a:rPr lang="en-US" sz="6400" dirty="0" smtClean="0"/>
              <a:t> </a:t>
            </a:r>
          </a:p>
          <a:p>
            <a:pPr lvl="0"/>
            <a:r>
              <a:rPr lang="en-US" sz="6400" dirty="0" smtClean="0"/>
              <a:t>“Prosecutor, you may question your witness”</a:t>
            </a:r>
          </a:p>
          <a:p>
            <a:pPr>
              <a:buNone/>
            </a:pPr>
            <a:r>
              <a:rPr lang="en-US" sz="6400" dirty="0" smtClean="0"/>
              <a:t> </a:t>
            </a:r>
          </a:p>
          <a:p>
            <a:pPr>
              <a:buNone/>
            </a:pPr>
            <a:r>
              <a:rPr lang="en-US" sz="6400" i="1" dirty="0" smtClean="0"/>
              <a:t>    (After prosecutor indicates he/she is finished with the witness)</a:t>
            </a:r>
            <a:endParaRPr lang="en-US" sz="6400" dirty="0" smtClean="0"/>
          </a:p>
          <a:p>
            <a:pPr>
              <a:buNone/>
            </a:pPr>
            <a:r>
              <a:rPr lang="en-US" sz="6400" i="1" dirty="0" smtClean="0"/>
              <a:t> </a:t>
            </a:r>
            <a:endParaRPr lang="en-US" sz="6400" dirty="0" smtClean="0"/>
          </a:p>
          <a:p>
            <a:pPr lvl="0"/>
            <a:r>
              <a:rPr lang="en-US" sz="6400" dirty="0" smtClean="0"/>
              <a:t>“The Defense may ask the witness questions.”</a:t>
            </a:r>
          </a:p>
          <a:p>
            <a:pPr>
              <a:buNone/>
            </a:pPr>
            <a:r>
              <a:rPr lang="en-US" sz="6400" dirty="0" smtClean="0"/>
              <a:t> </a:t>
            </a:r>
          </a:p>
          <a:p>
            <a:pPr>
              <a:buNone/>
            </a:pPr>
            <a:r>
              <a:rPr lang="en-US" sz="6400" i="1" dirty="0" smtClean="0"/>
              <a:t>    (After the defense indicates he/she is finished with the witness)</a:t>
            </a:r>
            <a:endParaRPr lang="en-US" sz="6400" dirty="0" smtClean="0"/>
          </a:p>
          <a:p>
            <a:pPr>
              <a:buNone/>
            </a:pPr>
            <a:r>
              <a:rPr lang="en-US" sz="6400" i="1" dirty="0" smtClean="0"/>
              <a:t> </a:t>
            </a:r>
            <a:endParaRPr lang="en-US" sz="6400" dirty="0" smtClean="0"/>
          </a:p>
          <a:p>
            <a:pPr lvl="0"/>
            <a:r>
              <a:rPr lang="en-US" sz="6400" dirty="0" smtClean="0"/>
              <a:t>“The witness may be excused.”</a:t>
            </a:r>
          </a:p>
          <a:p>
            <a:pPr>
              <a:buNone/>
            </a:pPr>
            <a:r>
              <a:rPr lang="en-US" sz="6400" dirty="0" smtClean="0"/>
              <a:t> </a:t>
            </a:r>
          </a:p>
          <a:p>
            <a:endParaRPr lang="en-US" dirty="0"/>
          </a:p>
        </p:txBody>
      </p:sp>
      <p:sp>
        <p:nvSpPr>
          <p:cNvPr id="4" name="Rectangle 3"/>
          <p:cNvSpPr/>
          <p:nvPr/>
        </p:nvSpPr>
        <p:spPr>
          <a:xfrm rot="10800000" flipV="1">
            <a:off x="2514606" y="350966"/>
            <a:ext cx="3788217" cy="830997"/>
          </a:xfrm>
          <a:prstGeom prst="rect">
            <a:avLst/>
          </a:prstGeom>
          <a:ln>
            <a:noFill/>
          </a:ln>
        </p:spPr>
        <p:style>
          <a:lnRef idx="2">
            <a:schemeClr val="dk1"/>
          </a:lnRef>
          <a:fillRef idx="1">
            <a:schemeClr val="lt1"/>
          </a:fillRef>
          <a:effectRef idx="0">
            <a:schemeClr val="dk1"/>
          </a:effectRef>
          <a:fontRef idx="minor">
            <a:schemeClr val="dk1"/>
          </a:fontRef>
        </p:style>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ROLE PLAY</a:t>
            </a:r>
            <a:endParaRPr lang="en-US" sz="48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558</TotalTime>
  <Words>968</Words>
  <Application>Microsoft Office PowerPoint</Application>
  <PresentationFormat>On-screen Show (4:3)</PresentationFormat>
  <Paragraphs>287</Paragraphs>
  <Slides>18</Slides>
  <Notes>14</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Concourse</vt:lpstr>
      <vt:lpstr>ECHO, EXPLOITED Children’s help organization </vt:lpstr>
      <vt:lpstr>Slide 2</vt:lpstr>
      <vt:lpstr> HISTORY OF ECHO continued…</vt:lpstr>
      <vt:lpstr>Slide 4</vt:lpstr>
      <vt:lpstr>Slide 5</vt:lpstr>
      <vt:lpstr>      HOW DOES KIDS IN COURT  WORK?      </vt:lpstr>
      <vt:lpstr>Slide 7</vt:lpstr>
      <vt:lpstr>ROLE PLAY </vt:lpstr>
      <vt:lpstr>Slide 9</vt:lpstr>
      <vt:lpstr>Role play </vt:lpstr>
      <vt:lpstr>Slide 11</vt:lpstr>
      <vt:lpstr>Slide 12</vt:lpstr>
      <vt:lpstr>Slide 13</vt:lpstr>
      <vt:lpstr>Slide 14</vt:lpstr>
      <vt:lpstr>Slide 15</vt:lpstr>
      <vt:lpstr>Slide 16</vt:lpstr>
      <vt:lpstr>Slide 17</vt:lpstr>
      <vt:lpstr>Slide 18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ECHO, Exploited Children's Help Organization</dc:title>
  <dc:creator>Owner</dc:creator>
  <cp:lastModifiedBy>Owner</cp:lastModifiedBy>
  <cp:revision>103</cp:revision>
  <dcterms:created xsi:type="dcterms:W3CDTF">2009-02-20T19:06:04Z</dcterms:created>
  <dcterms:modified xsi:type="dcterms:W3CDTF">2009-03-03T21:39:15Z</dcterms:modified>
</cp:coreProperties>
</file>