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1"/>
  </p:notesMasterIdLst>
  <p:handoutMasterIdLst>
    <p:handoutMasterId r:id="rId10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97" r:id="rId20"/>
    <p:sldId id="274" r:id="rId21"/>
    <p:sldId id="298"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5" r:id="rId41"/>
    <p:sldId id="296" r:id="rId42"/>
    <p:sldId id="293" r:id="rId43"/>
    <p:sldId id="299" r:id="rId44"/>
    <p:sldId id="352" r:id="rId45"/>
    <p:sldId id="301" r:id="rId46"/>
    <p:sldId id="340" r:id="rId47"/>
    <p:sldId id="358" r:id="rId48"/>
    <p:sldId id="360" r:id="rId49"/>
    <p:sldId id="339" r:id="rId50"/>
    <p:sldId id="354" r:id="rId51"/>
    <p:sldId id="356" r:id="rId52"/>
    <p:sldId id="363" r:id="rId53"/>
    <p:sldId id="342" r:id="rId54"/>
    <p:sldId id="344" r:id="rId55"/>
    <p:sldId id="346" r:id="rId56"/>
    <p:sldId id="348" r:id="rId57"/>
    <p:sldId id="364" r:id="rId58"/>
    <p:sldId id="365" r:id="rId59"/>
    <p:sldId id="367" r:id="rId60"/>
    <p:sldId id="369" r:id="rId61"/>
    <p:sldId id="351" r:id="rId62"/>
    <p:sldId id="305" r:id="rId63"/>
    <p:sldId id="333" r:id="rId64"/>
    <p:sldId id="309" r:id="rId65"/>
    <p:sldId id="311" r:id="rId66"/>
    <p:sldId id="313" r:id="rId67"/>
    <p:sldId id="370" r:id="rId68"/>
    <p:sldId id="315" r:id="rId69"/>
    <p:sldId id="372" r:id="rId70"/>
    <p:sldId id="373" r:id="rId71"/>
    <p:sldId id="374" r:id="rId72"/>
    <p:sldId id="376" r:id="rId73"/>
    <p:sldId id="379" r:id="rId74"/>
    <p:sldId id="381" r:id="rId75"/>
    <p:sldId id="378" r:id="rId76"/>
    <p:sldId id="320" r:id="rId77"/>
    <p:sldId id="322" r:id="rId78"/>
    <p:sldId id="382" r:id="rId79"/>
    <p:sldId id="324" r:id="rId80"/>
    <p:sldId id="338" r:id="rId81"/>
    <p:sldId id="383" r:id="rId82"/>
    <p:sldId id="385" r:id="rId83"/>
    <p:sldId id="387" r:id="rId84"/>
    <p:sldId id="389" r:id="rId85"/>
    <p:sldId id="391" r:id="rId86"/>
    <p:sldId id="393" r:id="rId87"/>
    <p:sldId id="395" r:id="rId88"/>
    <p:sldId id="397" r:id="rId89"/>
    <p:sldId id="328" r:id="rId90"/>
    <p:sldId id="330" r:id="rId91"/>
    <p:sldId id="400" r:id="rId92"/>
    <p:sldId id="306" r:id="rId93"/>
    <p:sldId id="401" r:id="rId94"/>
    <p:sldId id="402" r:id="rId95"/>
    <p:sldId id="398" r:id="rId96"/>
    <p:sldId id="403" r:id="rId97"/>
    <p:sldId id="399" r:id="rId98"/>
    <p:sldId id="404" r:id="rId99"/>
    <p:sldId id="294" r:id="rId10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22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53" tIns="48327" rIns="96653" bIns="48327" rtlCol="0"/>
          <a:lstStyle>
            <a:lvl1pPr algn="r">
              <a:defRPr sz="1200"/>
            </a:lvl1pPr>
          </a:lstStyle>
          <a:p>
            <a:fld id="{3964F41E-86BC-4717-B7DB-293ADB0552E8}" type="datetimeFigureOut">
              <a:rPr lang="en-US" smtClean="0"/>
              <a:pPr/>
              <a:t>1/28/2013</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53" tIns="48327" rIns="96653" bIns="48327" rtlCol="0" anchor="b"/>
          <a:lstStyle>
            <a:lvl1pPr algn="r">
              <a:defRPr sz="1200"/>
            </a:lvl1pPr>
          </a:lstStyle>
          <a:p>
            <a:fld id="{660B3F71-BB43-4B06-A4D6-08076D5DEC50}" type="slidenum">
              <a:rPr lang="en-US" smtClean="0"/>
              <a:pPr/>
              <a:t>‹#›</a:t>
            </a:fld>
            <a:endParaRPr lang="en-US"/>
          </a:p>
        </p:txBody>
      </p:sp>
    </p:spTree>
    <p:extLst>
      <p:ext uri="{BB962C8B-B14F-4D97-AF65-F5344CB8AC3E}">
        <p14:creationId xmlns:p14="http://schemas.microsoft.com/office/powerpoint/2010/main" val="2119692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F97910B8-8FB0-47BE-ABCA-19B3B0DF6777}" type="datetimeFigureOut">
              <a:rPr lang="en-US" smtClean="0"/>
              <a:t>1/28/2013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5914AA2F-9D52-4BAD-9209-B158ECAB0130}" type="slidenum">
              <a:rPr lang="en-US" smtClean="0"/>
              <a:t>‹#›</a:t>
            </a:fld>
            <a:endParaRPr lang="en-US"/>
          </a:p>
        </p:txBody>
      </p:sp>
    </p:spTree>
    <p:extLst>
      <p:ext uri="{BB962C8B-B14F-4D97-AF65-F5344CB8AC3E}">
        <p14:creationId xmlns:p14="http://schemas.microsoft.com/office/powerpoint/2010/main" val="2419866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14AA2F-9D52-4BAD-9209-B158ECAB0130}" type="slidenum">
              <a:rPr lang="en-US" smtClean="0"/>
              <a:t>59</a:t>
            </a:fld>
            <a:endParaRPr lang="en-US"/>
          </a:p>
        </p:txBody>
      </p:sp>
    </p:spTree>
    <p:extLst>
      <p:ext uri="{BB962C8B-B14F-4D97-AF65-F5344CB8AC3E}">
        <p14:creationId xmlns:p14="http://schemas.microsoft.com/office/powerpoint/2010/main" val="1446376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DE4776C-BEC2-45D3-972C-193E4B00C717}"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4776C-BEC2-45D3-972C-193E4B00C71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4776C-BEC2-45D3-972C-193E4B00C71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FADF0C-5B11-4666-9BBF-CB26DF5CA904}" type="slidenum">
              <a:rPr lang="en-US"/>
              <a:pPr>
                <a:defRPr/>
              </a:pPr>
              <a:t>‹#›</a:t>
            </a:fld>
            <a:endParaRPr lang="en-US"/>
          </a:p>
        </p:txBody>
      </p:sp>
    </p:spTree>
    <p:extLst>
      <p:ext uri="{BB962C8B-B14F-4D97-AF65-F5344CB8AC3E}">
        <p14:creationId xmlns:p14="http://schemas.microsoft.com/office/powerpoint/2010/main" val="1535584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4776C-BEC2-45D3-972C-193E4B00C71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4776C-BEC2-45D3-972C-193E4B00C717}"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DE4776C-BEC2-45D3-972C-193E4B00C71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DE4776C-BEC2-45D3-972C-193E4B00C71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DE4776C-BEC2-45D3-972C-193E4B00C71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DE4776C-BEC2-45D3-972C-193E4B00C717}"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DE4776C-BEC2-45D3-972C-193E4B00C71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B6EAFDC9-1A7A-4737-A83F-CBE44DBE6E46}" type="datetimeFigureOut">
              <a:rPr lang="en-US" smtClean="0"/>
              <a:pPr/>
              <a:t>1/28/2013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DE4776C-BEC2-45D3-972C-193E4B00C717}"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6EAFDC9-1A7A-4737-A83F-CBE44DBE6E46}" type="datetimeFigureOut">
              <a:rPr lang="en-US" smtClean="0"/>
              <a:pPr/>
              <a:t>1/28/2013</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DE4776C-BEC2-45D3-972C-193E4B00C717}"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David.Marye@usdoj.gov" TargetMode="Externa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istockphoto.com/stock-photo-13702441-handcuffs-isolated-on-white.php?st=151f06a"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2.xml"/><Relationship Id="rId5" Type="http://schemas.openxmlformats.org/officeDocument/2006/relationships/image" Target="../media/image34.jpeg"/><Relationship Id="rId4" Type="http://schemas.openxmlformats.org/officeDocument/2006/relationships/image" Target="../media/image3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hyperlink" Target="http://www.istockphoto.com/stock-photo-15844935-prisoner.php?st=9027c31" TargetMode="External"/></Relationships>
</file>

<file path=ppt/slides/_rels/slide80.x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2.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wmf"/><Relationship Id="rId1" Type="http://schemas.openxmlformats.org/officeDocument/2006/relationships/slideLayout" Target="../slideLayouts/slideLayout2.xml"/><Relationship Id="rId5" Type="http://schemas.openxmlformats.org/officeDocument/2006/relationships/image" Target="../media/image63.wmf"/><Relationship Id="rId4" Type="http://schemas.openxmlformats.org/officeDocument/2006/relationships/image" Target="../media/image62.wmf"/></Relationships>
</file>

<file path=ppt/slides/_rels/slide86.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slideLayout" Target="../slideLayouts/slideLayout2.xml"/><Relationship Id="rId5" Type="http://schemas.openxmlformats.org/officeDocument/2006/relationships/image" Target="../media/image67.wmf"/><Relationship Id="rId4" Type="http://schemas.openxmlformats.org/officeDocument/2006/relationships/image" Target="../media/image66.wmf"/></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52400"/>
            <a:ext cx="7280030" cy="1828800"/>
          </a:xfrm>
        </p:spPr>
        <p:txBody>
          <a:bodyPr>
            <a:normAutofit/>
          </a:bodyPr>
          <a:lstStyle/>
          <a:p>
            <a:pPr algn="ctr"/>
            <a:r>
              <a:rPr lang="en-US" sz="5400" dirty="0" smtClean="0">
                <a:solidFill>
                  <a:schemeClr val="accent6">
                    <a:lumMod val="75000"/>
                  </a:schemeClr>
                </a:solidFill>
                <a:latin typeface="+mn-lt"/>
              </a:rPr>
              <a:t>HUMAN TRAFFICKING</a:t>
            </a:r>
            <a:br>
              <a:rPr lang="en-US" sz="5400" dirty="0" smtClean="0">
                <a:solidFill>
                  <a:schemeClr val="accent6">
                    <a:lumMod val="75000"/>
                  </a:schemeClr>
                </a:solidFill>
                <a:latin typeface="+mn-lt"/>
              </a:rPr>
            </a:br>
            <a:r>
              <a:rPr lang="en-US" sz="2000" dirty="0" smtClean="0">
                <a:solidFill>
                  <a:schemeClr val="accent6">
                    <a:lumMod val="75000"/>
                  </a:schemeClr>
                </a:solidFill>
                <a:latin typeface="+mn-lt"/>
              </a:rPr>
              <a:t> </a:t>
            </a:r>
            <a:r>
              <a:rPr lang="en-US" sz="5400" dirty="0" smtClean="0">
                <a:solidFill>
                  <a:schemeClr val="accent6">
                    <a:lumMod val="75000"/>
                  </a:schemeClr>
                </a:solidFill>
                <a:latin typeface="+mn-lt"/>
              </a:rPr>
              <a:t/>
            </a:r>
            <a:br>
              <a:rPr lang="en-US" sz="5400" dirty="0" smtClean="0">
                <a:solidFill>
                  <a:schemeClr val="accent6">
                    <a:lumMod val="75000"/>
                  </a:schemeClr>
                </a:solidFill>
                <a:latin typeface="+mn-lt"/>
              </a:rPr>
            </a:br>
            <a:r>
              <a:rPr lang="en-US" sz="3600" dirty="0" smtClean="0">
                <a:solidFill>
                  <a:schemeClr val="accent6">
                    <a:lumMod val="75000"/>
                  </a:schemeClr>
                </a:solidFill>
                <a:latin typeface="+mn-lt"/>
              </a:rPr>
              <a:t>Civil Rights Training</a:t>
            </a:r>
            <a:endParaRPr lang="en-US" sz="3600" dirty="0">
              <a:solidFill>
                <a:schemeClr val="accent6">
                  <a:lumMod val="75000"/>
                </a:schemeClr>
              </a:solidFill>
              <a:latin typeface="+mn-lt"/>
            </a:endParaRPr>
          </a:p>
        </p:txBody>
      </p:sp>
      <p:sp>
        <p:nvSpPr>
          <p:cNvPr id="3" name="Subtitle 2"/>
          <p:cNvSpPr>
            <a:spLocks noGrp="1"/>
          </p:cNvSpPr>
          <p:nvPr>
            <p:ph type="subTitle" idx="1"/>
          </p:nvPr>
        </p:nvSpPr>
        <p:spPr>
          <a:xfrm>
            <a:off x="4572000" y="4724400"/>
            <a:ext cx="4419600" cy="2133600"/>
          </a:xfrm>
        </p:spPr>
        <p:txBody>
          <a:bodyPr>
            <a:normAutofit fontScale="92500" lnSpcReduction="20000"/>
          </a:bodyPr>
          <a:lstStyle/>
          <a:p>
            <a:pPr algn="r"/>
            <a:r>
              <a:rPr lang="en-US" sz="1800" dirty="0" smtClean="0"/>
              <a:t>David A. Marye</a:t>
            </a:r>
          </a:p>
          <a:p>
            <a:pPr algn="r"/>
            <a:r>
              <a:rPr lang="en-US" sz="1800" dirty="0" smtClean="0"/>
              <a:t>Hydee R. Hawkins</a:t>
            </a:r>
          </a:p>
          <a:p>
            <a:pPr algn="r"/>
            <a:r>
              <a:rPr lang="en-US" sz="1800" dirty="0" smtClean="0"/>
              <a:t>Assistant United States Attorneys</a:t>
            </a:r>
          </a:p>
          <a:p>
            <a:pPr algn="r"/>
            <a:r>
              <a:rPr lang="en-US" sz="1800" dirty="0" smtClean="0"/>
              <a:t>United States Attorney’s Office – EDKY</a:t>
            </a:r>
          </a:p>
          <a:p>
            <a:pPr algn="r"/>
            <a:r>
              <a:rPr lang="en-US" sz="1800" dirty="0" smtClean="0"/>
              <a:t>859 233-2661</a:t>
            </a:r>
          </a:p>
          <a:p>
            <a:pPr algn="r"/>
            <a:r>
              <a:rPr lang="en-US" sz="1800" dirty="0" smtClean="0">
                <a:hlinkClick r:id="rId2"/>
              </a:rPr>
              <a:t>David.Marye@usdoj.gov</a:t>
            </a:r>
            <a:endParaRPr lang="en-US" sz="1800" dirty="0" smtClean="0"/>
          </a:p>
          <a:p>
            <a:pPr algn="r"/>
            <a:r>
              <a:rPr lang="en-US" sz="1800" u="sng" dirty="0" smtClean="0"/>
              <a:t>Hydee.Hawkins@usdoj.gov</a:t>
            </a:r>
          </a:p>
          <a:p>
            <a:pPr algn="r"/>
            <a:endParaRPr lang="en-US" sz="1800" dirty="0"/>
          </a:p>
        </p:txBody>
      </p:sp>
      <p:pic>
        <p:nvPicPr>
          <p:cNvPr id="1026" name="Picture 2"/>
          <p:cNvPicPr>
            <a:picLocks noChangeAspect="1" noChangeArrowheads="1"/>
          </p:cNvPicPr>
          <p:nvPr/>
        </p:nvPicPr>
        <p:blipFill>
          <a:blip r:embed="rId3" cstate="print"/>
          <a:srcRect/>
          <a:stretch>
            <a:fillRect/>
          </a:stretch>
        </p:blipFill>
        <p:spPr bwMode="auto">
          <a:xfrm>
            <a:off x="990600" y="2667000"/>
            <a:ext cx="1676400" cy="1981201"/>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2667000" y="2667000"/>
            <a:ext cx="2819400" cy="198120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5486400" y="2667000"/>
            <a:ext cx="2057400" cy="1981200"/>
          </a:xfrm>
          <a:prstGeom prst="rect">
            <a:avLst/>
          </a:prstGeom>
          <a:noFill/>
          <a:ln w="9525">
            <a:noFill/>
            <a:miter lim="800000"/>
            <a:headEnd/>
            <a:tailEnd/>
          </a:ln>
        </p:spPr>
      </p:pic>
      <p:pic>
        <p:nvPicPr>
          <p:cNvPr id="1029" name="Picture 5"/>
          <p:cNvPicPr>
            <a:picLocks noChangeAspect="1" noChangeArrowheads="1"/>
          </p:cNvPicPr>
          <p:nvPr/>
        </p:nvPicPr>
        <p:blipFill>
          <a:blip r:embed="rId6" cstate="print"/>
          <a:srcRect/>
          <a:stretch>
            <a:fillRect/>
          </a:stretch>
        </p:blipFill>
        <p:spPr bwMode="auto">
          <a:xfrm>
            <a:off x="7543800" y="2667000"/>
            <a:ext cx="1600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Forced Labor | §1589</a:t>
            </a:r>
            <a:endParaRPr lang="en-US" sz="4400" dirty="0"/>
          </a:p>
        </p:txBody>
      </p:sp>
      <p:sp>
        <p:nvSpPr>
          <p:cNvPr id="3" name="Content Placeholder 2"/>
          <p:cNvSpPr>
            <a:spLocks noGrp="1"/>
          </p:cNvSpPr>
          <p:nvPr>
            <p:ph idx="1"/>
          </p:nvPr>
        </p:nvSpPr>
        <p:spPr/>
        <p:txBody>
          <a:bodyPr>
            <a:normAutofit fontScale="77500" lnSpcReduction="20000"/>
          </a:bodyPr>
          <a:lstStyle/>
          <a:p>
            <a:endParaRPr lang="en-US" dirty="0" smtClean="0"/>
          </a:p>
          <a:p>
            <a:pPr>
              <a:buNone/>
            </a:pPr>
            <a:r>
              <a:rPr lang="en-US" b="1" dirty="0" smtClean="0"/>
              <a:t>Prohibited Means: </a:t>
            </a:r>
            <a:r>
              <a:rPr lang="en-US" b="1" u="sng" dirty="0" smtClean="0"/>
              <a:t>Scheme, Plan, Pattern</a:t>
            </a:r>
          </a:p>
          <a:p>
            <a:pPr>
              <a:buNone/>
            </a:pPr>
            <a:endParaRPr lang="en-US" b="1" dirty="0" smtClean="0"/>
          </a:p>
          <a:p>
            <a:pPr>
              <a:buNone/>
            </a:pPr>
            <a:r>
              <a:rPr lang="en-US" u="sng" dirty="0" smtClean="0"/>
              <a:t>Totality of Circumstances from the Victim’s Perspective</a:t>
            </a:r>
          </a:p>
          <a:p>
            <a:pPr lvl="1"/>
            <a:r>
              <a:rPr lang="en-US" dirty="0" smtClean="0"/>
              <a:t>Manipulation of debts</a:t>
            </a:r>
          </a:p>
          <a:p>
            <a:pPr lvl="1"/>
            <a:r>
              <a:rPr lang="en-US" dirty="0" smtClean="0"/>
              <a:t>Verbal abuse and intimidation</a:t>
            </a:r>
          </a:p>
          <a:p>
            <a:pPr lvl="1"/>
            <a:r>
              <a:rPr lang="en-US" dirty="0" smtClean="0"/>
              <a:t>Demeaning and demoralizing conduct</a:t>
            </a:r>
          </a:p>
          <a:p>
            <a:pPr lvl="1"/>
            <a:r>
              <a:rPr lang="en-US" dirty="0" smtClean="0"/>
              <a:t>Psychological manipulation and control </a:t>
            </a:r>
          </a:p>
          <a:p>
            <a:pPr lvl="1"/>
            <a:r>
              <a:rPr lang="en-US" dirty="0" smtClean="0"/>
              <a:t>Confiscation of identification documents</a:t>
            </a:r>
          </a:p>
          <a:p>
            <a:pPr lvl="1"/>
            <a:r>
              <a:rPr lang="en-US" dirty="0" smtClean="0"/>
              <a:t>Inhumane living and working conditions</a:t>
            </a:r>
          </a:p>
          <a:p>
            <a:pPr lvl="1"/>
            <a:r>
              <a:rPr lang="en-US" dirty="0" smtClean="0"/>
              <a:t>Ominous comments </a:t>
            </a:r>
          </a:p>
          <a:p>
            <a:pPr lvl="1"/>
            <a:r>
              <a:rPr lang="en-US" dirty="0" smtClean="0"/>
              <a:t>Monitoring and surveillance</a:t>
            </a:r>
          </a:p>
          <a:p>
            <a:pPr lvl="1"/>
            <a:r>
              <a:rPr lang="en-US" dirty="0" smtClean="0"/>
              <a:t>Sexual Abuse</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Forced Labor | §1589</a:t>
            </a:r>
            <a:endParaRPr lang="en-US" sz="4400" dirty="0"/>
          </a:p>
        </p:txBody>
      </p:sp>
      <p:sp>
        <p:nvSpPr>
          <p:cNvPr id="3" name="Content Placeholder 2"/>
          <p:cNvSpPr>
            <a:spLocks noGrp="1"/>
          </p:cNvSpPr>
          <p:nvPr>
            <p:ph idx="1"/>
          </p:nvPr>
        </p:nvSpPr>
        <p:spPr/>
        <p:txBody>
          <a:bodyPr>
            <a:normAutofit/>
          </a:bodyPr>
          <a:lstStyle/>
          <a:p>
            <a:pPr>
              <a:buNone/>
            </a:pPr>
            <a:r>
              <a:rPr lang="en-US" dirty="0" smtClean="0"/>
              <a:t>	</a:t>
            </a:r>
          </a:p>
          <a:p>
            <a:pPr>
              <a:buNone/>
            </a:pPr>
            <a:r>
              <a:rPr lang="en-US" sz="3600" b="1" dirty="0" smtClean="0"/>
              <a:t>Penalties</a:t>
            </a:r>
          </a:p>
          <a:p>
            <a:pPr lvl="1"/>
            <a:r>
              <a:rPr lang="en-US" b="1" dirty="0" smtClean="0"/>
              <a:t>Imprisonment up to Life</a:t>
            </a:r>
            <a:r>
              <a:rPr lang="en-US" dirty="0" smtClean="0"/>
              <a:t> </a:t>
            </a:r>
          </a:p>
          <a:p>
            <a:pPr lvl="2"/>
            <a:r>
              <a:rPr lang="en-US" dirty="0" smtClean="0"/>
              <a:t>If death results; </a:t>
            </a:r>
            <a:endParaRPr lang="en-US" b="1" dirty="0" smtClean="0"/>
          </a:p>
          <a:p>
            <a:pPr lvl="1">
              <a:buNone/>
            </a:pPr>
            <a:r>
              <a:rPr lang="en-US" sz="2400" dirty="0" smtClean="0"/>
              <a:t>   	OR</a:t>
            </a:r>
          </a:p>
          <a:p>
            <a:pPr lvl="2"/>
            <a:r>
              <a:rPr lang="en-US" dirty="0" smtClean="0"/>
              <a:t>If acts include kidnapping (or attempt), aggravated sexual abuse (or attempt), or an attempt to kill</a:t>
            </a:r>
          </a:p>
          <a:p>
            <a:pPr lvl="1"/>
            <a:r>
              <a:rPr lang="en-US" b="1" dirty="0" smtClean="0"/>
              <a:t>Imprisonment up to 20 years</a:t>
            </a:r>
          </a:p>
          <a:p>
            <a:pPr lvl="2"/>
            <a:r>
              <a:rPr lang="en-US" sz="2000" dirty="0" smtClean="0"/>
              <a:t>No aggravating factors</a:t>
            </a:r>
          </a:p>
          <a:p>
            <a:pPr lvl="1"/>
            <a:endParaRPr lang="en-US" dirty="0" smtClean="0"/>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sz="4900" b="1" dirty="0" smtClean="0"/>
              <a:t>Sex Trafficking | §1591</a:t>
            </a:r>
            <a:endParaRPr lang="en-US" sz="4900" dirty="0"/>
          </a:p>
        </p:txBody>
      </p:sp>
      <p:pic>
        <p:nvPicPr>
          <p:cNvPr id="21506" name="Picture 2"/>
          <p:cNvPicPr>
            <a:picLocks noGrp="1" noChangeAspect="1" noChangeArrowheads="1"/>
          </p:cNvPicPr>
          <p:nvPr>
            <p:ph idx="1"/>
          </p:nvPr>
        </p:nvPicPr>
        <p:blipFill>
          <a:blip r:embed="rId2" cstate="print"/>
          <a:srcRect/>
          <a:stretch>
            <a:fillRect/>
          </a:stretch>
        </p:blipFill>
        <p:spPr bwMode="auto">
          <a:xfrm>
            <a:off x="1676400" y="2133600"/>
            <a:ext cx="6781799" cy="40386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400" b="1" dirty="0" smtClean="0"/>
              <a:t>Sex Trafficking | §1591</a:t>
            </a:r>
            <a:endParaRPr lang="en-US" dirty="0"/>
          </a:p>
        </p:txBody>
      </p:sp>
      <p:sp>
        <p:nvSpPr>
          <p:cNvPr id="3" name="Content Placeholder 2"/>
          <p:cNvSpPr>
            <a:spLocks noGrp="1"/>
          </p:cNvSpPr>
          <p:nvPr>
            <p:ph idx="1"/>
          </p:nvPr>
        </p:nvSpPr>
        <p:spPr>
          <a:xfrm>
            <a:off x="1435608" y="1447800"/>
            <a:ext cx="7498080" cy="5181600"/>
          </a:xfrm>
        </p:spPr>
        <p:txBody>
          <a:bodyPr>
            <a:normAutofit fontScale="77500" lnSpcReduction="20000"/>
          </a:bodyPr>
          <a:lstStyle/>
          <a:p>
            <a:endParaRPr lang="en-US" dirty="0" smtClean="0"/>
          </a:p>
          <a:p>
            <a:pPr>
              <a:buNone/>
            </a:pPr>
            <a:r>
              <a:rPr lang="en-US" b="1" dirty="0" smtClean="0"/>
              <a:t>Crime 1: By Force, Fraud, or Coercion</a:t>
            </a:r>
          </a:p>
          <a:p>
            <a:pPr>
              <a:buNone/>
            </a:pPr>
            <a:endParaRPr lang="en-US" b="1" dirty="0" smtClean="0"/>
          </a:p>
          <a:p>
            <a:r>
              <a:rPr lang="en-US" dirty="0" smtClean="0"/>
              <a:t>1) Knowingly recruited, enticed, harbored, transported, provided, obtained, or maintained a person; </a:t>
            </a:r>
            <a:r>
              <a:rPr lang="en-US" b="1" dirty="0" smtClean="0"/>
              <a:t>or </a:t>
            </a:r>
            <a:r>
              <a:rPr lang="en-US" dirty="0" smtClean="0"/>
              <a:t>knowingly benefitted, financially or by receiving something of value from participating in a venture that did so;</a:t>
            </a:r>
          </a:p>
          <a:p>
            <a:endParaRPr lang="en-US" dirty="0" smtClean="0"/>
          </a:p>
          <a:p>
            <a:r>
              <a:rPr lang="en-US" dirty="0" smtClean="0"/>
              <a:t>2) Knew, or in reckless disregard of the fact that, </a:t>
            </a:r>
            <a:r>
              <a:rPr lang="en-US" b="1" dirty="0" smtClean="0"/>
              <a:t>force, fraud, or coercion </a:t>
            </a:r>
            <a:r>
              <a:rPr lang="en-US" dirty="0" smtClean="0"/>
              <a:t>would be used to cause the person to engage</a:t>
            </a:r>
            <a:r>
              <a:rPr lang="en-US" b="1" dirty="0" smtClean="0"/>
              <a:t> in commercial sex acts;</a:t>
            </a:r>
          </a:p>
          <a:p>
            <a:endParaRPr lang="en-US" b="1" dirty="0" smtClean="0"/>
          </a:p>
          <a:p>
            <a:r>
              <a:rPr lang="en-US" dirty="0" smtClean="0"/>
              <a:t>3) Acts were in or affecting interstate commerce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pic>
        <p:nvPicPr>
          <p:cNvPr id="22530" name="Picture 2"/>
          <p:cNvPicPr>
            <a:picLocks noGrp="1" noChangeAspect="1" noChangeArrowheads="1"/>
          </p:cNvPicPr>
          <p:nvPr>
            <p:ph idx="1"/>
          </p:nvPr>
        </p:nvPicPr>
        <p:blipFill>
          <a:blip r:embed="rId2" cstate="print"/>
          <a:srcRect/>
          <a:stretch>
            <a:fillRect/>
          </a:stretch>
        </p:blipFill>
        <p:spPr bwMode="auto">
          <a:xfrm>
            <a:off x="1371600" y="2133600"/>
            <a:ext cx="3524250" cy="4267200"/>
          </a:xfrm>
          <a:prstGeom prst="rect">
            <a:avLst/>
          </a:prstGeom>
          <a:noFill/>
          <a:ln w="9525">
            <a:noFill/>
            <a:miter lim="800000"/>
            <a:headEnd/>
            <a:tailEnd/>
          </a:ln>
        </p:spPr>
      </p:pic>
      <p:sp>
        <p:nvSpPr>
          <p:cNvPr id="5" name="Rectangle 4"/>
          <p:cNvSpPr/>
          <p:nvPr/>
        </p:nvSpPr>
        <p:spPr>
          <a:xfrm>
            <a:off x="1295400" y="1447800"/>
            <a:ext cx="7620000" cy="584775"/>
          </a:xfrm>
          <a:prstGeom prst="rect">
            <a:avLst/>
          </a:prstGeom>
        </p:spPr>
        <p:txBody>
          <a:bodyPr wrap="square">
            <a:spAutoFit/>
          </a:bodyPr>
          <a:lstStyle/>
          <a:p>
            <a:r>
              <a:rPr lang="en-US" sz="3200" b="1" dirty="0" smtClean="0"/>
              <a:t>Crime 1: By Force, Fraud, or Coercion</a:t>
            </a:r>
          </a:p>
        </p:txBody>
      </p:sp>
      <p:pic>
        <p:nvPicPr>
          <p:cNvPr id="22531" name="Picture 3"/>
          <p:cNvPicPr>
            <a:picLocks noChangeAspect="1" noChangeArrowheads="1"/>
          </p:cNvPicPr>
          <p:nvPr/>
        </p:nvPicPr>
        <p:blipFill>
          <a:blip r:embed="rId3" cstate="print"/>
          <a:srcRect/>
          <a:stretch>
            <a:fillRect/>
          </a:stretch>
        </p:blipFill>
        <p:spPr bwMode="auto">
          <a:xfrm>
            <a:off x="5257800" y="2133600"/>
            <a:ext cx="3581400" cy="42672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p:txBody>
          <a:bodyPr>
            <a:normAutofit fontScale="77500" lnSpcReduction="20000"/>
          </a:bodyPr>
          <a:lstStyle/>
          <a:p>
            <a:endParaRPr lang="en-US" dirty="0" smtClean="0"/>
          </a:p>
          <a:p>
            <a:pPr>
              <a:buNone/>
            </a:pPr>
            <a:r>
              <a:rPr lang="en-US" b="1" dirty="0" smtClean="0"/>
              <a:t>Crime 1: By Force, Fraud, or Coercion</a:t>
            </a:r>
          </a:p>
          <a:p>
            <a:pPr>
              <a:buNone/>
            </a:pPr>
            <a:endParaRPr lang="en-US" b="1" dirty="0" smtClean="0"/>
          </a:p>
          <a:p>
            <a:pPr>
              <a:buNone/>
            </a:pPr>
            <a:r>
              <a:rPr lang="pt-BR" dirty="0" smtClean="0"/>
              <a:t>18 U.S.C. §1591(e)(2) defines “coercion” as</a:t>
            </a:r>
          </a:p>
          <a:p>
            <a:r>
              <a:rPr lang="en-US" dirty="0" smtClean="0"/>
              <a:t>threats of </a:t>
            </a:r>
            <a:r>
              <a:rPr lang="en-US" b="1" dirty="0" smtClean="0"/>
              <a:t>serious harm </a:t>
            </a:r>
            <a:r>
              <a:rPr lang="en-US" dirty="0" smtClean="0"/>
              <a:t>to or physical restraint against any person</a:t>
            </a:r>
          </a:p>
          <a:p>
            <a:r>
              <a:rPr lang="en-US" dirty="0" smtClean="0"/>
              <a:t>any </a:t>
            </a:r>
            <a:r>
              <a:rPr lang="en-US" b="1" dirty="0" smtClean="0"/>
              <a:t>scheme, plan, or pattern </a:t>
            </a:r>
            <a:r>
              <a:rPr lang="en-US" dirty="0" smtClean="0"/>
              <a:t>intended to cause a person to believe that failure to perform an act would result in serious harm to or physical restraint against any person</a:t>
            </a:r>
          </a:p>
          <a:p>
            <a:r>
              <a:rPr lang="en-US" dirty="0" smtClean="0"/>
              <a:t>abuse or threatened </a:t>
            </a:r>
            <a:r>
              <a:rPr lang="en-US" b="1" dirty="0" smtClean="0"/>
              <a:t>abuse of the legal process</a:t>
            </a:r>
          </a:p>
          <a:p>
            <a:endParaRPr lang="en-US" dirty="0" smtClean="0"/>
          </a:p>
          <a:p>
            <a:pPr>
              <a:buNone/>
            </a:pPr>
            <a:r>
              <a:rPr lang="en-US" dirty="0" smtClean="0"/>
              <a:t>**Basically the same as the prohibited means in §1589**</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a:xfrm>
            <a:off x="1295400" y="1143000"/>
            <a:ext cx="7638288" cy="5562600"/>
          </a:xfrm>
        </p:spPr>
        <p:txBody>
          <a:bodyPr>
            <a:normAutofit fontScale="77500" lnSpcReduction="20000"/>
          </a:bodyPr>
          <a:lstStyle/>
          <a:p>
            <a:endParaRPr lang="en-US" dirty="0" smtClean="0"/>
          </a:p>
          <a:p>
            <a:pPr>
              <a:buNone/>
            </a:pPr>
            <a:r>
              <a:rPr lang="en-US" sz="3400" b="1" dirty="0" smtClean="0"/>
              <a:t>Crime 2: Sex Trafficking of a Minor</a:t>
            </a:r>
          </a:p>
          <a:p>
            <a:pPr>
              <a:buNone/>
            </a:pPr>
            <a:endParaRPr lang="en-US" b="1" dirty="0" smtClean="0"/>
          </a:p>
          <a:p>
            <a:r>
              <a:rPr lang="en-US" dirty="0" smtClean="0"/>
              <a:t>1)  Knowingly recruited, enticed, harbored, transported, provided, obtained, or maintained a person; or </a:t>
            </a:r>
            <a:r>
              <a:rPr lang="en-US" smtClean="0"/>
              <a:t>knowingly </a:t>
            </a:r>
            <a:r>
              <a:rPr lang="en-US" b="1" smtClean="0"/>
              <a:t>benefited</a:t>
            </a:r>
            <a:r>
              <a:rPr lang="en-US" dirty="0" smtClean="0"/>
              <a:t>, financially or by receiving something of value, from participating in a venture that did so;</a:t>
            </a:r>
          </a:p>
          <a:p>
            <a:endParaRPr lang="en-US" dirty="0" smtClean="0"/>
          </a:p>
          <a:p>
            <a:r>
              <a:rPr lang="en-US" dirty="0" smtClean="0"/>
              <a:t>2)  </a:t>
            </a:r>
            <a:r>
              <a:rPr lang="en-US" b="1" dirty="0" smtClean="0"/>
              <a:t>Knew, or in reckless disregard </a:t>
            </a:r>
            <a:r>
              <a:rPr lang="en-US" dirty="0" smtClean="0"/>
              <a:t>of the fact that the person was </a:t>
            </a:r>
            <a:r>
              <a:rPr lang="en-US" b="1" dirty="0" smtClean="0"/>
              <a:t>under 18 </a:t>
            </a:r>
            <a:r>
              <a:rPr lang="en-US" dirty="0" smtClean="0"/>
              <a:t>(or the Subject had a </a:t>
            </a:r>
            <a:r>
              <a:rPr lang="en-US" b="1" dirty="0" smtClean="0"/>
              <a:t>reasonable opportunity to observe </a:t>
            </a:r>
            <a:r>
              <a:rPr lang="en-US" dirty="0" smtClean="0"/>
              <a:t>the minor) and will be caused to engage </a:t>
            </a:r>
            <a:r>
              <a:rPr lang="en-US" b="1" dirty="0" smtClean="0"/>
              <a:t>in a commercial sex act</a:t>
            </a:r>
            <a:r>
              <a:rPr lang="en-US" dirty="0" smtClean="0"/>
              <a:t>. 18 </a:t>
            </a:r>
            <a:r>
              <a:rPr lang="en-US" dirty="0" err="1" smtClean="0"/>
              <a:t>U.S.C.</a:t>
            </a:r>
            <a:r>
              <a:rPr lang="en-US" dirty="0" smtClean="0"/>
              <a:t> §1591(c).</a:t>
            </a:r>
          </a:p>
          <a:p>
            <a:endParaRPr lang="en-US" dirty="0" smtClean="0"/>
          </a:p>
          <a:p>
            <a:r>
              <a:rPr lang="en-US" dirty="0" smtClean="0"/>
              <a:t>3)  Acts were in or affecting interstate commerce</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a:xfrm>
            <a:off x="1066800" y="990600"/>
            <a:ext cx="8077200" cy="1371600"/>
          </a:xfrm>
        </p:spPr>
        <p:txBody>
          <a:bodyPr>
            <a:normAutofit fontScale="92500"/>
          </a:bodyPr>
          <a:lstStyle/>
          <a:p>
            <a:endParaRPr lang="en-US" dirty="0" smtClean="0"/>
          </a:p>
          <a:p>
            <a:pPr>
              <a:buNone/>
            </a:pPr>
            <a:r>
              <a:rPr lang="en-US" b="1" dirty="0" smtClean="0"/>
              <a:t>2 Different Processes and 2 Different Means</a:t>
            </a:r>
            <a:endParaRPr lang="en-US" dirty="0"/>
          </a:p>
        </p:txBody>
      </p:sp>
      <p:graphicFrame>
        <p:nvGraphicFramePr>
          <p:cNvPr id="4" name="Table 3"/>
          <p:cNvGraphicFramePr>
            <a:graphicFrameLocks noGrp="1"/>
          </p:cNvGraphicFramePr>
          <p:nvPr/>
        </p:nvGraphicFramePr>
        <p:xfrm>
          <a:off x="1143000" y="2362200"/>
          <a:ext cx="7848600" cy="4054946"/>
        </p:xfrm>
        <a:graphic>
          <a:graphicData uri="http://schemas.openxmlformats.org/drawingml/2006/table">
            <a:tbl>
              <a:tblPr firstRow="1" bandRow="1">
                <a:tableStyleId>{5C22544A-7EE6-4342-B048-85BDC9FD1C3A}</a:tableStyleId>
              </a:tblPr>
              <a:tblGrid>
                <a:gridCol w="1110651"/>
                <a:gridCol w="3480039"/>
                <a:gridCol w="3257910"/>
              </a:tblGrid>
              <a:tr h="914401">
                <a:tc>
                  <a:txBody>
                    <a:bodyPr/>
                    <a:lstStyle/>
                    <a:p>
                      <a:endParaRPr lang="en-US" dirty="0"/>
                    </a:p>
                  </a:txBody>
                  <a:tcPr/>
                </a:tc>
                <a:tc>
                  <a:txBody>
                    <a:bodyPr/>
                    <a:lstStyle/>
                    <a:p>
                      <a:pPr algn="ctr"/>
                      <a:r>
                        <a:rPr lang="en-US" sz="2400" b="1" dirty="0" smtClean="0"/>
                        <a:t>By Force, Fraud, or Coercion</a:t>
                      </a:r>
                      <a:endParaRPr lang="en-US" sz="2400" b="1" dirty="0"/>
                    </a:p>
                  </a:txBody>
                  <a:tcPr/>
                </a:tc>
                <a:tc>
                  <a:txBody>
                    <a:bodyPr/>
                    <a:lstStyle/>
                    <a:p>
                      <a:pPr algn="ctr"/>
                      <a:r>
                        <a:rPr lang="en-US" sz="2400" dirty="0" smtClean="0"/>
                        <a:t>By Age</a:t>
                      </a:r>
                      <a:endParaRPr lang="en-US" sz="2400" dirty="0"/>
                    </a:p>
                  </a:txBody>
                  <a:tcPr/>
                </a:tc>
              </a:tr>
              <a:tr h="854545">
                <a:tc>
                  <a:txBody>
                    <a:bodyPr/>
                    <a:lstStyle/>
                    <a:p>
                      <a:pPr algn="ctr"/>
                      <a:r>
                        <a:rPr lang="en-US" b="1" dirty="0" smtClean="0"/>
                        <a:t>Process</a:t>
                      </a:r>
                      <a:endParaRPr lang="en-US" b="1" dirty="0"/>
                    </a:p>
                  </a:txBody>
                  <a:tcPr/>
                </a:tc>
                <a:tc>
                  <a:txBody>
                    <a:bodyPr/>
                    <a:lstStyle/>
                    <a:p>
                      <a:pPr algn="ctr"/>
                      <a:r>
                        <a:rPr lang="en-US" dirty="0" smtClean="0"/>
                        <a:t>recruiting, enticing, harboring,</a:t>
                      </a:r>
                      <a:r>
                        <a:rPr lang="en-US" baseline="0" dirty="0" smtClean="0"/>
                        <a:t> transporting, providing, obtaining, or maintaining – </a:t>
                      </a:r>
                      <a:r>
                        <a:rPr lang="en-US" b="1" baseline="0" dirty="0" smtClean="0"/>
                        <a:t>or</a:t>
                      </a:r>
                      <a:r>
                        <a:rPr lang="en-US" baseline="0" dirty="0" smtClean="0"/>
                        <a:t> benefited financially.</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recruiting, enticing, harboring,</a:t>
                      </a:r>
                      <a:r>
                        <a:rPr lang="en-US" baseline="0" dirty="0" smtClean="0"/>
                        <a:t> transporting, providing, obtaining, or maintaining – </a:t>
                      </a:r>
                      <a:r>
                        <a:rPr lang="en-US" b="1" baseline="0" dirty="0" smtClean="0"/>
                        <a:t>or</a:t>
                      </a:r>
                      <a:r>
                        <a:rPr lang="en-US" baseline="0" dirty="0" smtClean="0"/>
                        <a:t> benefited financially.</a:t>
                      </a:r>
                      <a:endParaRPr lang="en-US" dirty="0" smtClean="0"/>
                    </a:p>
                    <a:p>
                      <a:pPr algn="ctr"/>
                      <a:endParaRPr lang="en-US" dirty="0"/>
                    </a:p>
                  </a:txBody>
                  <a:tcPr/>
                </a:tc>
              </a:tr>
              <a:tr h="822960">
                <a:tc>
                  <a:txBody>
                    <a:bodyPr/>
                    <a:lstStyle/>
                    <a:p>
                      <a:pPr algn="ctr"/>
                      <a:r>
                        <a:rPr lang="en-US" b="1" dirty="0" smtClean="0"/>
                        <a:t>Means</a:t>
                      </a:r>
                      <a:endParaRPr lang="en-US" b="1" dirty="0"/>
                    </a:p>
                  </a:txBody>
                  <a:tcPr/>
                </a:tc>
                <a:tc>
                  <a:txBody>
                    <a:bodyPr/>
                    <a:lstStyle/>
                    <a:p>
                      <a:pPr algn="ctr"/>
                      <a:r>
                        <a:rPr lang="en-US" b="1" dirty="0" smtClean="0"/>
                        <a:t>Force, Fraud, or </a:t>
                      </a:r>
                    </a:p>
                    <a:p>
                      <a:pPr algn="ctr"/>
                      <a:r>
                        <a:rPr lang="en-US" b="1" dirty="0" smtClean="0"/>
                        <a:t>Coercion</a:t>
                      </a:r>
                      <a:endParaRPr lang="en-US" b="1" dirty="0"/>
                    </a:p>
                  </a:txBody>
                  <a:tcPr/>
                </a:tc>
                <a:tc>
                  <a:txBody>
                    <a:bodyPr/>
                    <a:lstStyle/>
                    <a:p>
                      <a:pPr algn="ctr"/>
                      <a:r>
                        <a:rPr lang="en-US" b="1" dirty="0" smtClean="0"/>
                        <a:t>Age: Under 18</a:t>
                      </a:r>
                      <a:endParaRPr lang="en-US" b="1" dirty="0"/>
                    </a:p>
                  </a:txBody>
                  <a:tcPr/>
                </a:tc>
              </a:tr>
              <a:tr h="854545">
                <a:tc>
                  <a:txBody>
                    <a:bodyPr/>
                    <a:lstStyle/>
                    <a:p>
                      <a:pPr algn="ctr"/>
                      <a:r>
                        <a:rPr lang="en-US" b="1" dirty="0" smtClean="0"/>
                        <a:t>End</a:t>
                      </a:r>
                      <a:endParaRPr lang="en-US" b="1" dirty="0"/>
                    </a:p>
                  </a:txBody>
                  <a:tcPr/>
                </a:tc>
                <a:tc>
                  <a:txBody>
                    <a:bodyPr/>
                    <a:lstStyle/>
                    <a:p>
                      <a:pPr algn="ctr"/>
                      <a:r>
                        <a:rPr lang="en-US" dirty="0" smtClean="0"/>
                        <a:t>Commercial Sex Act</a:t>
                      </a:r>
                      <a:endParaRPr lang="en-US" dirty="0"/>
                    </a:p>
                  </a:txBody>
                  <a:tcPr/>
                </a:tc>
                <a:tc>
                  <a:txBody>
                    <a:bodyPr/>
                    <a:lstStyle/>
                    <a:p>
                      <a:pPr algn="ctr"/>
                      <a:r>
                        <a:rPr lang="en-US" dirty="0" smtClean="0"/>
                        <a:t>Commercial Sex Act</a:t>
                      </a:r>
                      <a:endParaRPr lang="en-US" dirty="0"/>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p:txBody>
          <a:bodyPr>
            <a:normAutofit fontScale="92500" lnSpcReduction="20000"/>
          </a:bodyPr>
          <a:lstStyle/>
          <a:p>
            <a:endParaRPr lang="en-US" dirty="0" smtClean="0"/>
          </a:p>
          <a:p>
            <a:pPr>
              <a:buNone/>
            </a:pPr>
            <a:r>
              <a:rPr lang="en-US" b="1" dirty="0" smtClean="0"/>
              <a:t>2 Knowledge Requirements</a:t>
            </a:r>
          </a:p>
          <a:p>
            <a:endParaRPr lang="en-US" b="1" dirty="0" smtClean="0"/>
          </a:p>
          <a:p>
            <a:pPr marL="365760" lvl="1" indent="-283464">
              <a:spcBef>
                <a:spcPts val="600"/>
              </a:spcBef>
              <a:buSzPct val="80000"/>
              <a:buFont typeface="Wingdings 2"/>
              <a:buChar char=""/>
            </a:pPr>
            <a:r>
              <a:rPr lang="en-US" b="1" dirty="0" smtClean="0"/>
              <a:t>“Knowingly” </a:t>
            </a:r>
            <a:r>
              <a:rPr lang="en-US" dirty="0" smtClean="0"/>
              <a:t>recruits, entices, harbors, transports, provides, obtains, or maintains a person for a commercial sex act or benefits financially.</a:t>
            </a:r>
          </a:p>
          <a:p>
            <a:pPr marL="365760" lvl="1" indent="-283464">
              <a:spcBef>
                <a:spcPts val="600"/>
              </a:spcBef>
              <a:buSzPct val="80000"/>
              <a:buNone/>
            </a:pPr>
            <a:endParaRPr lang="en-US" dirty="0" smtClean="0"/>
          </a:p>
          <a:p>
            <a:pPr marL="365760" lvl="1" indent="-283464">
              <a:spcBef>
                <a:spcPts val="600"/>
              </a:spcBef>
              <a:buSzPct val="80000"/>
              <a:buFont typeface="Wingdings 2"/>
              <a:buChar char=""/>
            </a:pPr>
            <a:r>
              <a:rPr lang="en-US" b="1" dirty="0" smtClean="0"/>
              <a:t> “Knowing, or reckless disregard” </a:t>
            </a:r>
            <a:r>
              <a:rPr lang="en-US" dirty="0" smtClean="0"/>
              <a:t>of the fact that force, fraud or coercion would be used </a:t>
            </a:r>
            <a:r>
              <a:rPr lang="en-US" b="1" u="sng" dirty="0" smtClean="0"/>
              <a:t>or</a:t>
            </a:r>
            <a:r>
              <a:rPr lang="en-US" dirty="0" smtClean="0"/>
              <a:t> that victim was under 18</a:t>
            </a:r>
          </a:p>
          <a:p>
            <a:pPr lvl="2"/>
            <a:r>
              <a:rPr lang="en-US" dirty="0" smtClean="0"/>
              <a:t>Knowledge of age is required to prove crime</a:t>
            </a:r>
          </a:p>
          <a:p>
            <a:pPr lvl="2"/>
            <a:r>
              <a:rPr lang="en-US" dirty="0" smtClean="0"/>
              <a:t>Reasonable Opportunity to Observe</a:t>
            </a:r>
          </a:p>
          <a:p>
            <a:pPr lvl="1"/>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of § 1591</a:t>
            </a:r>
            <a:endParaRPr lang="en-US" dirty="0"/>
          </a:p>
        </p:txBody>
      </p:sp>
      <p:sp>
        <p:nvSpPr>
          <p:cNvPr id="3" name="Content Placeholder 2"/>
          <p:cNvSpPr>
            <a:spLocks noGrp="1"/>
          </p:cNvSpPr>
          <p:nvPr>
            <p:ph idx="1"/>
          </p:nvPr>
        </p:nvSpPr>
        <p:spPr/>
        <p:txBody>
          <a:bodyPr>
            <a:normAutofit fontScale="92500"/>
          </a:bodyPr>
          <a:lstStyle/>
          <a:p>
            <a:r>
              <a:rPr lang="en-US" dirty="0" smtClean="0"/>
              <a:t>Nothing in the text of 1591 expressly limits the provisions to suppliers and can include purchasers or consumers (johns) of commercial sex acts.  </a:t>
            </a:r>
          </a:p>
          <a:p>
            <a:r>
              <a:rPr lang="en-US" b="1" dirty="0" smtClean="0"/>
              <a:t>United States v. </a:t>
            </a:r>
            <a:r>
              <a:rPr lang="en-US" b="1" dirty="0" err="1" smtClean="0"/>
              <a:t>Jungers</a:t>
            </a:r>
            <a:r>
              <a:rPr lang="en-US" b="1" dirty="0" smtClean="0"/>
              <a:t> (8</a:t>
            </a:r>
            <a:r>
              <a:rPr lang="en-US" b="1" baseline="30000" dirty="0" smtClean="0"/>
              <a:t>th</a:t>
            </a:r>
            <a:r>
              <a:rPr lang="en-US" b="1" dirty="0" smtClean="0"/>
              <a:t> Cir. , No. 12-1006,  Jan.7, 2013)</a:t>
            </a:r>
            <a:r>
              <a:rPr lang="en-US" dirty="0" smtClean="0"/>
              <a:t>- Conviction upheld for defendants who arranged with UC to acquire custody and control of minors in a room so they could do anything to the minors short of visible physical abuse.</a:t>
            </a:r>
            <a:endParaRPr lang="en-US" b="1" dirty="0"/>
          </a:p>
        </p:txBody>
      </p:sp>
    </p:spTree>
    <p:extLst>
      <p:ext uri="{BB962C8B-B14F-4D97-AF65-F5344CB8AC3E}">
        <p14:creationId xmlns:p14="http://schemas.microsoft.com/office/powerpoint/2010/main" val="268065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solidFill>
                  <a:schemeClr val="tx2"/>
                </a:solidFill>
                <a:latin typeface="+mn-lt"/>
              </a:rPr>
              <a:t>Federal Laws</a:t>
            </a:r>
            <a:endParaRPr lang="en-US" sz="4800" dirty="0">
              <a:solidFill>
                <a:schemeClr val="tx2"/>
              </a:solidFill>
              <a:latin typeface="+mn-lt"/>
            </a:endParaRPr>
          </a:p>
        </p:txBody>
      </p:sp>
      <p:sp>
        <p:nvSpPr>
          <p:cNvPr id="3" name="Content Placeholder 2"/>
          <p:cNvSpPr>
            <a:spLocks noGrp="1"/>
          </p:cNvSpPr>
          <p:nvPr>
            <p:ph idx="1"/>
          </p:nvPr>
        </p:nvSpPr>
        <p:spPr>
          <a:xfrm>
            <a:off x="1066800" y="1295400"/>
            <a:ext cx="7924800" cy="5334000"/>
          </a:xfrm>
        </p:spPr>
        <p:txBody>
          <a:bodyPr>
            <a:normAutofit fontScale="70000" lnSpcReduction="20000"/>
          </a:bodyPr>
          <a:lstStyle/>
          <a:p>
            <a:endParaRPr lang="en-US" dirty="0" smtClean="0"/>
          </a:p>
          <a:p>
            <a:pPr>
              <a:buNone/>
            </a:pPr>
            <a:r>
              <a:rPr lang="en-US" sz="3400" b="1" dirty="0" smtClean="0"/>
              <a:t>Involuntary Servitude and Slavery Crimes </a:t>
            </a:r>
          </a:p>
          <a:p>
            <a:r>
              <a:rPr lang="en-US" dirty="0" smtClean="0"/>
              <a:t>18 </a:t>
            </a:r>
            <a:r>
              <a:rPr lang="en-US" dirty="0" err="1" smtClean="0"/>
              <a:t>U.S.C.</a:t>
            </a:r>
            <a:r>
              <a:rPr lang="en-US" dirty="0" smtClean="0"/>
              <a:t> §1581 (Peonage)</a:t>
            </a:r>
          </a:p>
          <a:p>
            <a:r>
              <a:rPr lang="en-US" dirty="0" smtClean="0"/>
              <a:t>18 </a:t>
            </a:r>
            <a:r>
              <a:rPr lang="en-US" dirty="0" err="1" smtClean="0"/>
              <a:t>U.S.C.</a:t>
            </a:r>
            <a:r>
              <a:rPr lang="en-US" dirty="0" smtClean="0"/>
              <a:t> §1583 (Enticement Into Slavery)</a:t>
            </a:r>
          </a:p>
          <a:p>
            <a:r>
              <a:rPr lang="en-US" dirty="0" smtClean="0"/>
              <a:t>18 </a:t>
            </a:r>
            <a:r>
              <a:rPr lang="en-US" dirty="0" err="1" smtClean="0"/>
              <a:t>U.S.C.</a:t>
            </a:r>
            <a:r>
              <a:rPr lang="en-US" dirty="0" smtClean="0"/>
              <a:t> §1584 (Involuntary Servitude)</a:t>
            </a:r>
          </a:p>
          <a:p>
            <a:r>
              <a:rPr lang="en-US" dirty="0" smtClean="0"/>
              <a:t>Peonage and Involuntary Servitude includes Forced Labor, Slavery, and Recruitment or Use of a Child Soldier </a:t>
            </a:r>
          </a:p>
          <a:p>
            <a:pPr>
              <a:buNone/>
            </a:pPr>
            <a:r>
              <a:rPr lang="en-US" dirty="0" smtClean="0"/>
              <a:t>	</a:t>
            </a:r>
            <a:r>
              <a:rPr lang="en-US" dirty="0" err="1" smtClean="0"/>
              <a:t>U.S.S.G.</a:t>
            </a:r>
            <a:r>
              <a:rPr lang="en-US" dirty="0" smtClean="0"/>
              <a:t>  2H4.1,  App. Note 1</a:t>
            </a:r>
          </a:p>
          <a:p>
            <a:pPr>
              <a:buNone/>
            </a:pPr>
            <a:r>
              <a:rPr lang="en-US" dirty="0" smtClean="0"/>
              <a:t>_________________________________________________</a:t>
            </a:r>
          </a:p>
          <a:p>
            <a:pPr>
              <a:buNone/>
            </a:pPr>
            <a:endParaRPr lang="en-US" dirty="0" smtClean="0"/>
          </a:p>
          <a:p>
            <a:pPr>
              <a:buNone/>
            </a:pPr>
            <a:r>
              <a:rPr lang="en-US" sz="3400" b="1" dirty="0" smtClean="0"/>
              <a:t>Trafficking Victims Protection Act (</a:t>
            </a:r>
            <a:r>
              <a:rPr lang="en-US" sz="3400" b="1" dirty="0" err="1" smtClean="0"/>
              <a:t>TVPA</a:t>
            </a:r>
            <a:r>
              <a:rPr lang="en-US" sz="3400" b="1" dirty="0" smtClean="0"/>
              <a:t> 2000)</a:t>
            </a:r>
          </a:p>
          <a:p>
            <a:r>
              <a:rPr lang="en-US" dirty="0" smtClean="0"/>
              <a:t>18 </a:t>
            </a:r>
            <a:r>
              <a:rPr lang="en-US" dirty="0" err="1" smtClean="0"/>
              <a:t>U.S.C.</a:t>
            </a:r>
            <a:r>
              <a:rPr lang="en-US" dirty="0" smtClean="0"/>
              <a:t> §1589 (Forced Labor)</a:t>
            </a:r>
          </a:p>
          <a:p>
            <a:r>
              <a:rPr lang="en-US" dirty="0" smtClean="0"/>
              <a:t>18 </a:t>
            </a:r>
            <a:r>
              <a:rPr lang="en-US" dirty="0" err="1" smtClean="0"/>
              <a:t>U.S.C.</a:t>
            </a:r>
            <a:r>
              <a:rPr lang="en-US" dirty="0" smtClean="0"/>
              <a:t> §1590 (Trafficking Into Servitude)</a:t>
            </a:r>
          </a:p>
          <a:p>
            <a:r>
              <a:rPr lang="en-US" dirty="0" smtClean="0"/>
              <a:t>18 </a:t>
            </a:r>
            <a:r>
              <a:rPr lang="en-US" dirty="0" err="1" smtClean="0"/>
              <a:t>U.S.C.</a:t>
            </a:r>
            <a:r>
              <a:rPr lang="en-US" dirty="0" smtClean="0"/>
              <a:t> §1591 (Sex Trafficking)</a:t>
            </a:r>
          </a:p>
          <a:p>
            <a:r>
              <a:rPr lang="fr-FR" dirty="0" smtClean="0"/>
              <a:t>18 U.S.C. §1592 (Document Servitude)</a:t>
            </a:r>
          </a:p>
          <a:p>
            <a:endParaRPr lang="en-US" dirty="0"/>
          </a:p>
        </p:txBody>
      </p:sp>
      <p:pic>
        <p:nvPicPr>
          <p:cNvPr id="20484" name="Picture 4" descr="Handcuffs isolated on white">
            <a:hlinkClick r:id="rId2"/>
          </p:cNvPr>
          <p:cNvPicPr>
            <a:picLocks noChangeAspect="1" noChangeArrowheads="1"/>
          </p:cNvPicPr>
          <p:nvPr/>
        </p:nvPicPr>
        <p:blipFill>
          <a:blip r:embed="rId3" cstate="print"/>
          <a:srcRect/>
          <a:stretch>
            <a:fillRect/>
          </a:stretch>
        </p:blipFill>
        <p:spPr bwMode="auto">
          <a:xfrm>
            <a:off x="6934200" y="5105400"/>
            <a:ext cx="1981200" cy="13716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a:xfrm>
            <a:off x="1219200" y="1447800"/>
            <a:ext cx="7924800" cy="5181600"/>
          </a:xfrm>
        </p:spPr>
        <p:txBody>
          <a:bodyPr>
            <a:normAutofit fontScale="62500" lnSpcReduction="20000"/>
          </a:bodyPr>
          <a:lstStyle/>
          <a:p>
            <a:endParaRPr lang="en-US" dirty="0" smtClean="0"/>
          </a:p>
          <a:p>
            <a:pPr>
              <a:buNone/>
            </a:pPr>
            <a:r>
              <a:rPr lang="en-US" b="1" u="sng" dirty="0" smtClean="0"/>
              <a:t>Knowledge of a Minor’s Age – A Little Evidence Goes a Long Way</a:t>
            </a:r>
          </a:p>
          <a:p>
            <a:pPr>
              <a:buNone/>
            </a:pPr>
            <a:endParaRPr lang="en-US" b="1" u="sng" dirty="0" smtClean="0"/>
          </a:p>
          <a:p>
            <a:r>
              <a:rPr lang="en-US" b="1" i="1" dirty="0" smtClean="0"/>
              <a:t>United States v. Brooks</a:t>
            </a:r>
            <a:r>
              <a:rPr lang="en-US" b="1" dirty="0" smtClean="0"/>
              <a:t>, 610 F.3d 1186 (9thCir.2010) </a:t>
            </a:r>
            <a:r>
              <a:rPr lang="en-US" dirty="0" smtClean="0"/>
              <a:t>(involving the sex trafficking of a16 year old and a 15 year old; the court found evidence sufficient to support a 1591(a) sex trafficking of a minor conviction where the only evidence presented at trial was the victims’ testimony that they told their pimp that they were underage and the jury’s ability to observe the victims during the trial.).</a:t>
            </a:r>
          </a:p>
          <a:p>
            <a:pPr>
              <a:buNone/>
            </a:pPr>
            <a:endParaRPr lang="en-US" dirty="0" smtClean="0"/>
          </a:p>
          <a:p>
            <a:r>
              <a:rPr lang="en-US" b="1" i="1" dirty="0" smtClean="0"/>
              <a:t>United States v. Flint</a:t>
            </a:r>
            <a:r>
              <a:rPr lang="en-US" b="1" dirty="0" smtClean="0"/>
              <a:t>, 2010 WL 3521922 (6thCir.2010) </a:t>
            </a:r>
            <a:r>
              <a:rPr lang="en-US" dirty="0" smtClean="0"/>
              <a:t>(unpublished) (the court held that a reasonable jury could conclude knowledge of a minor’s age based only on the victim’s testimony that she told the defendant she was sixteen, even though she presented herself as an adult, lied to others about being over eighteen, and where a police officer mistakenly thought she was not a minor.).</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Victim issues:</a:t>
            </a:r>
            <a:endParaRPr lang="en-US" dirty="0"/>
          </a:p>
        </p:txBody>
      </p:sp>
      <p:sp>
        <p:nvSpPr>
          <p:cNvPr id="3" name="Content Placeholder 2"/>
          <p:cNvSpPr>
            <a:spLocks noGrp="1"/>
          </p:cNvSpPr>
          <p:nvPr>
            <p:ph idx="1"/>
          </p:nvPr>
        </p:nvSpPr>
        <p:spPr/>
        <p:txBody>
          <a:bodyPr>
            <a:normAutofit lnSpcReduction="10000"/>
          </a:bodyPr>
          <a:lstStyle/>
          <a:p>
            <a:r>
              <a:rPr lang="en-US" b="1" dirty="0" smtClean="0"/>
              <a:t>United States v. </a:t>
            </a:r>
            <a:r>
              <a:rPr lang="en-US" b="1" dirty="0" err="1" smtClean="0"/>
              <a:t>Cephus</a:t>
            </a:r>
            <a:r>
              <a:rPr lang="en-US" b="1" dirty="0" smtClean="0"/>
              <a:t>,  (2012 WL 2609316, 7</a:t>
            </a:r>
            <a:r>
              <a:rPr lang="en-US" b="1" baseline="30000" dirty="0" smtClean="0"/>
              <a:t>th</a:t>
            </a:r>
            <a:r>
              <a:rPr lang="en-US" b="1" dirty="0" smtClean="0"/>
              <a:t> Cir. 2012)-</a:t>
            </a:r>
            <a:r>
              <a:rPr lang="en-US" dirty="0" smtClean="0"/>
              <a:t> Prior acts of prostitution by trafficking victims is inadmissible to attack victim’s credibility.</a:t>
            </a:r>
          </a:p>
          <a:p>
            <a:r>
              <a:rPr lang="en-US" b="1" dirty="0" smtClean="0"/>
              <a:t>United States v. Marcus (487 F. Supp. 2d 289, EDNY 2007, Reversed on other grounds)-</a:t>
            </a:r>
            <a:r>
              <a:rPr lang="en-US" dirty="0" smtClean="0"/>
              <a:t>Evidence sufficient to support conviction for 1591 when some of the acts were consensual and others were non-consensual.</a:t>
            </a:r>
            <a:endParaRPr lang="en-US" dirty="0"/>
          </a:p>
        </p:txBody>
      </p:sp>
    </p:spTree>
    <p:extLst>
      <p:ext uri="{BB962C8B-B14F-4D97-AF65-F5344CB8AC3E}">
        <p14:creationId xmlns:p14="http://schemas.microsoft.com/office/powerpoint/2010/main" val="3244241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7498080" cy="960438"/>
          </a:xfrm>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a:xfrm>
            <a:off x="1371600" y="990600"/>
            <a:ext cx="7498080" cy="3733800"/>
          </a:xfrm>
        </p:spPr>
        <p:txBody>
          <a:bodyPr>
            <a:normAutofit fontScale="85000" lnSpcReduction="20000"/>
          </a:bodyPr>
          <a:lstStyle/>
          <a:p>
            <a:endParaRPr lang="en-US" dirty="0" smtClean="0"/>
          </a:p>
          <a:p>
            <a:pPr>
              <a:buNone/>
            </a:pPr>
            <a:r>
              <a:rPr lang="en-US" b="1" dirty="0" smtClean="0"/>
              <a:t>What is a “Commercial Sex Act”?</a:t>
            </a:r>
          </a:p>
          <a:p>
            <a:r>
              <a:rPr lang="en-US" sz="2400" dirty="0" smtClean="0"/>
              <a:t>“any sex act, on account of which anything of value is given to or received by any person.”  § 1591(e)(3). </a:t>
            </a:r>
          </a:p>
          <a:p>
            <a:endParaRPr lang="en-US" sz="2400" dirty="0" smtClean="0"/>
          </a:p>
          <a:p>
            <a:r>
              <a:rPr lang="en-US" sz="2400" dirty="0" smtClean="0"/>
              <a:t>No requirement that the Defendant had sex with the victim. </a:t>
            </a:r>
          </a:p>
          <a:p>
            <a:pPr lvl="1"/>
            <a:r>
              <a:rPr lang="en-US" sz="2200" i="1" dirty="0" smtClean="0"/>
              <a:t>United States v. Williams</a:t>
            </a:r>
            <a:r>
              <a:rPr lang="en-US" sz="2200" dirty="0" smtClean="0"/>
              <a:t>, 2011 WL 1958148 (3rd Cir. 2011) (unpublished).</a:t>
            </a:r>
          </a:p>
          <a:p>
            <a:pPr lvl="1"/>
            <a:endParaRPr lang="en-US" sz="1800" dirty="0" smtClean="0"/>
          </a:p>
          <a:p>
            <a:r>
              <a:rPr lang="en-US" sz="2400" dirty="0" smtClean="0"/>
              <a:t>Compare 18 </a:t>
            </a:r>
            <a:r>
              <a:rPr lang="en-US" sz="2400" dirty="0" err="1" smtClean="0"/>
              <a:t>U.S.C.</a:t>
            </a:r>
            <a:r>
              <a:rPr lang="en-US" sz="2400" dirty="0" smtClean="0"/>
              <a:t>  § 2246 (2) “sexual act” </a:t>
            </a:r>
          </a:p>
          <a:p>
            <a:pPr>
              <a:buNone/>
            </a:pPr>
            <a:r>
              <a:rPr lang="en-US" sz="2400" dirty="0" smtClean="0"/>
              <a:t>	 and 18 </a:t>
            </a:r>
            <a:r>
              <a:rPr lang="en-US" sz="2400" dirty="0" err="1" smtClean="0"/>
              <a:t>U.S.C.</a:t>
            </a:r>
            <a:r>
              <a:rPr lang="en-US" sz="2400" dirty="0" smtClean="0"/>
              <a:t> § 2246 (3) “sexual contact”</a:t>
            </a:r>
          </a:p>
          <a:p>
            <a:pPr>
              <a:buNone/>
            </a:pPr>
            <a:endParaRPr lang="en-US" dirty="0"/>
          </a:p>
        </p:txBody>
      </p:sp>
      <p:pic>
        <p:nvPicPr>
          <p:cNvPr id="23554" name="Picture 2"/>
          <p:cNvPicPr>
            <a:picLocks noChangeAspect="1" noChangeArrowheads="1"/>
          </p:cNvPicPr>
          <p:nvPr/>
        </p:nvPicPr>
        <p:blipFill>
          <a:blip r:embed="rId2" cstate="print"/>
          <a:srcRect/>
          <a:stretch>
            <a:fillRect/>
          </a:stretch>
        </p:blipFill>
        <p:spPr bwMode="auto">
          <a:xfrm>
            <a:off x="1295400" y="5029200"/>
            <a:ext cx="2647950" cy="1676400"/>
          </a:xfrm>
          <a:prstGeom prst="rect">
            <a:avLst/>
          </a:prstGeom>
          <a:noFill/>
          <a:ln w="9525">
            <a:noFill/>
            <a:miter lim="800000"/>
            <a:headEnd/>
            <a:tailEnd/>
          </a:ln>
        </p:spPr>
      </p:pic>
      <p:pic>
        <p:nvPicPr>
          <p:cNvPr id="23555" name="Picture 3"/>
          <p:cNvPicPr>
            <a:picLocks noChangeAspect="1" noChangeArrowheads="1"/>
          </p:cNvPicPr>
          <p:nvPr/>
        </p:nvPicPr>
        <p:blipFill>
          <a:blip r:embed="rId3" cstate="print"/>
          <a:srcRect/>
          <a:stretch>
            <a:fillRect/>
          </a:stretch>
        </p:blipFill>
        <p:spPr bwMode="auto">
          <a:xfrm>
            <a:off x="4191000" y="5029200"/>
            <a:ext cx="2209800" cy="1676400"/>
          </a:xfrm>
          <a:prstGeom prst="rect">
            <a:avLst/>
          </a:prstGeom>
          <a:noFill/>
          <a:ln w="9525">
            <a:noFill/>
            <a:miter lim="800000"/>
            <a:headEnd/>
            <a:tailEnd/>
          </a:ln>
        </p:spPr>
      </p:pic>
      <p:sp>
        <p:nvSpPr>
          <p:cNvPr id="6" name="Rectangle 5"/>
          <p:cNvSpPr/>
          <p:nvPr/>
        </p:nvSpPr>
        <p:spPr>
          <a:xfrm>
            <a:off x="5257800" y="5562600"/>
            <a:ext cx="3048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556" name="Picture 4"/>
          <p:cNvPicPr>
            <a:picLocks noChangeAspect="1" noChangeArrowheads="1"/>
          </p:cNvPicPr>
          <p:nvPr/>
        </p:nvPicPr>
        <p:blipFill>
          <a:blip r:embed="rId4" cstate="print"/>
          <a:srcRect/>
          <a:stretch>
            <a:fillRect/>
          </a:stretch>
        </p:blipFill>
        <p:spPr bwMode="auto">
          <a:xfrm>
            <a:off x="6629400" y="5029200"/>
            <a:ext cx="2343150" cy="16764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a:xfrm>
            <a:off x="1143000" y="1295400"/>
            <a:ext cx="7848600" cy="3886200"/>
          </a:xfrm>
        </p:spPr>
        <p:txBody>
          <a:bodyPr>
            <a:normAutofit fontScale="92500" lnSpcReduction="20000"/>
          </a:bodyPr>
          <a:lstStyle/>
          <a:p>
            <a:endParaRPr lang="en-US" dirty="0" smtClean="0"/>
          </a:p>
          <a:p>
            <a:pPr>
              <a:buNone/>
            </a:pPr>
            <a:r>
              <a:rPr lang="en-US" sz="2800" b="1" dirty="0" smtClean="0"/>
              <a:t>In or Affecting Interstate or Foreign Commerce</a:t>
            </a:r>
          </a:p>
          <a:p>
            <a:pPr>
              <a:buNone/>
            </a:pPr>
            <a:endParaRPr lang="en-US" sz="2800" b="1" dirty="0" smtClean="0"/>
          </a:p>
          <a:p>
            <a:r>
              <a:rPr lang="en-US" sz="2600" dirty="0" smtClean="0"/>
              <a:t>Crossing state lines,</a:t>
            </a:r>
          </a:p>
          <a:p>
            <a:r>
              <a:rPr lang="en-US" sz="2600" dirty="0" smtClean="0"/>
              <a:t>Interstate communications, facilities, or supplies, </a:t>
            </a:r>
          </a:p>
          <a:p>
            <a:r>
              <a:rPr lang="en-US" sz="2600" dirty="0" smtClean="0"/>
              <a:t>Aggregate affect on intrastate commercial or economic activity</a:t>
            </a:r>
          </a:p>
          <a:p>
            <a:pPr>
              <a:buNone/>
            </a:pPr>
            <a:endParaRPr lang="en-US" dirty="0" smtClean="0"/>
          </a:p>
          <a:p>
            <a:pPr algn="ctr">
              <a:buNone/>
            </a:pPr>
            <a:r>
              <a:rPr lang="en-US" b="1" i="1" dirty="0" smtClean="0"/>
              <a:t>No One Has to Travel Across State Lines!</a:t>
            </a:r>
            <a:endParaRPr lang="en-US" i="1" dirty="0"/>
          </a:p>
        </p:txBody>
      </p:sp>
      <p:pic>
        <p:nvPicPr>
          <p:cNvPr id="24585" name="Picture 9" descr="https://encrypted-tbn2.google.com/images?q=tbn:ANd9GcRsFtxEthyS9aQaiF-UYuzztMfA-03ZuEKk-TM5HL8Z6JwcmUbK"/>
          <p:cNvPicPr>
            <a:picLocks noChangeAspect="1" noChangeArrowheads="1"/>
          </p:cNvPicPr>
          <p:nvPr/>
        </p:nvPicPr>
        <p:blipFill>
          <a:blip r:embed="rId2" cstate="print"/>
          <a:srcRect/>
          <a:stretch>
            <a:fillRect/>
          </a:stretch>
        </p:blipFill>
        <p:spPr bwMode="auto">
          <a:xfrm>
            <a:off x="3581400" y="5257800"/>
            <a:ext cx="1476375" cy="1476376"/>
          </a:xfrm>
          <a:prstGeom prst="rect">
            <a:avLst/>
          </a:prstGeom>
          <a:noFill/>
        </p:spPr>
      </p:pic>
      <p:pic>
        <p:nvPicPr>
          <p:cNvPr id="24587" name="Picture 11" descr="https://encrypted-tbn2.google.com/images?q=tbn:ANd9GcTcyRT63gRpUNUdPLrJfKOxZoayw_R86QSsgOpctUpUaeRdMMCXqQ"/>
          <p:cNvPicPr>
            <a:picLocks noChangeAspect="1" noChangeArrowheads="1"/>
          </p:cNvPicPr>
          <p:nvPr/>
        </p:nvPicPr>
        <p:blipFill>
          <a:blip r:embed="rId3" cstate="print"/>
          <a:srcRect/>
          <a:stretch>
            <a:fillRect/>
          </a:stretch>
        </p:blipFill>
        <p:spPr bwMode="auto">
          <a:xfrm>
            <a:off x="7467600" y="5257800"/>
            <a:ext cx="1524000" cy="1447800"/>
          </a:xfrm>
          <a:prstGeom prst="rect">
            <a:avLst/>
          </a:prstGeom>
          <a:noFill/>
        </p:spPr>
      </p:pic>
      <p:pic>
        <p:nvPicPr>
          <p:cNvPr id="24589" name="Picture 13" descr="https://encrypted-tbn1.google.com/images?q=tbn:ANd9GcQPAqcYrBcLd9Lv7C8UE7wn_Y22t6PJQKx5M2Rp8TnMaRbDYsm1IA"/>
          <p:cNvPicPr>
            <a:picLocks noChangeAspect="1" noChangeArrowheads="1"/>
          </p:cNvPicPr>
          <p:nvPr/>
        </p:nvPicPr>
        <p:blipFill>
          <a:blip r:embed="rId4" cstate="print"/>
          <a:srcRect/>
          <a:stretch>
            <a:fillRect/>
          </a:stretch>
        </p:blipFill>
        <p:spPr bwMode="auto">
          <a:xfrm>
            <a:off x="1143000" y="5181600"/>
            <a:ext cx="2295525" cy="1533526"/>
          </a:xfrm>
          <a:prstGeom prst="rect">
            <a:avLst/>
          </a:prstGeom>
          <a:noFill/>
        </p:spPr>
      </p:pic>
      <p:pic>
        <p:nvPicPr>
          <p:cNvPr id="24591" name="Picture 15" descr="https://encrypted-tbn0.google.com/images?q=tbn:ANd9GcQhyTqDHf1QeIDUO5OyUNKNwxx3WTbsTq5QmOffBjCXMo_2OACw"/>
          <p:cNvPicPr>
            <a:picLocks noChangeAspect="1" noChangeArrowheads="1"/>
          </p:cNvPicPr>
          <p:nvPr/>
        </p:nvPicPr>
        <p:blipFill>
          <a:blip r:embed="rId5" cstate="print"/>
          <a:srcRect b="32780"/>
          <a:stretch>
            <a:fillRect/>
          </a:stretch>
        </p:blipFill>
        <p:spPr bwMode="auto">
          <a:xfrm>
            <a:off x="5181600" y="5181600"/>
            <a:ext cx="2209800" cy="15240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a:xfrm>
            <a:off x="1435608" y="1143000"/>
            <a:ext cx="7498080" cy="4572000"/>
          </a:xfrm>
        </p:spPr>
        <p:txBody>
          <a:bodyPr>
            <a:normAutofit fontScale="62500" lnSpcReduction="20000"/>
          </a:bodyPr>
          <a:lstStyle/>
          <a:p>
            <a:endParaRPr lang="en-US" dirty="0" smtClean="0"/>
          </a:p>
          <a:p>
            <a:pPr>
              <a:buNone/>
            </a:pPr>
            <a:r>
              <a:rPr lang="en-US" b="1" dirty="0" smtClean="0"/>
              <a:t>In or Affecting Interstate or Foreign Commerce</a:t>
            </a:r>
          </a:p>
          <a:p>
            <a:pPr>
              <a:buNone/>
            </a:pPr>
            <a:endParaRPr lang="en-US" b="1" dirty="0" smtClean="0"/>
          </a:p>
          <a:p>
            <a:r>
              <a:rPr lang="en-US" i="1" dirty="0" smtClean="0"/>
              <a:t>United States v. Chappell</a:t>
            </a:r>
            <a:r>
              <a:rPr lang="en-US" dirty="0" smtClean="0"/>
              <a:t>, 2010 WL 1131474 (D. Minn. 2010) (noting that various </a:t>
            </a:r>
            <a:r>
              <a:rPr lang="en-US" b="1" dirty="0" smtClean="0"/>
              <a:t>internet sites</a:t>
            </a:r>
            <a:r>
              <a:rPr lang="en-US" dirty="0" smtClean="0"/>
              <a:t> were used to promote the minor’s prostitution services).</a:t>
            </a:r>
          </a:p>
          <a:p>
            <a:endParaRPr lang="en-US" dirty="0" smtClean="0"/>
          </a:p>
          <a:p>
            <a:r>
              <a:rPr lang="en-US" i="1" dirty="0" smtClean="0"/>
              <a:t>United States v. Anderson</a:t>
            </a:r>
            <a:r>
              <a:rPr lang="en-US" dirty="0" smtClean="0"/>
              <a:t>, 560 F.3d 275, 280 (5th Cir. 2009)(</a:t>
            </a:r>
            <a:r>
              <a:rPr lang="en-US" b="1" dirty="0" smtClean="0"/>
              <a:t>hotel bills, cell phone bills</a:t>
            </a:r>
            <a:r>
              <a:rPr lang="en-US" dirty="0" smtClean="0"/>
              <a:t>, and clothing purchases sufficient for the interstate commerce element).</a:t>
            </a:r>
          </a:p>
          <a:p>
            <a:endParaRPr lang="en-US" dirty="0" smtClean="0"/>
          </a:p>
          <a:p>
            <a:r>
              <a:rPr lang="en-US" i="1" dirty="0" smtClean="0"/>
              <a:t>United States v. Flint</a:t>
            </a:r>
            <a:r>
              <a:rPr lang="en-US" dirty="0" smtClean="0"/>
              <a:t>, 2010 WL 3521922 (6th Cir. 2010) (unpublished) (finding that purchasing </a:t>
            </a:r>
            <a:r>
              <a:rPr lang="en-US" b="1" dirty="0" smtClean="0"/>
              <a:t>drugs, clothing, hair extensions, fake nails</a:t>
            </a:r>
            <a:r>
              <a:rPr lang="en-US" dirty="0" smtClean="0"/>
              <a:t>, and renting a hotel room was sufficient to satisfy the interstate commerce element.).</a:t>
            </a:r>
          </a:p>
          <a:p>
            <a:pPr>
              <a:buNone/>
            </a:pP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371600" y="5486400"/>
            <a:ext cx="1981200" cy="12192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4038600" y="5486400"/>
            <a:ext cx="2057400" cy="12192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781800" y="5486400"/>
            <a:ext cx="1943100" cy="12192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p:txBody>
          <a:bodyPr>
            <a:normAutofit fontScale="62500" lnSpcReduction="20000"/>
          </a:bodyPr>
          <a:lstStyle/>
          <a:p>
            <a:endParaRPr lang="en-US" dirty="0" smtClean="0"/>
          </a:p>
          <a:p>
            <a:pPr>
              <a:buNone/>
            </a:pPr>
            <a:r>
              <a:rPr lang="en-US" sz="3800" b="1" dirty="0" smtClean="0"/>
              <a:t>Imprisonment of 15 years to Life</a:t>
            </a:r>
          </a:p>
          <a:p>
            <a:r>
              <a:rPr lang="en-US" dirty="0" smtClean="0"/>
              <a:t>Force, fraud, or coercion used; OR</a:t>
            </a:r>
          </a:p>
          <a:p>
            <a:r>
              <a:rPr lang="en-US" dirty="0" smtClean="0"/>
              <a:t>Defendant enticed, harbored, transported, provided, or obtained minor under 14 years old.</a:t>
            </a:r>
          </a:p>
          <a:p>
            <a:r>
              <a:rPr lang="en-US" dirty="0" smtClean="0"/>
              <a:t>Mandatory Minimum of 15 Years.</a:t>
            </a:r>
          </a:p>
          <a:p>
            <a:r>
              <a:rPr lang="en-US" i="1" dirty="0" smtClean="0"/>
              <a:t>United States v. Wallace</a:t>
            </a:r>
            <a:r>
              <a:rPr lang="en-US" dirty="0" smtClean="0"/>
              <a:t>, 605 F.3d 477, 479 (8th Cir. 2010) (the court applied the fifteen year mandatory minimum sentence and upheld the trial court’s upward departure to twenty years imprisonment).</a:t>
            </a:r>
          </a:p>
          <a:p>
            <a:endParaRPr lang="en-US" u="sng" dirty="0" smtClean="0"/>
          </a:p>
          <a:p>
            <a:pPr>
              <a:buNone/>
            </a:pPr>
            <a:r>
              <a:rPr lang="en-US" sz="3800" b="1" dirty="0" smtClean="0"/>
              <a:t>Imprisonment of 10 Years to Life</a:t>
            </a:r>
          </a:p>
          <a:p>
            <a:r>
              <a:rPr lang="en-US" dirty="0" smtClean="0"/>
              <a:t>Defendant enticed, harbored, transported, provided, or obtained a minor who was at least 14 years old but under 18 years old.</a:t>
            </a:r>
          </a:p>
          <a:p>
            <a:r>
              <a:rPr lang="en-US" dirty="0" smtClean="0"/>
              <a:t>Mandatory Minimum of 10 Years.</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Sex Trafficking | §1591</a:t>
            </a:r>
            <a:endParaRPr lang="en-US" sz="4400" dirty="0"/>
          </a:p>
        </p:txBody>
      </p:sp>
      <p:sp>
        <p:nvSpPr>
          <p:cNvPr id="3" name="Content Placeholder 2"/>
          <p:cNvSpPr>
            <a:spLocks noGrp="1"/>
          </p:cNvSpPr>
          <p:nvPr>
            <p:ph idx="1"/>
          </p:nvPr>
        </p:nvSpPr>
        <p:spPr>
          <a:xfrm>
            <a:off x="1435608" y="1447800"/>
            <a:ext cx="7498080" cy="3581400"/>
          </a:xfrm>
        </p:spPr>
        <p:txBody>
          <a:bodyPr>
            <a:normAutofit fontScale="85000" lnSpcReduction="20000"/>
          </a:bodyPr>
          <a:lstStyle/>
          <a:p>
            <a:endParaRPr lang="en-US" dirty="0" smtClean="0"/>
          </a:p>
          <a:p>
            <a:pPr>
              <a:buNone/>
            </a:pPr>
            <a:r>
              <a:rPr lang="en-US" b="1" dirty="0" smtClean="0"/>
              <a:t>Mandatory Life Imprisonment for Repeated Sex Offenses against Children §3559(e)</a:t>
            </a:r>
          </a:p>
          <a:p>
            <a:pPr>
              <a:buNone/>
            </a:pPr>
            <a:endParaRPr lang="en-US" b="1" dirty="0" smtClean="0"/>
          </a:p>
          <a:p>
            <a:r>
              <a:rPr lang="en-US" dirty="0" smtClean="0"/>
              <a:t>Mandatory life imprisonment if the defendant in a § 1591 sex trafficking of a minor prosecution has a prior state or federal conviction for a sexual offense against a minor who has not attained the age of 17.</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1676400" y="4800600"/>
            <a:ext cx="2833687" cy="1833563"/>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257800" y="4800600"/>
            <a:ext cx="2971800" cy="18288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498080" cy="762000"/>
          </a:xfrm>
        </p:spPr>
        <p:txBody>
          <a:bodyPr>
            <a:normAutofit fontScale="90000"/>
          </a:bodyPr>
          <a:lstStyle/>
          <a:p>
            <a:pPr algn="ctr"/>
            <a:r>
              <a:rPr lang="en-US" dirty="0" smtClean="0"/>
              <a:t/>
            </a:r>
            <a:br>
              <a:rPr lang="en-US" dirty="0" smtClean="0"/>
            </a:br>
            <a:r>
              <a:rPr lang="en-US" sz="4900" b="1" dirty="0" smtClean="0"/>
              <a:t>Punishment</a:t>
            </a:r>
            <a:endParaRPr lang="en-US" sz="4900" dirty="0"/>
          </a:p>
        </p:txBody>
      </p:sp>
      <p:graphicFrame>
        <p:nvGraphicFramePr>
          <p:cNvPr id="4" name="Content Placeholder 3"/>
          <p:cNvGraphicFramePr>
            <a:graphicFrameLocks noGrp="1"/>
          </p:cNvGraphicFramePr>
          <p:nvPr>
            <p:ph idx="1"/>
          </p:nvPr>
        </p:nvGraphicFramePr>
        <p:xfrm>
          <a:off x="1219200" y="1219200"/>
          <a:ext cx="7715250" cy="2357120"/>
        </p:xfrm>
        <a:graphic>
          <a:graphicData uri="http://schemas.openxmlformats.org/drawingml/2006/table">
            <a:tbl>
              <a:tblPr firstRow="1" bandRow="1">
                <a:tableStyleId>{5C22544A-7EE6-4342-B048-85BDC9FD1C3A}</a:tableStyleId>
              </a:tblPr>
              <a:tblGrid>
                <a:gridCol w="3505200"/>
                <a:gridCol w="2514600"/>
                <a:gridCol w="1695450"/>
              </a:tblGrid>
              <a:tr h="457200">
                <a:tc>
                  <a:txBody>
                    <a:bodyPr/>
                    <a:lstStyle/>
                    <a:p>
                      <a:pPr algn="ctr"/>
                      <a:r>
                        <a:rPr lang="en-US" sz="2000" dirty="0" smtClean="0"/>
                        <a:t>Sex Trafficking (§ 1591)</a:t>
                      </a:r>
                      <a:endParaRPr lang="en-US" sz="2000" dirty="0"/>
                    </a:p>
                  </a:txBody>
                  <a:tcPr/>
                </a:tc>
                <a:tc>
                  <a:txBody>
                    <a:bodyPr/>
                    <a:lstStyle/>
                    <a:p>
                      <a:pPr algn="ctr"/>
                      <a:r>
                        <a:rPr lang="en-US" sz="2000" dirty="0" smtClean="0"/>
                        <a:t>Sentence</a:t>
                      </a:r>
                      <a:endParaRPr lang="en-US" sz="2000" dirty="0"/>
                    </a:p>
                  </a:txBody>
                  <a:tcPr/>
                </a:tc>
                <a:tc>
                  <a:txBody>
                    <a:bodyPr/>
                    <a:lstStyle/>
                    <a:p>
                      <a:pPr algn="ctr"/>
                      <a:r>
                        <a:rPr lang="en-US" sz="2000" dirty="0" smtClean="0"/>
                        <a:t>Guideline</a:t>
                      </a:r>
                      <a:endParaRPr lang="en-US" sz="2000" dirty="0"/>
                    </a:p>
                  </a:txBody>
                  <a:tcPr/>
                </a:tc>
              </a:tr>
              <a:tr h="619760">
                <a:tc>
                  <a:txBody>
                    <a:bodyPr/>
                    <a:lstStyle/>
                    <a:p>
                      <a:pPr algn="ctr"/>
                      <a:r>
                        <a:rPr lang="en-US" dirty="0" smtClean="0"/>
                        <a:t>Victim is Under</a:t>
                      </a:r>
                      <a:r>
                        <a:rPr lang="en-US" baseline="0" dirty="0" smtClean="0"/>
                        <a:t> 14 yrs. Old</a:t>
                      </a:r>
                      <a:endParaRPr lang="en-US" dirty="0"/>
                    </a:p>
                  </a:txBody>
                  <a:tcPr anchor="ctr"/>
                </a:tc>
                <a:tc>
                  <a:txBody>
                    <a:bodyPr/>
                    <a:lstStyle/>
                    <a:p>
                      <a:pPr algn="ctr"/>
                      <a:r>
                        <a:rPr lang="en-US" dirty="0" smtClean="0"/>
                        <a:t>15 yrs. – Life</a:t>
                      </a:r>
                      <a:endParaRPr lang="en-US" dirty="0"/>
                    </a:p>
                  </a:txBody>
                  <a:tcPr anchor="ctr"/>
                </a:tc>
                <a:tc>
                  <a:txBody>
                    <a:bodyPr/>
                    <a:lstStyle/>
                    <a:p>
                      <a:pPr algn="ctr"/>
                      <a:r>
                        <a:rPr lang="en-US" dirty="0" smtClean="0"/>
                        <a:t>2G1.3</a:t>
                      </a:r>
                      <a:endParaRPr lang="en-US" dirty="0"/>
                    </a:p>
                  </a:txBody>
                  <a:tcPr anchor="ctr"/>
                </a:tc>
              </a:tr>
              <a:tr h="370840">
                <a:tc>
                  <a:txBody>
                    <a:bodyPr/>
                    <a:lstStyle/>
                    <a:p>
                      <a:pPr algn="ctr"/>
                      <a:r>
                        <a:rPr lang="en-US" dirty="0" smtClean="0"/>
                        <a:t>Victim is 14 – 17 yrs. Old</a:t>
                      </a:r>
                      <a:endParaRPr lang="en-US" dirty="0"/>
                    </a:p>
                  </a:txBody>
                  <a:tcPr anchor="ctr"/>
                </a:tc>
                <a:tc>
                  <a:txBody>
                    <a:bodyPr/>
                    <a:lstStyle/>
                    <a:p>
                      <a:pPr algn="ctr"/>
                      <a:r>
                        <a:rPr lang="en-US" dirty="0" smtClean="0"/>
                        <a:t>10 yrs. - Life</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2G1.3</a:t>
                      </a:r>
                    </a:p>
                    <a:p>
                      <a:pPr algn="ctr"/>
                      <a:endParaRPr lang="en-US" dirty="0"/>
                    </a:p>
                  </a:txBody>
                  <a:tcPr anchor="ctr"/>
                </a:tc>
              </a:tr>
              <a:tr h="370840">
                <a:tc>
                  <a:txBody>
                    <a:bodyPr/>
                    <a:lstStyle/>
                    <a:p>
                      <a:pPr algn="ctr"/>
                      <a:r>
                        <a:rPr lang="en-US" dirty="0" smtClean="0"/>
                        <a:t>Use of Force, Fraud, Coercion</a:t>
                      </a:r>
                      <a:endParaRPr lang="en-US" dirty="0"/>
                    </a:p>
                  </a:txBody>
                  <a:tcPr anchor="ctr"/>
                </a:tc>
                <a:tc>
                  <a:txBody>
                    <a:bodyPr/>
                    <a:lstStyle/>
                    <a:p>
                      <a:pPr algn="ctr"/>
                      <a:r>
                        <a:rPr lang="en-US" dirty="0" smtClean="0"/>
                        <a:t>15 yrs. - Life</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2G1.1</a:t>
                      </a:r>
                    </a:p>
                    <a:p>
                      <a:pPr algn="ctr"/>
                      <a:endParaRPr lang="en-US" dirty="0"/>
                    </a:p>
                  </a:txBody>
                  <a:tcPr anchor="ctr"/>
                </a:tc>
              </a:tr>
            </a:tbl>
          </a:graphicData>
        </a:graphic>
      </p:graphicFrame>
      <p:graphicFrame>
        <p:nvGraphicFramePr>
          <p:cNvPr id="5" name="Table 4"/>
          <p:cNvGraphicFramePr>
            <a:graphicFrameLocks noGrp="1"/>
          </p:cNvGraphicFramePr>
          <p:nvPr/>
        </p:nvGraphicFramePr>
        <p:xfrm>
          <a:off x="1219200" y="3962400"/>
          <a:ext cx="7696200" cy="2448560"/>
        </p:xfrm>
        <a:graphic>
          <a:graphicData uri="http://schemas.openxmlformats.org/drawingml/2006/table">
            <a:tbl>
              <a:tblPr firstRow="1" bandRow="1">
                <a:tableStyleId>{5C22544A-7EE6-4342-B048-85BDC9FD1C3A}</a:tableStyleId>
              </a:tblPr>
              <a:tblGrid>
                <a:gridCol w="3505200"/>
                <a:gridCol w="2514600"/>
                <a:gridCol w="1676400"/>
              </a:tblGrid>
              <a:tr h="467360">
                <a:tc>
                  <a:txBody>
                    <a:bodyPr/>
                    <a:lstStyle/>
                    <a:p>
                      <a:pPr algn="ctr"/>
                      <a:r>
                        <a:rPr lang="en-US" sz="2000" dirty="0" smtClean="0"/>
                        <a:t>Forced labor</a:t>
                      </a:r>
                      <a:r>
                        <a:rPr lang="en-US" sz="2000" baseline="0" dirty="0" smtClean="0"/>
                        <a:t> </a:t>
                      </a:r>
                      <a:r>
                        <a:rPr lang="en-US" sz="2000" dirty="0" smtClean="0"/>
                        <a:t>(§ 1589)</a:t>
                      </a:r>
                      <a:endParaRPr lang="en-US" sz="2000" dirty="0"/>
                    </a:p>
                  </a:txBody>
                  <a:tcPr/>
                </a:tc>
                <a:tc>
                  <a:txBody>
                    <a:bodyPr/>
                    <a:lstStyle/>
                    <a:p>
                      <a:pPr algn="ctr"/>
                      <a:r>
                        <a:rPr lang="en-US" sz="2000" dirty="0" smtClean="0"/>
                        <a:t>Sentence</a:t>
                      </a:r>
                      <a:endParaRPr lang="en-US" sz="2000" dirty="0"/>
                    </a:p>
                  </a:txBody>
                  <a:tcPr/>
                </a:tc>
                <a:tc>
                  <a:txBody>
                    <a:bodyPr/>
                    <a:lstStyle/>
                    <a:p>
                      <a:pPr algn="ctr"/>
                      <a:r>
                        <a:rPr lang="en-US" sz="2000" dirty="0" smtClean="0"/>
                        <a:t>Guideline</a:t>
                      </a:r>
                      <a:endParaRPr lang="en-US" sz="2000" dirty="0"/>
                    </a:p>
                  </a:txBody>
                  <a:tcPr/>
                </a:tc>
              </a:tr>
              <a:tr h="447040">
                <a:tc>
                  <a:txBody>
                    <a:bodyPr/>
                    <a:lstStyle/>
                    <a:p>
                      <a:pPr algn="ctr"/>
                      <a:r>
                        <a:rPr lang="en-US" dirty="0" smtClean="0"/>
                        <a:t>If Death Results</a:t>
                      </a:r>
                      <a:endParaRPr lang="en-US" dirty="0"/>
                    </a:p>
                  </a:txBody>
                  <a:tcPr anchor="ctr"/>
                </a:tc>
                <a:tc>
                  <a:txBody>
                    <a:bodyPr/>
                    <a:lstStyle/>
                    <a:p>
                      <a:pPr algn="ctr"/>
                      <a:r>
                        <a:rPr lang="en-US" dirty="0" smtClean="0"/>
                        <a:t>Up to Life</a:t>
                      </a:r>
                      <a:endParaRPr lang="en-US" dirty="0"/>
                    </a:p>
                  </a:txBody>
                  <a:tcPr anchor="ctr"/>
                </a:tc>
                <a:tc>
                  <a:txBody>
                    <a:bodyPr/>
                    <a:lstStyle/>
                    <a:p>
                      <a:pPr algn="ctr"/>
                      <a:r>
                        <a:rPr lang="en-US" dirty="0" smtClean="0"/>
                        <a:t>2H4.1</a:t>
                      </a:r>
                      <a:endParaRPr lang="en-US" dirty="0"/>
                    </a:p>
                  </a:txBody>
                  <a:tcPr anchor="ctr"/>
                </a:tc>
              </a:tr>
              <a:tr h="848360">
                <a:tc>
                  <a:txBody>
                    <a:bodyPr/>
                    <a:lstStyle/>
                    <a:p>
                      <a:pPr algn="ctr"/>
                      <a:r>
                        <a:rPr lang="en-US" dirty="0" smtClean="0"/>
                        <a:t>If Acts Include Kidnapping, Aggravated Sexual Abuse,</a:t>
                      </a:r>
                      <a:r>
                        <a:rPr lang="en-US" baseline="0" dirty="0" smtClean="0"/>
                        <a:t> or Attempt to Kill</a:t>
                      </a:r>
                      <a:endParaRPr lang="en-US" dirty="0"/>
                    </a:p>
                  </a:txBody>
                  <a:tcPr anchor="ctr"/>
                </a:tc>
                <a:tc>
                  <a:txBody>
                    <a:bodyPr/>
                    <a:lstStyle/>
                    <a:p>
                      <a:pPr algn="ctr"/>
                      <a:r>
                        <a:rPr lang="en-US" dirty="0" smtClean="0"/>
                        <a:t>Up to Life</a:t>
                      </a:r>
                      <a:endParaRPr lang="en-US" dirty="0"/>
                    </a:p>
                  </a:txBody>
                  <a:tcPr anchor="ctr"/>
                </a:tc>
                <a:tc>
                  <a:txBody>
                    <a:bodyPr/>
                    <a:lstStyle/>
                    <a:p>
                      <a:pPr algn="ctr"/>
                      <a:r>
                        <a:rPr lang="en-US" dirty="0" smtClean="0"/>
                        <a:t>2H4.1</a:t>
                      </a:r>
                      <a:endParaRPr lang="en-US" dirty="0"/>
                    </a:p>
                  </a:txBody>
                  <a:tcPr anchor="ctr"/>
                </a:tc>
              </a:tr>
              <a:tr h="619760">
                <a:tc>
                  <a:txBody>
                    <a:bodyPr/>
                    <a:lstStyle/>
                    <a:p>
                      <a:pPr algn="ctr"/>
                      <a:r>
                        <a:rPr lang="en-US" dirty="0" smtClean="0"/>
                        <a:t>No Aggravating Factors</a:t>
                      </a:r>
                      <a:endParaRPr lang="en-US" dirty="0"/>
                    </a:p>
                  </a:txBody>
                  <a:tcPr anchor="ctr"/>
                </a:tc>
                <a:tc>
                  <a:txBody>
                    <a:bodyPr/>
                    <a:lstStyle/>
                    <a:p>
                      <a:pPr algn="ctr"/>
                      <a:r>
                        <a:rPr lang="en-US" dirty="0" smtClean="0"/>
                        <a:t>Up to 20 yrs.</a:t>
                      </a:r>
                      <a:endParaRPr lang="en-US" dirty="0"/>
                    </a:p>
                  </a:txBody>
                  <a:tcPr anchor="ctr"/>
                </a:tc>
                <a:tc>
                  <a:txBody>
                    <a:bodyPr/>
                    <a:lstStyle/>
                    <a:p>
                      <a:pPr algn="ctr"/>
                      <a:r>
                        <a:rPr lang="en-US" dirty="0" smtClean="0"/>
                        <a:t>2H4.1</a:t>
                      </a:r>
                      <a:endParaRPr lang="en-US" dirty="0"/>
                    </a:p>
                  </a:txBody>
                  <a:tcPr anchor="ct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Servitude </a:t>
            </a:r>
            <a:r>
              <a:rPr lang="en-US" sz="4000" b="1" dirty="0" smtClean="0"/>
              <a:t>| § 1592</a:t>
            </a:r>
            <a:r>
              <a:rPr lang="en-US" dirty="0" smtClean="0"/>
              <a:t> </a:t>
            </a:r>
            <a:endParaRPr lang="en-US" dirty="0"/>
          </a:p>
        </p:txBody>
      </p:sp>
      <p:sp>
        <p:nvSpPr>
          <p:cNvPr id="3" name="Content Placeholder 2"/>
          <p:cNvSpPr>
            <a:spLocks noGrp="1"/>
          </p:cNvSpPr>
          <p:nvPr>
            <p:ph idx="1"/>
          </p:nvPr>
        </p:nvSpPr>
        <p:spPr>
          <a:xfrm>
            <a:off x="1066800" y="1447800"/>
            <a:ext cx="8077200" cy="3581400"/>
          </a:xfrm>
        </p:spPr>
        <p:txBody>
          <a:bodyPr>
            <a:normAutofit fontScale="92500" lnSpcReduction="20000"/>
          </a:bodyPr>
          <a:lstStyle/>
          <a:p>
            <a:pPr>
              <a:buNone/>
            </a:pPr>
            <a:r>
              <a:rPr lang="en-US" dirty="0" smtClean="0"/>
              <a:t>	Holding actual or purported identity documents in the course of committing, or with intent to commit, any trafficking crime</a:t>
            </a:r>
          </a:p>
          <a:p>
            <a:pPr lvl="1"/>
            <a:r>
              <a:rPr lang="en-US" dirty="0" smtClean="0"/>
              <a:t>5 year maximum</a:t>
            </a:r>
          </a:p>
          <a:p>
            <a:pPr lvl="1"/>
            <a:r>
              <a:rPr lang="en-US" i="1" dirty="0" smtClean="0"/>
              <a:t>United States v. </a:t>
            </a:r>
            <a:r>
              <a:rPr lang="en-US" i="1" dirty="0" err="1" smtClean="0"/>
              <a:t>Sabhnani</a:t>
            </a:r>
            <a:r>
              <a:rPr lang="en-US" dirty="0" smtClean="0"/>
              <a:t>, 599 F.3d 215, 245 (2nd Cir. 2010) (defendant is incorrect to refer to §1592 as merely “derivative” of §1589 . . . “a defendant may be convicted under §1592 for knowingly concealing immigration documents merely ‘with intent to violate’ the forced labor . . . statutes.”).</a:t>
            </a:r>
          </a:p>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1143000" y="5029200"/>
            <a:ext cx="2590800" cy="1657350"/>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6553200" y="5029200"/>
            <a:ext cx="2362200" cy="1676400"/>
          </a:xfrm>
          <a:prstGeom prst="rect">
            <a:avLst/>
          </a:prstGeom>
          <a:noFill/>
          <a:ln w="9525">
            <a:noFill/>
            <a:miter lim="800000"/>
            <a:headEnd/>
            <a:tailEnd/>
          </a:ln>
        </p:spPr>
      </p:pic>
      <p:pic>
        <p:nvPicPr>
          <p:cNvPr id="3078" name="Picture 6" descr="https://encrypted-tbn3.google.com/images?q=tbn:ANd9GcRgHByLQLiPhBBcsYflgkbqdN2rgvQODruJ5U7B47RMUELKSXbY"/>
          <p:cNvPicPr>
            <a:picLocks noChangeAspect="1" noChangeArrowheads="1"/>
          </p:cNvPicPr>
          <p:nvPr/>
        </p:nvPicPr>
        <p:blipFill>
          <a:blip r:embed="rId4" cstate="print"/>
          <a:srcRect/>
          <a:stretch>
            <a:fillRect/>
          </a:stretch>
        </p:blipFill>
        <p:spPr bwMode="auto">
          <a:xfrm>
            <a:off x="3810000" y="4953000"/>
            <a:ext cx="2590800" cy="1714501"/>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924800" cy="1143000"/>
          </a:xfrm>
        </p:spPr>
        <p:txBody>
          <a:bodyPr>
            <a:normAutofit fontScale="90000"/>
          </a:bodyPr>
          <a:lstStyle/>
          <a:p>
            <a:pPr algn="ctr"/>
            <a:r>
              <a:rPr lang="en-US" dirty="0" smtClean="0"/>
              <a:t/>
            </a:r>
            <a:br>
              <a:rPr lang="en-US" dirty="0" smtClean="0"/>
            </a:br>
            <a:r>
              <a:rPr lang="en-US" sz="4900" b="1" dirty="0" smtClean="0"/>
              <a:t>Conspiracy and Obstruction</a:t>
            </a:r>
            <a:endParaRPr lang="en-US" sz="4900" dirty="0"/>
          </a:p>
        </p:txBody>
      </p:sp>
      <p:sp>
        <p:nvSpPr>
          <p:cNvPr id="3" name="Content Placeholder 2"/>
          <p:cNvSpPr>
            <a:spLocks noGrp="1"/>
          </p:cNvSpPr>
          <p:nvPr>
            <p:ph idx="1"/>
          </p:nvPr>
        </p:nvSpPr>
        <p:spPr>
          <a:xfrm>
            <a:off x="1219200" y="1447800"/>
            <a:ext cx="7924800" cy="4800600"/>
          </a:xfrm>
        </p:spPr>
        <p:txBody>
          <a:bodyPr>
            <a:normAutofit fontScale="70000" lnSpcReduction="20000"/>
          </a:bodyPr>
          <a:lstStyle/>
          <a:p>
            <a:endParaRPr lang="en-US" dirty="0" smtClean="0"/>
          </a:p>
          <a:p>
            <a:endParaRPr lang="en-US" dirty="0" smtClean="0"/>
          </a:p>
          <a:p>
            <a:r>
              <a:rPr lang="en-US" sz="4600" b="1" dirty="0" smtClean="0"/>
              <a:t>Obstruction</a:t>
            </a:r>
            <a:r>
              <a:rPr lang="en-US" sz="3800" b="1" dirty="0" smtClean="0"/>
              <a:t> </a:t>
            </a:r>
          </a:p>
          <a:p>
            <a:pPr lvl="1"/>
            <a:r>
              <a:rPr lang="en-US" sz="3400" dirty="0" smtClean="0"/>
              <a:t>Punishable to the same extent as the underlying crime.</a:t>
            </a:r>
          </a:p>
          <a:p>
            <a:pPr>
              <a:buNone/>
            </a:pPr>
            <a:endParaRPr lang="en-US" dirty="0" smtClean="0"/>
          </a:p>
          <a:p>
            <a:endParaRPr lang="en-US" dirty="0" smtClean="0"/>
          </a:p>
          <a:p>
            <a:r>
              <a:rPr lang="en-US" sz="4600" b="1" dirty="0" smtClean="0"/>
              <a:t>Trafficking Conspiracy Statute §1594 (b) and (c)</a:t>
            </a:r>
            <a:r>
              <a:rPr lang="en-US" b="1" dirty="0" smtClean="0"/>
              <a:t> </a:t>
            </a:r>
          </a:p>
          <a:p>
            <a:pPr lvl="1"/>
            <a:r>
              <a:rPr lang="en-US" sz="3400" dirty="0" smtClean="0"/>
              <a:t>Penalty equal to the underlying substantive offense (but no mandatory minimums)</a:t>
            </a:r>
          </a:p>
          <a:p>
            <a:pPr lvl="1"/>
            <a:r>
              <a:rPr lang="en-US" sz="3400" dirty="0" smtClean="0"/>
              <a:t>Compare with maximum penalty for 18 </a:t>
            </a:r>
            <a:r>
              <a:rPr lang="en-US" sz="3400" dirty="0" err="1" smtClean="0"/>
              <a:t>U.S.C.</a:t>
            </a:r>
            <a:r>
              <a:rPr lang="en-US" sz="3400" dirty="0" smtClean="0"/>
              <a:t> § 371 Conspiracy (5 years).</a:t>
            </a:r>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sz="4900" dirty="0" smtClean="0">
                <a:latin typeface="+mn-lt"/>
              </a:rPr>
              <a:t>Forced Labor | §1589 </a:t>
            </a:r>
            <a:endParaRPr lang="en-US" sz="4900" dirty="0">
              <a:latin typeface="+mn-lt"/>
            </a:endParaRPr>
          </a:p>
        </p:txBody>
      </p:sp>
      <p:sp>
        <p:nvSpPr>
          <p:cNvPr id="3" name="Content Placeholder 2"/>
          <p:cNvSpPr>
            <a:spLocks noGrp="1"/>
          </p:cNvSpPr>
          <p:nvPr>
            <p:ph idx="1"/>
          </p:nvPr>
        </p:nvSpPr>
        <p:spPr/>
        <p:txBody>
          <a:bodyPr>
            <a:normAutofit fontScale="92500" lnSpcReduction="10000"/>
          </a:bodyPr>
          <a:lstStyle/>
          <a:p>
            <a:endParaRPr lang="en-US" dirty="0" smtClean="0"/>
          </a:p>
          <a:p>
            <a:pPr>
              <a:buNone/>
            </a:pPr>
            <a:r>
              <a:rPr lang="en-US" b="1" dirty="0" smtClean="0"/>
              <a:t>	</a:t>
            </a:r>
            <a:r>
              <a:rPr lang="en-US" sz="3600" b="1" dirty="0" smtClean="0"/>
              <a:t>3 Elements</a:t>
            </a:r>
          </a:p>
          <a:p>
            <a:endParaRPr lang="en-US" b="1" dirty="0" smtClean="0"/>
          </a:p>
          <a:p>
            <a:r>
              <a:rPr lang="en-US" dirty="0" smtClean="0"/>
              <a:t>Provided or obtained the labor or services of a person;</a:t>
            </a:r>
          </a:p>
          <a:p>
            <a:endParaRPr lang="en-US" dirty="0" smtClean="0"/>
          </a:p>
          <a:p>
            <a:r>
              <a:rPr lang="en-US" dirty="0" smtClean="0"/>
              <a:t>Did so through one of the four prohibited means; and</a:t>
            </a:r>
          </a:p>
          <a:p>
            <a:endParaRPr lang="en-US" dirty="0" smtClean="0"/>
          </a:p>
          <a:p>
            <a:r>
              <a:rPr lang="en-US" dirty="0" smtClean="0"/>
              <a:t>Did so knowingly</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944562"/>
          </a:xfrm>
        </p:spPr>
        <p:txBody>
          <a:bodyPr>
            <a:normAutofit fontScale="90000"/>
          </a:bodyPr>
          <a:lstStyle/>
          <a:p>
            <a:pPr algn="ctr"/>
            <a:r>
              <a:rPr lang="en-US" dirty="0" smtClean="0"/>
              <a:t/>
            </a:r>
            <a:br>
              <a:rPr lang="en-US" dirty="0" smtClean="0"/>
            </a:br>
            <a:r>
              <a:rPr lang="en-US" sz="4900" b="1" dirty="0" smtClean="0"/>
              <a:t>Fraud in Labor Contracting</a:t>
            </a:r>
            <a:endParaRPr lang="en-US" sz="4900" dirty="0"/>
          </a:p>
        </p:txBody>
      </p:sp>
      <p:pic>
        <p:nvPicPr>
          <p:cNvPr id="4099" name="Picture 3"/>
          <p:cNvPicPr>
            <a:picLocks noChangeAspect="1" noChangeArrowheads="1"/>
          </p:cNvPicPr>
          <p:nvPr/>
        </p:nvPicPr>
        <p:blipFill>
          <a:blip r:embed="rId2" cstate="print"/>
          <a:srcRect/>
          <a:stretch>
            <a:fillRect/>
          </a:stretch>
        </p:blipFill>
        <p:spPr bwMode="auto">
          <a:xfrm>
            <a:off x="5638800" y="5029200"/>
            <a:ext cx="2057400" cy="1619250"/>
          </a:xfrm>
          <a:prstGeom prst="rect">
            <a:avLst/>
          </a:prstGeom>
          <a:noFill/>
          <a:ln w="9525">
            <a:noFill/>
            <a:miter lim="800000"/>
            <a:headEnd/>
            <a:tailEnd/>
          </a:ln>
        </p:spPr>
      </p:pic>
      <p:sp>
        <p:nvSpPr>
          <p:cNvPr id="6" name="Content Placeholder 5"/>
          <p:cNvSpPr>
            <a:spLocks noGrp="1"/>
          </p:cNvSpPr>
          <p:nvPr>
            <p:ph idx="1"/>
          </p:nvPr>
        </p:nvSpPr>
        <p:spPr>
          <a:xfrm>
            <a:off x="1143000" y="1752600"/>
            <a:ext cx="8001000" cy="3200400"/>
          </a:xfrm>
        </p:spPr>
        <p:txBody>
          <a:bodyPr/>
          <a:lstStyle/>
          <a:p>
            <a:pPr>
              <a:buNone/>
            </a:pPr>
            <a:r>
              <a:rPr lang="en-US" b="1" dirty="0" smtClean="0"/>
              <a:t>New Crime: Fraud in Labor Contracting</a:t>
            </a:r>
          </a:p>
          <a:p>
            <a:pPr lvl="1"/>
            <a:r>
              <a:rPr lang="en-US" dirty="0" smtClean="0"/>
              <a:t>18 U.S.C.  § 1351 imposes criminal liability on those who knowingly and with intent to defraud, recruit workers from outside the U.S. for employment within the U.S. by means of materially false or fraudulent representations.</a:t>
            </a:r>
          </a:p>
          <a:p>
            <a:pPr lvl="2"/>
            <a:r>
              <a:rPr lang="en-US" sz="2000" dirty="0" smtClean="0"/>
              <a:t>5 year maximum sentence</a:t>
            </a:r>
          </a:p>
          <a:p>
            <a:pPr lvl="1"/>
            <a:endParaRPr lang="en-US" dirty="0" smtClean="0"/>
          </a:p>
          <a:p>
            <a:pPr>
              <a:buNone/>
            </a:pPr>
            <a:endParaRPr lang="en-US" dirty="0"/>
          </a:p>
        </p:txBody>
      </p:sp>
      <p:pic>
        <p:nvPicPr>
          <p:cNvPr id="4100" name="Picture 4"/>
          <p:cNvPicPr>
            <a:picLocks noChangeAspect="1" noChangeArrowheads="1"/>
          </p:cNvPicPr>
          <p:nvPr/>
        </p:nvPicPr>
        <p:blipFill>
          <a:blip r:embed="rId3" cstate="print"/>
          <a:srcRect/>
          <a:stretch>
            <a:fillRect/>
          </a:stretch>
        </p:blipFill>
        <p:spPr bwMode="auto">
          <a:xfrm>
            <a:off x="2590800" y="5029200"/>
            <a:ext cx="2133600" cy="1643063"/>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t>Detention Issues</a:t>
            </a:r>
            <a:endParaRPr lang="en-US" sz="4400" dirty="0"/>
          </a:p>
        </p:txBody>
      </p:sp>
      <p:sp>
        <p:nvSpPr>
          <p:cNvPr id="3" name="Content Placeholder 2"/>
          <p:cNvSpPr>
            <a:spLocks noGrp="1"/>
          </p:cNvSpPr>
          <p:nvPr>
            <p:ph idx="1"/>
          </p:nvPr>
        </p:nvSpPr>
        <p:spPr>
          <a:xfrm>
            <a:off x="1143000" y="1219200"/>
            <a:ext cx="7924800" cy="5486400"/>
          </a:xfrm>
        </p:spPr>
        <p:txBody>
          <a:bodyPr>
            <a:normAutofit fontScale="85000" lnSpcReduction="20000"/>
          </a:bodyPr>
          <a:lstStyle/>
          <a:p>
            <a:endParaRPr lang="en-US" dirty="0" smtClean="0"/>
          </a:p>
          <a:p>
            <a:pPr>
              <a:buNone/>
            </a:pPr>
            <a:r>
              <a:rPr lang="en-US" sz="3600" b="1" dirty="0" smtClean="0"/>
              <a:t>Detention</a:t>
            </a:r>
          </a:p>
          <a:p>
            <a:pPr>
              <a:buNone/>
            </a:pPr>
            <a:endParaRPr lang="en-US" b="1" dirty="0" smtClean="0"/>
          </a:p>
          <a:p>
            <a:r>
              <a:rPr lang="en-US" dirty="0" smtClean="0"/>
              <a:t>18 U.S.C.  § 3142(e) expands the Government’s authority to detain defendants charged with trafficking offenses.</a:t>
            </a:r>
          </a:p>
          <a:p>
            <a:endParaRPr lang="en-US" dirty="0" smtClean="0"/>
          </a:p>
          <a:p>
            <a:r>
              <a:rPr lang="en-US" dirty="0" smtClean="0"/>
              <a:t>Offenses with a maximum term of imprisonment of 20 years or more raise a rebuttable presumption of pre-trial detention.</a:t>
            </a:r>
          </a:p>
          <a:p>
            <a:endParaRPr lang="en-US" dirty="0" smtClean="0"/>
          </a:p>
          <a:p>
            <a:pPr>
              <a:buNone/>
            </a:pPr>
            <a:r>
              <a:rPr lang="en-US" sz="2600" dirty="0" smtClean="0"/>
              <a:t>Peonage (§1581) 		      Forced Labor (§1589)</a:t>
            </a:r>
          </a:p>
          <a:p>
            <a:pPr>
              <a:buNone/>
            </a:pPr>
            <a:r>
              <a:rPr lang="en-US" sz="2600" dirty="0" smtClean="0"/>
              <a:t>Enticement into Slavery (§1583)      Trafficking into Slavery (§1590)</a:t>
            </a:r>
          </a:p>
          <a:p>
            <a:pPr>
              <a:buNone/>
            </a:pPr>
            <a:r>
              <a:rPr lang="en-US" sz="2600" dirty="0" smtClean="0"/>
              <a:t>Involuntary Servitude (§1584) 	      Sex Trafficking (§1591)</a:t>
            </a:r>
            <a:endParaRPr lang="en-US" sz="2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944562"/>
          </a:xfrm>
        </p:spPr>
        <p:txBody>
          <a:bodyPr>
            <a:normAutofit fontScale="90000"/>
          </a:bodyPr>
          <a:lstStyle/>
          <a:p>
            <a:pPr algn="ctr"/>
            <a:r>
              <a:rPr lang="en-US" dirty="0" smtClean="0"/>
              <a:t/>
            </a:r>
            <a:br>
              <a:rPr lang="en-US" dirty="0" smtClean="0"/>
            </a:br>
            <a:r>
              <a:rPr lang="en-US" sz="4900" b="1" dirty="0" smtClean="0"/>
              <a:t>Statutes of Limitations</a:t>
            </a:r>
            <a:endParaRPr lang="en-US" sz="4900" dirty="0"/>
          </a:p>
        </p:txBody>
      </p:sp>
      <p:graphicFrame>
        <p:nvGraphicFramePr>
          <p:cNvPr id="4" name="Content Placeholder 3"/>
          <p:cNvGraphicFramePr>
            <a:graphicFrameLocks noGrp="1"/>
          </p:cNvGraphicFramePr>
          <p:nvPr>
            <p:ph idx="1"/>
          </p:nvPr>
        </p:nvGraphicFramePr>
        <p:xfrm>
          <a:off x="1371600" y="1752600"/>
          <a:ext cx="7499349" cy="3958590"/>
        </p:xfrm>
        <a:graphic>
          <a:graphicData uri="http://schemas.openxmlformats.org/drawingml/2006/table">
            <a:tbl>
              <a:tblPr firstRow="1" bandRow="1">
                <a:tableStyleId>{5C22544A-7EE6-4342-B048-85BDC9FD1C3A}</a:tableStyleId>
              </a:tblPr>
              <a:tblGrid>
                <a:gridCol w="2499783"/>
                <a:gridCol w="2499783"/>
                <a:gridCol w="2499783"/>
              </a:tblGrid>
              <a:tr h="762000">
                <a:tc>
                  <a:txBody>
                    <a:bodyPr/>
                    <a:lstStyle/>
                    <a:p>
                      <a:pPr algn="ctr"/>
                      <a:r>
                        <a:rPr lang="en-US" dirty="0" smtClean="0"/>
                        <a:t>Type of Crime</a:t>
                      </a:r>
                      <a:endParaRPr lang="en-US" dirty="0"/>
                    </a:p>
                  </a:txBody>
                  <a:tcPr anchor="ctr"/>
                </a:tc>
                <a:tc>
                  <a:txBody>
                    <a:bodyPr/>
                    <a:lstStyle/>
                    <a:p>
                      <a:pPr algn="ctr"/>
                      <a:r>
                        <a:rPr lang="en-US" dirty="0" err="1" smtClean="0"/>
                        <a:t>S.O.L.</a:t>
                      </a:r>
                      <a:endParaRPr lang="en-US" dirty="0"/>
                    </a:p>
                  </a:txBody>
                  <a:tcPr anchor="ctr"/>
                </a:tc>
                <a:tc>
                  <a:txBody>
                    <a:bodyPr/>
                    <a:lstStyle/>
                    <a:p>
                      <a:pPr algn="ctr"/>
                      <a:r>
                        <a:rPr lang="en-US" dirty="0" smtClean="0"/>
                        <a:t>Notes</a:t>
                      </a:r>
                      <a:endParaRPr lang="en-US" dirty="0"/>
                    </a:p>
                  </a:txBody>
                  <a:tcPr anchor="ctr"/>
                </a:tc>
              </a:tr>
              <a:tr h="819150">
                <a:tc>
                  <a:txBody>
                    <a:bodyPr/>
                    <a:lstStyle/>
                    <a:p>
                      <a:pPr algn="ctr"/>
                      <a:r>
                        <a:rPr lang="en-US" dirty="0" smtClean="0"/>
                        <a:t>General Statute for Federal Crimes</a:t>
                      </a:r>
                      <a:endParaRPr lang="en-US" dirty="0"/>
                    </a:p>
                  </a:txBody>
                  <a:tcPr anchor="ctr"/>
                </a:tc>
                <a:tc>
                  <a:txBody>
                    <a:bodyPr/>
                    <a:lstStyle/>
                    <a:p>
                      <a:pPr algn="ctr"/>
                      <a:r>
                        <a:rPr lang="en-US" dirty="0" smtClean="0"/>
                        <a:t>5 years</a:t>
                      </a:r>
                      <a:endParaRPr lang="en-US" dirty="0"/>
                    </a:p>
                  </a:txBody>
                  <a:tcPr anchor="ctr"/>
                </a:tc>
                <a:tc>
                  <a:txBody>
                    <a:bodyPr/>
                    <a:lstStyle/>
                    <a:p>
                      <a:pPr algn="ctr"/>
                      <a:r>
                        <a:rPr lang="en-US" dirty="0" smtClean="0"/>
                        <a:t>18 U.S.C.</a:t>
                      </a:r>
                      <a:r>
                        <a:rPr lang="en-US" baseline="0" dirty="0" smtClean="0"/>
                        <a:t> </a:t>
                      </a:r>
                      <a:r>
                        <a:rPr lang="en-US" dirty="0" smtClean="0"/>
                        <a:t>§ 3281-82</a:t>
                      </a:r>
                      <a:endParaRPr lang="en-US" dirty="0"/>
                    </a:p>
                  </a:txBody>
                  <a:tcPr anchor="ctr"/>
                </a:tc>
              </a:tr>
              <a:tr h="1085850">
                <a:tc>
                  <a:txBody>
                    <a:bodyPr/>
                    <a:lstStyle/>
                    <a:p>
                      <a:pPr algn="ctr"/>
                      <a:r>
                        <a:rPr lang="en-US" dirty="0" smtClean="0"/>
                        <a:t>All Human Trafficking Offenses</a:t>
                      </a:r>
                    </a:p>
                    <a:p>
                      <a:pPr algn="ctr"/>
                      <a:r>
                        <a:rPr lang="en-US" dirty="0" smtClean="0"/>
                        <a:t> (except Sex Trafficking)</a:t>
                      </a:r>
                      <a:endParaRPr lang="en-US" dirty="0"/>
                    </a:p>
                  </a:txBody>
                  <a:tcPr anchor="ctr"/>
                </a:tc>
                <a:tc>
                  <a:txBody>
                    <a:bodyPr/>
                    <a:lstStyle/>
                    <a:p>
                      <a:pPr algn="ctr"/>
                      <a:r>
                        <a:rPr lang="en-US" dirty="0" smtClean="0"/>
                        <a:t>10 years</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18 U.S.C.</a:t>
                      </a:r>
                      <a:r>
                        <a:rPr lang="en-US" baseline="0" dirty="0" smtClean="0"/>
                        <a:t> </a:t>
                      </a:r>
                      <a:r>
                        <a:rPr lang="en-US" dirty="0" smtClean="0"/>
                        <a:t>§ 3298</a:t>
                      </a:r>
                      <a:r>
                        <a:rPr lang="en-US" baseline="0" dirty="0" smtClean="0"/>
                        <a:t> </a:t>
                      </a:r>
                      <a:r>
                        <a:rPr lang="en-US" dirty="0" smtClean="0"/>
                        <a:t>Effective January 5, 2006</a:t>
                      </a:r>
                    </a:p>
                    <a:p>
                      <a:pPr algn="ctr"/>
                      <a:endParaRPr lang="en-US" dirty="0"/>
                    </a:p>
                  </a:txBody>
                  <a:tcPr anchor="ctr"/>
                </a:tc>
              </a:tr>
              <a:tr h="704850">
                <a:tc>
                  <a:txBody>
                    <a:bodyPr/>
                    <a:lstStyle/>
                    <a:p>
                      <a:pPr algn="ctr"/>
                      <a:r>
                        <a:rPr lang="en-US" dirty="0" smtClean="0"/>
                        <a:t>Sex Trafficking</a:t>
                      </a:r>
                      <a:endParaRPr lang="en-US" dirty="0"/>
                    </a:p>
                  </a:txBody>
                  <a:tcPr anchor="ctr"/>
                </a:tc>
                <a:tc>
                  <a:txBody>
                    <a:bodyPr/>
                    <a:lstStyle/>
                    <a:p>
                      <a:pPr algn="ctr"/>
                      <a:r>
                        <a:rPr lang="en-US" dirty="0" smtClean="0"/>
                        <a:t>None</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18 U.S.C.</a:t>
                      </a:r>
                      <a:r>
                        <a:rPr lang="en-US" baseline="0" dirty="0" smtClean="0"/>
                        <a:t> </a:t>
                      </a:r>
                      <a:r>
                        <a:rPr lang="en-US" dirty="0" smtClean="0"/>
                        <a:t>§ 3299</a:t>
                      </a:r>
                      <a:r>
                        <a:rPr lang="en-US" baseline="0" dirty="0" smtClean="0"/>
                        <a:t> </a:t>
                      </a:r>
                      <a:r>
                        <a:rPr lang="en-US" dirty="0" smtClean="0"/>
                        <a:t>Effective July 27, 2006</a:t>
                      </a:r>
                    </a:p>
                    <a:p>
                      <a:pPr algn="ctr"/>
                      <a:endParaRPr lang="en-US" dirty="0"/>
                    </a:p>
                  </a:txBody>
                  <a:tcPr/>
                </a:tc>
              </a:tr>
            </a:tbl>
          </a:graphicData>
        </a:graphic>
      </p:graphicFrame>
      <p:sp>
        <p:nvSpPr>
          <p:cNvPr id="5" name="Rectangle 4"/>
          <p:cNvSpPr/>
          <p:nvPr/>
        </p:nvSpPr>
        <p:spPr>
          <a:xfrm>
            <a:off x="1371600" y="5791200"/>
            <a:ext cx="7543800" cy="646331"/>
          </a:xfrm>
          <a:prstGeom prst="rect">
            <a:avLst/>
          </a:prstGeom>
        </p:spPr>
        <p:txBody>
          <a:bodyPr wrap="square">
            <a:spAutoFit/>
          </a:bodyPr>
          <a:lstStyle/>
          <a:p>
            <a:endParaRPr lang="en-US" dirty="0" smtClean="0"/>
          </a:p>
          <a:p>
            <a:pPr algn="ctr"/>
            <a:r>
              <a:rPr lang="en-US" i="1" dirty="0" smtClean="0"/>
              <a:t>United States v. Bello</a:t>
            </a:r>
            <a:r>
              <a:rPr lang="en-US" dirty="0" smtClean="0"/>
              <a:t>,  2011 WL 855375 (N.D. Ga. 2011) (unpublished)</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2421</a:t>
            </a:r>
            <a:r>
              <a:rPr lang="en-US" sz="4400" dirty="0" smtClean="0"/>
              <a:t> </a:t>
            </a:r>
            <a:endParaRPr lang="en-US" sz="4400" dirty="0"/>
          </a:p>
        </p:txBody>
      </p:sp>
      <p:sp>
        <p:nvSpPr>
          <p:cNvPr id="3" name="Content Placeholder 2"/>
          <p:cNvSpPr>
            <a:spLocks noGrp="1"/>
          </p:cNvSpPr>
          <p:nvPr>
            <p:ph idx="1"/>
          </p:nvPr>
        </p:nvSpPr>
        <p:spPr/>
        <p:txBody>
          <a:bodyPr/>
          <a:lstStyle/>
          <a:p>
            <a:r>
              <a:rPr lang="en-US" dirty="0" smtClean="0"/>
              <a:t>Knowingly transports any individual in interstate or foreign commerce;</a:t>
            </a:r>
          </a:p>
          <a:p>
            <a:r>
              <a:rPr lang="en-US" dirty="0" smtClean="0"/>
              <a:t>Intending such individual engage in prostitution (or any sexual activity for which any person can be charged with a crime);</a:t>
            </a:r>
          </a:p>
          <a:p>
            <a:r>
              <a:rPr lang="en-US" dirty="0" smtClean="0"/>
              <a:t>Or attempts to do so.</a:t>
            </a:r>
          </a:p>
          <a:p>
            <a:pPr>
              <a:buNone/>
            </a:pPr>
            <a:endParaRPr lang="en-US" dirty="0" smtClean="0"/>
          </a:p>
          <a:p>
            <a:pPr lvl="1">
              <a:buNone/>
            </a:pPr>
            <a:r>
              <a:rPr lang="en-US" sz="3000" dirty="0" smtClean="0"/>
              <a:t>	Not More Than 10 Years</a:t>
            </a:r>
            <a:endParaRPr lang="en-US" sz="3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2422(a)</a:t>
            </a:r>
            <a:r>
              <a:rPr lang="en-US" sz="4400" dirty="0" smtClean="0"/>
              <a:t> </a:t>
            </a:r>
            <a:endParaRPr lang="en-US" sz="4400" dirty="0"/>
          </a:p>
        </p:txBody>
      </p:sp>
      <p:sp>
        <p:nvSpPr>
          <p:cNvPr id="3" name="Content Placeholder 2"/>
          <p:cNvSpPr>
            <a:spLocks noGrp="1"/>
          </p:cNvSpPr>
          <p:nvPr>
            <p:ph idx="1"/>
          </p:nvPr>
        </p:nvSpPr>
        <p:spPr>
          <a:xfrm>
            <a:off x="1143000" y="1447800"/>
            <a:ext cx="7924800" cy="4800600"/>
          </a:xfrm>
        </p:spPr>
        <p:txBody>
          <a:bodyPr>
            <a:normAutofit fontScale="92500" lnSpcReduction="10000"/>
          </a:bodyPr>
          <a:lstStyle/>
          <a:p>
            <a:pPr marL="596646" indent="-514350">
              <a:buAutoNum type="alphaLcParenBoth"/>
            </a:pPr>
            <a:endParaRPr lang="en-US" dirty="0" smtClean="0"/>
          </a:p>
          <a:p>
            <a:pPr marL="596646" indent="-514350">
              <a:buFont typeface="Arial" pitchFamily="34" charset="0"/>
              <a:buChar char="•"/>
            </a:pPr>
            <a:r>
              <a:rPr lang="en-US" dirty="0" smtClean="0"/>
              <a:t>Knowingly persuades, induces, entices, or coerces any individual to travel in interstate or foreign commerce;</a:t>
            </a:r>
          </a:p>
          <a:p>
            <a:pPr marL="596646" indent="-514350">
              <a:buFont typeface="Arial" pitchFamily="34" charset="0"/>
              <a:buChar char="•"/>
            </a:pPr>
            <a:r>
              <a:rPr lang="en-US" dirty="0" smtClean="0"/>
              <a:t>To engage in prostitution (or any sexual activity for which any person can be charged with a crime);</a:t>
            </a:r>
          </a:p>
          <a:p>
            <a:pPr marL="596646" indent="-514350">
              <a:buFont typeface="Arial" pitchFamily="34" charset="0"/>
              <a:buChar char="•"/>
            </a:pPr>
            <a:r>
              <a:rPr lang="en-US" dirty="0" smtClean="0"/>
              <a:t>Or attempts to do so.</a:t>
            </a:r>
          </a:p>
          <a:p>
            <a:pPr marL="596646" indent="-514350">
              <a:buNone/>
            </a:pPr>
            <a:endParaRPr lang="en-US" dirty="0" smtClean="0"/>
          </a:p>
          <a:p>
            <a:pPr marL="596646" indent="-514350">
              <a:buNone/>
            </a:pPr>
            <a:r>
              <a:rPr lang="en-US" dirty="0" smtClean="0"/>
              <a:t>		Not More Than 20 Years</a:t>
            </a: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2422(b)</a:t>
            </a:r>
            <a:r>
              <a:rPr lang="en-US" sz="4400" dirty="0" smtClean="0"/>
              <a:t> </a:t>
            </a:r>
            <a:endParaRPr lang="en-US" sz="4400" dirty="0"/>
          </a:p>
        </p:txBody>
      </p:sp>
      <p:sp>
        <p:nvSpPr>
          <p:cNvPr id="3" name="Content Placeholder 2"/>
          <p:cNvSpPr>
            <a:spLocks noGrp="1"/>
          </p:cNvSpPr>
          <p:nvPr>
            <p:ph idx="1"/>
          </p:nvPr>
        </p:nvSpPr>
        <p:spPr/>
        <p:txBody>
          <a:bodyPr>
            <a:normAutofit fontScale="92500" lnSpcReduction="10000"/>
          </a:bodyPr>
          <a:lstStyle/>
          <a:p>
            <a:r>
              <a:rPr lang="en-US" dirty="0" smtClean="0"/>
              <a:t>Uses the mail or any facility or means of interstate or foreign commerce;</a:t>
            </a:r>
          </a:p>
          <a:p>
            <a:r>
              <a:rPr lang="en-US" dirty="0" smtClean="0"/>
              <a:t>Knowingly persuades, induces, entices, or coerces any individual under 18 years of age;</a:t>
            </a:r>
          </a:p>
          <a:p>
            <a:r>
              <a:rPr lang="en-US" dirty="0" smtClean="0"/>
              <a:t>To engage in prostitution (or any sexual activity for which any person can be charged with a crime);</a:t>
            </a:r>
          </a:p>
          <a:p>
            <a:r>
              <a:rPr lang="en-US" dirty="0" smtClean="0"/>
              <a:t>Or attempts to do so.</a:t>
            </a:r>
          </a:p>
          <a:p>
            <a:pPr>
              <a:buNone/>
            </a:pPr>
            <a:endParaRPr lang="en-US" dirty="0" smtClean="0"/>
          </a:p>
          <a:p>
            <a:pPr lvl="2">
              <a:buNone/>
            </a:pPr>
            <a:r>
              <a:rPr lang="en-US" sz="3200" dirty="0" smtClean="0"/>
              <a:t>Not Less Than 10 Years to Life.</a:t>
            </a:r>
            <a:endParaRPr lang="en-US" sz="3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2423(a)</a:t>
            </a:r>
            <a:endParaRPr lang="en-US" sz="4400" dirty="0"/>
          </a:p>
        </p:txBody>
      </p:sp>
      <p:sp>
        <p:nvSpPr>
          <p:cNvPr id="3" name="Content Placeholder 2"/>
          <p:cNvSpPr>
            <a:spLocks noGrp="1"/>
          </p:cNvSpPr>
          <p:nvPr>
            <p:ph idx="1"/>
          </p:nvPr>
        </p:nvSpPr>
        <p:spPr>
          <a:xfrm>
            <a:off x="1435608" y="1447800"/>
            <a:ext cx="7498080" cy="5257800"/>
          </a:xfrm>
        </p:spPr>
        <p:txBody>
          <a:bodyPr>
            <a:normAutofit fontScale="92500"/>
          </a:bodyPr>
          <a:lstStyle/>
          <a:p>
            <a:pPr>
              <a:buNone/>
            </a:pPr>
            <a:r>
              <a:rPr lang="en-US" dirty="0" smtClean="0"/>
              <a:t>Transportation with intent to engage in criminal sexual activity</a:t>
            </a:r>
          </a:p>
          <a:p>
            <a:pPr lvl="1">
              <a:buNone/>
            </a:pPr>
            <a:endParaRPr lang="en-US" dirty="0" smtClean="0"/>
          </a:p>
          <a:p>
            <a:pPr lvl="1">
              <a:buFont typeface="Arial" pitchFamily="34" charset="0"/>
              <a:buChar char="•"/>
            </a:pPr>
            <a:r>
              <a:rPr lang="en-US" dirty="0" smtClean="0"/>
              <a:t>Knowingly transports an individual under 18 years of age in interstate or foreign commerce;</a:t>
            </a:r>
          </a:p>
          <a:p>
            <a:pPr>
              <a:buNone/>
            </a:pPr>
            <a:endParaRPr lang="en-US" dirty="0" smtClean="0"/>
          </a:p>
          <a:p>
            <a:pPr lvl="1">
              <a:buFont typeface="Arial" pitchFamily="34" charset="0"/>
              <a:buChar char="•"/>
            </a:pPr>
            <a:r>
              <a:rPr lang="en-US" dirty="0" smtClean="0"/>
              <a:t>Intending such individual engage in prostitution (or any sexual activity for which any person can be charged with a crime).</a:t>
            </a:r>
          </a:p>
          <a:p>
            <a:endParaRPr lang="en-US" dirty="0" smtClean="0"/>
          </a:p>
          <a:p>
            <a:pPr lvl="2">
              <a:buNone/>
            </a:pPr>
            <a:r>
              <a:rPr lang="en-US" dirty="0" smtClean="0"/>
              <a:t>	</a:t>
            </a:r>
            <a:r>
              <a:rPr lang="en-US" sz="3200" dirty="0" smtClean="0"/>
              <a:t>Not Less than 10 Years to Life.</a:t>
            </a:r>
            <a:endParaRPr lang="en-US" sz="32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2423(b)</a:t>
            </a:r>
            <a:endParaRPr lang="en-US" sz="4400" dirty="0"/>
          </a:p>
        </p:txBody>
      </p:sp>
      <p:sp>
        <p:nvSpPr>
          <p:cNvPr id="3" name="Content Placeholder 2"/>
          <p:cNvSpPr>
            <a:spLocks noGrp="1"/>
          </p:cNvSpPr>
          <p:nvPr>
            <p:ph idx="1"/>
          </p:nvPr>
        </p:nvSpPr>
        <p:spPr>
          <a:xfrm>
            <a:off x="1371600" y="1524000"/>
            <a:ext cx="7543800" cy="5105400"/>
          </a:xfrm>
        </p:spPr>
        <p:txBody>
          <a:bodyPr>
            <a:normAutofit fontScale="92500" lnSpcReduction="10000"/>
          </a:bodyPr>
          <a:lstStyle/>
          <a:p>
            <a:pPr>
              <a:buNone/>
            </a:pPr>
            <a:r>
              <a:rPr lang="en-US" dirty="0" smtClean="0"/>
              <a:t>Travel with intent to engage in illicit sexual conduct</a:t>
            </a:r>
          </a:p>
          <a:p>
            <a:endParaRPr lang="en-US" dirty="0" smtClean="0"/>
          </a:p>
          <a:p>
            <a:pPr lvl="1">
              <a:buFont typeface="Arial" pitchFamily="34" charset="0"/>
              <a:buChar char="•"/>
            </a:pPr>
            <a:r>
              <a:rPr lang="en-US" dirty="0" smtClean="0"/>
              <a:t>Travels in interstate commerce or into the United States, or</a:t>
            </a:r>
          </a:p>
          <a:p>
            <a:pPr lvl="1">
              <a:buFont typeface="Arial" pitchFamily="34" charset="0"/>
              <a:buChar char="•"/>
            </a:pPr>
            <a:r>
              <a:rPr lang="en-US" dirty="0" smtClean="0"/>
              <a:t>A United States citizen or alien admitted for permanent residence who travels in foreign commerce;</a:t>
            </a:r>
          </a:p>
          <a:p>
            <a:pPr lvl="1">
              <a:buFont typeface="Arial" pitchFamily="34" charset="0"/>
              <a:buChar char="•"/>
            </a:pPr>
            <a:r>
              <a:rPr lang="en-US" dirty="0" smtClean="0"/>
              <a:t>For purposes of engaging in any illicit sexual conduct with another person.</a:t>
            </a:r>
          </a:p>
          <a:p>
            <a:endParaRPr lang="en-US" dirty="0" smtClean="0"/>
          </a:p>
          <a:p>
            <a:pPr lvl="2">
              <a:buNone/>
            </a:pPr>
            <a:r>
              <a:rPr lang="en-US" dirty="0" smtClean="0"/>
              <a:t>	</a:t>
            </a:r>
            <a:r>
              <a:rPr lang="en-US" sz="3000" dirty="0" smtClean="0"/>
              <a:t>Not More Than 30 Years</a:t>
            </a:r>
            <a:endParaRPr lang="en-US" sz="3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2423(c)</a:t>
            </a:r>
            <a:endParaRPr lang="en-US" sz="4400" dirty="0"/>
          </a:p>
        </p:txBody>
      </p:sp>
      <p:sp>
        <p:nvSpPr>
          <p:cNvPr id="3" name="Content Placeholder 2"/>
          <p:cNvSpPr>
            <a:spLocks noGrp="1"/>
          </p:cNvSpPr>
          <p:nvPr>
            <p:ph idx="1"/>
          </p:nvPr>
        </p:nvSpPr>
        <p:spPr>
          <a:xfrm>
            <a:off x="1295400" y="1600200"/>
            <a:ext cx="7620000" cy="4876800"/>
          </a:xfrm>
        </p:spPr>
        <p:txBody>
          <a:bodyPr>
            <a:normAutofit lnSpcReduction="10000"/>
          </a:bodyPr>
          <a:lstStyle/>
          <a:p>
            <a:pPr>
              <a:buNone/>
            </a:pPr>
            <a:r>
              <a:rPr lang="en-US" dirty="0" smtClean="0"/>
              <a:t>Engaging in illicit sexual conduct in foreign places</a:t>
            </a:r>
          </a:p>
          <a:p>
            <a:endParaRPr lang="en-US" dirty="0" smtClean="0"/>
          </a:p>
          <a:p>
            <a:pPr lvl="1">
              <a:buFont typeface="Arial" pitchFamily="34" charset="0"/>
              <a:buChar char="•"/>
            </a:pPr>
            <a:r>
              <a:rPr lang="en-US" dirty="0" smtClean="0"/>
              <a:t>Any United States citizen or alien admitted for permanent residence;</a:t>
            </a:r>
          </a:p>
          <a:p>
            <a:pPr lvl="1">
              <a:buFont typeface="Arial" pitchFamily="34" charset="0"/>
              <a:buChar char="•"/>
            </a:pPr>
            <a:r>
              <a:rPr lang="en-US" dirty="0" smtClean="0"/>
              <a:t>Travels in foreign commerce; and</a:t>
            </a:r>
          </a:p>
          <a:p>
            <a:pPr lvl="1">
              <a:buFont typeface="Arial" pitchFamily="34" charset="0"/>
              <a:buChar char="•"/>
            </a:pPr>
            <a:r>
              <a:rPr lang="en-US" dirty="0" smtClean="0"/>
              <a:t>Engages in any illicit sexual conduct with another person.</a:t>
            </a:r>
          </a:p>
          <a:p>
            <a:pPr>
              <a:buNone/>
            </a:pPr>
            <a:endParaRPr lang="en-US" dirty="0" smtClean="0"/>
          </a:p>
          <a:p>
            <a:pPr lvl="2">
              <a:buNone/>
            </a:pPr>
            <a:r>
              <a:rPr lang="en-US" dirty="0" smtClean="0"/>
              <a:t>	</a:t>
            </a:r>
            <a:r>
              <a:rPr lang="en-US" sz="3000" dirty="0" smtClean="0"/>
              <a:t>Not More Than 30 Years </a:t>
            </a:r>
            <a:endParaRPr lang="en-US" sz="3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2423(d)</a:t>
            </a:r>
            <a:endParaRPr lang="en-US" sz="4400" dirty="0"/>
          </a:p>
        </p:txBody>
      </p:sp>
      <p:sp>
        <p:nvSpPr>
          <p:cNvPr id="3" name="Content Placeholder 2"/>
          <p:cNvSpPr>
            <a:spLocks noGrp="1"/>
          </p:cNvSpPr>
          <p:nvPr>
            <p:ph idx="1"/>
          </p:nvPr>
        </p:nvSpPr>
        <p:spPr>
          <a:xfrm>
            <a:off x="1435608" y="1447800"/>
            <a:ext cx="7498080" cy="5105400"/>
          </a:xfrm>
        </p:spPr>
        <p:txBody>
          <a:bodyPr>
            <a:normAutofit fontScale="92500" lnSpcReduction="20000"/>
          </a:bodyPr>
          <a:lstStyle/>
          <a:p>
            <a:pPr>
              <a:buNone/>
            </a:pPr>
            <a:r>
              <a:rPr lang="en-US" dirty="0" smtClean="0"/>
              <a:t>Ancillary offenses</a:t>
            </a:r>
          </a:p>
          <a:p>
            <a:pPr>
              <a:buNone/>
            </a:pPr>
            <a:endParaRPr lang="en-US" dirty="0" smtClean="0"/>
          </a:p>
          <a:p>
            <a:pPr lvl="1">
              <a:buFont typeface="Arial" pitchFamily="34" charset="0"/>
              <a:buChar char="•"/>
            </a:pPr>
            <a:r>
              <a:rPr lang="en-US" dirty="0" smtClean="0"/>
              <a:t>For purpose of commercial advantage or private financial gain;</a:t>
            </a:r>
          </a:p>
          <a:p>
            <a:pPr lvl="1">
              <a:buFont typeface="Arial" pitchFamily="34" charset="0"/>
              <a:buChar char="•"/>
            </a:pPr>
            <a:r>
              <a:rPr lang="en-US" dirty="0" smtClean="0"/>
              <a:t>Arranges, induces, procures or facilitates the travel of a person;</a:t>
            </a:r>
          </a:p>
          <a:p>
            <a:pPr lvl="1">
              <a:buFont typeface="Arial" pitchFamily="34" charset="0"/>
              <a:buChar char="•"/>
            </a:pPr>
            <a:r>
              <a:rPr lang="en-US" dirty="0" smtClean="0"/>
              <a:t>Knowing such person is traveling in interstate or foreign commerce;</a:t>
            </a:r>
          </a:p>
          <a:p>
            <a:pPr lvl="1">
              <a:buFont typeface="Arial" pitchFamily="34" charset="0"/>
              <a:buChar char="•"/>
            </a:pPr>
            <a:r>
              <a:rPr lang="en-US" dirty="0" smtClean="0"/>
              <a:t>For the purpose of engaging in illicit sexual conduct.</a:t>
            </a:r>
          </a:p>
          <a:p>
            <a:pPr>
              <a:buNone/>
            </a:pPr>
            <a:endParaRPr lang="en-US" dirty="0" smtClean="0"/>
          </a:p>
          <a:p>
            <a:pPr lvl="2">
              <a:buNone/>
            </a:pPr>
            <a:r>
              <a:rPr lang="en-US" dirty="0" smtClean="0"/>
              <a:t>	</a:t>
            </a:r>
            <a:r>
              <a:rPr lang="en-US" sz="3200" dirty="0" smtClean="0"/>
              <a:t>Not More Than 30 Years</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498080" cy="868362"/>
          </a:xfrm>
        </p:spPr>
        <p:txBody>
          <a:bodyPr>
            <a:normAutofit fontScale="90000"/>
          </a:bodyPr>
          <a:lstStyle/>
          <a:p>
            <a:pPr algn="ctr"/>
            <a:r>
              <a:rPr lang="en-US" dirty="0" smtClean="0"/>
              <a:t/>
            </a:r>
            <a:br>
              <a:rPr lang="en-US" dirty="0" smtClean="0"/>
            </a:br>
            <a:r>
              <a:rPr lang="en-US" sz="4900" b="1" dirty="0" smtClean="0"/>
              <a:t>Forced Labor | §1589 </a:t>
            </a:r>
            <a:endParaRPr lang="en-US" sz="4900" dirty="0"/>
          </a:p>
        </p:txBody>
      </p:sp>
      <p:sp>
        <p:nvSpPr>
          <p:cNvPr id="3" name="Content Placeholder 2"/>
          <p:cNvSpPr>
            <a:spLocks noGrp="1"/>
          </p:cNvSpPr>
          <p:nvPr>
            <p:ph idx="1"/>
          </p:nvPr>
        </p:nvSpPr>
        <p:spPr>
          <a:xfrm>
            <a:off x="1371600" y="1066800"/>
            <a:ext cx="7498080" cy="5715000"/>
          </a:xfrm>
        </p:spPr>
        <p:txBody>
          <a:bodyPr>
            <a:normAutofit fontScale="70000" lnSpcReduction="20000"/>
          </a:bodyPr>
          <a:lstStyle/>
          <a:p>
            <a:endParaRPr lang="en-US" dirty="0" smtClean="0"/>
          </a:p>
          <a:p>
            <a:pPr>
              <a:buNone/>
            </a:pPr>
            <a:r>
              <a:rPr lang="en-US" sz="4600" b="1" dirty="0" smtClean="0"/>
              <a:t>Element 1: Labor or Services</a:t>
            </a:r>
          </a:p>
          <a:p>
            <a:endParaRPr lang="en-US" b="1" dirty="0" smtClean="0"/>
          </a:p>
          <a:p>
            <a:r>
              <a:rPr lang="en-US" dirty="0" smtClean="0"/>
              <a:t>Broad Definitions of “Labor or Services”</a:t>
            </a:r>
          </a:p>
          <a:p>
            <a:endParaRPr lang="en-US" dirty="0" smtClean="0"/>
          </a:p>
          <a:p>
            <a:pPr algn="just"/>
            <a:r>
              <a:rPr lang="en-US" dirty="0" smtClean="0"/>
              <a:t>The Tenth Circuit rejected a limited definition of “labor and services” to “work in an economic sense.”  Instead, the Court upheld jury instructions defining “labor” as “the expenditure of physical or mental effort” and “services” as “conduct or performance that assists or benefits someone or something.” </a:t>
            </a:r>
            <a:r>
              <a:rPr lang="en-US" i="1" dirty="0" smtClean="0"/>
              <a:t>United States v. Kaufman</a:t>
            </a:r>
            <a:r>
              <a:rPr lang="en-US" dirty="0" smtClean="0"/>
              <a:t>, 546 F.3d 1242, 1262-63 (10th Cir. 2008) (involving mentally disabled adult farm workers forced to perform videotaped sex acts).</a:t>
            </a:r>
          </a:p>
          <a:p>
            <a:pPr algn="just">
              <a:buNone/>
            </a:pPr>
            <a:endParaRPr lang="en-US" dirty="0" smtClean="0"/>
          </a:p>
          <a:p>
            <a:r>
              <a:rPr lang="en-US" dirty="0" smtClean="0"/>
              <a:t>Labor and services should not be narrowed to only mean “work for which compensation is ordinarily given.” </a:t>
            </a:r>
            <a:r>
              <a:rPr lang="en-US" i="1" dirty="0" smtClean="0"/>
              <a:t>United States v. Marcus,</a:t>
            </a:r>
            <a:r>
              <a:rPr lang="en-US" dirty="0" smtClean="0"/>
              <a:t> 487 F.Supp.2d 289, 300 (</a:t>
            </a:r>
            <a:r>
              <a:rPr lang="en-US" dirty="0" err="1" smtClean="0"/>
              <a:t>EDNY</a:t>
            </a:r>
            <a:r>
              <a:rPr lang="en-US" dirty="0" smtClean="0"/>
              <a:t> 2007) (involving recorded acts of bondage, domination, and sadism). </a:t>
            </a:r>
          </a:p>
          <a:p>
            <a:endParaRPr lang="en-US" dirty="0" smtClean="0"/>
          </a:p>
          <a:p>
            <a:endParaRPr lang="en-US"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2423(e)</a:t>
            </a:r>
            <a:endParaRPr lang="en-US" sz="4400" dirty="0"/>
          </a:p>
        </p:txBody>
      </p:sp>
      <p:sp>
        <p:nvSpPr>
          <p:cNvPr id="3" name="Content Placeholder 2"/>
          <p:cNvSpPr>
            <a:spLocks noGrp="1"/>
          </p:cNvSpPr>
          <p:nvPr>
            <p:ph idx="1"/>
          </p:nvPr>
        </p:nvSpPr>
        <p:spPr>
          <a:xfrm>
            <a:off x="1435608" y="1752600"/>
            <a:ext cx="7498080" cy="4495800"/>
          </a:xfrm>
        </p:spPr>
        <p:txBody>
          <a:bodyPr/>
          <a:lstStyle/>
          <a:p>
            <a:pPr>
              <a:buNone/>
            </a:pPr>
            <a:r>
              <a:rPr lang="en-US" dirty="0" smtClean="0"/>
              <a:t>Attempt and Conspiracy</a:t>
            </a:r>
          </a:p>
          <a:p>
            <a:endParaRPr lang="en-US" dirty="0" smtClean="0"/>
          </a:p>
          <a:p>
            <a:pPr lvl="1">
              <a:buFont typeface="Arial" pitchFamily="34" charset="0"/>
              <a:buChar char="•"/>
            </a:pPr>
            <a:r>
              <a:rPr lang="en-US" dirty="0" smtClean="0"/>
              <a:t>Whoever attempts or conspires to violate subsection (a), (b), (c) or (d) </a:t>
            </a:r>
          </a:p>
          <a:p>
            <a:pPr lvl="1"/>
            <a:endParaRPr lang="en-US" dirty="0" smtClean="0"/>
          </a:p>
          <a:p>
            <a:pPr lvl="2">
              <a:buNone/>
            </a:pPr>
            <a:r>
              <a:rPr lang="en-US" dirty="0" smtClean="0"/>
              <a:t>	Same punishment as a completed violation of that 		   subsection. </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Mann Act | § 2423(f)</a:t>
            </a:r>
            <a:endParaRPr lang="en-US" sz="4400" dirty="0"/>
          </a:p>
        </p:txBody>
      </p:sp>
      <p:sp>
        <p:nvSpPr>
          <p:cNvPr id="3" name="Content Placeholder 2"/>
          <p:cNvSpPr>
            <a:spLocks noGrp="1"/>
          </p:cNvSpPr>
          <p:nvPr>
            <p:ph idx="1"/>
          </p:nvPr>
        </p:nvSpPr>
        <p:spPr>
          <a:xfrm>
            <a:off x="1435608" y="1676400"/>
            <a:ext cx="7498080" cy="4876800"/>
          </a:xfrm>
        </p:spPr>
        <p:txBody>
          <a:bodyPr>
            <a:normAutofit/>
          </a:bodyPr>
          <a:lstStyle/>
          <a:p>
            <a:pPr>
              <a:buNone/>
            </a:pPr>
            <a:r>
              <a:rPr lang="en-US" dirty="0" smtClean="0"/>
              <a:t>What is “Illicit Sexual Conduct”</a:t>
            </a:r>
          </a:p>
          <a:p>
            <a:pPr lvl="1">
              <a:buFont typeface="Arial" pitchFamily="34" charset="0"/>
              <a:buChar char="•"/>
            </a:pPr>
            <a:r>
              <a:rPr lang="en-US" dirty="0" smtClean="0"/>
              <a:t>a sexual act (as defined in section 2246) with a person under 18 years of age that would be in violation of chapter 109A if the sexual act occurred in the special maritime and territorial jurisdiction of the United States</a:t>
            </a:r>
          </a:p>
          <a:p>
            <a:pPr lvl="1">
              <a:buFont typeface="Arial" pitchFamily="34" charset="0"/>
              <a:buChar char="•"/>
            </a:pPr>
            <a:r>
              <a:rPr lang="en-US" dirty="0" smtClean="0"/>
              <a:t>or</a:t>
            </a:r>
          </a:p>
          <a:p>
            <a:pPr lvl="1">
              <a:buFont typeface="Arial" pitchFamily="34" charset="0"/>
              <a:buChar char="•"/>
            </a:pPr>
            <a:r>
              <a:rPr lang="en-US" dirty="0" smtClean="0"/>
              <a:t>any commercial sex act (as defined in section 1591) with a person under 18 years of age.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sz="4900" b="1" dirty="0" smtClean="0"/>
              <a:t>Other Statutes to Consider</a:t>
            </a:r>
            <a:endParaRPr lang="en-US" sz="4900" dirty="0"/>
          </a:p>
        </p:txBody>
      </p:sp>
      <p:sp>
        <p:nvSpPr>
          <p:cNvPr id="3" name="Content Placeholder 2"/>
          <p:cNvSpPr>
            <a:spLocks noGrp="1"/>
          </p:cNvSpPr>
          <p:nvPr>
            <p:ph idx="1"/>
          </p:nvPr>
        </p:nvSpPr>
        <p:spPr/>
        <p:txBody>
          <a:bodyPr>
            <a:normAutofit fontScale="92500" lnSpcReduction="10000"/>
          </a:bodyPr>
          <a:lstStyle/>
          <a:p>
            <a:pPr>
              <a:buNone/>
            </a:pPr>
            <a:endParaRPr lang="en-US" dirty="0" smtClean="0"/>
          </a:p>
          <a:p>
            <a:r>
              <a:rPr lang="fr-FR" dirty="0" smtClean="0"/>
              <a:t>Immigration Laws, 8 U.S.C.  §§ 1324, 1328</a:t>
            </a:r>
          </a:p>
          <a:p>
            <a:r>
              <a:rPr lang="en-US" dirty="0" smtClean="0"/>
              <a:t>Labor Laws, 29 U.S.C.  §§ 1801, 1851</a:t>
            </a:r>
          </a:p>
          <a:p>
            <a:r>
              <a:rPr lang="en-US" dirty="0" smtClean="0"/>
              <a:t>Money Laundering, 18 U.S.C.  § 1956</a:t>
            </a:r>
          </a:p>
          <a:p>
            <a:r>
              <a:rPr lang="en-US" dirty="0" smtClean="0"/>
              <a:t>Extortion, 18 U.S.C.  § 894</a:t>
            </a:r>
          </a:p>
          <a:p>
            <a:r>
              <a:rPr lang="en-US" dirty="0" smtClean="0"/>
              <a:t>Kidnapping, 18 U.S.C.  § 1201</a:t>
            </a:r>
          </a:p>
          <a:p>
            <a:r>
              <a:rPr lang="en-US" dirty="0" smtClean="0"/>
              <a:t>Hostage-Taking, 18 U.S.C.  § 1203</a:t>
            </a:r>
          </a:p>
          <a:p>
            <a:r>
              <a:rPr lang="fr-FR" dirty="0" smtClean="0"/>
              <a:t>Document Fraud, 18 U.S.C.  § 1546</a:t>
            </a:r>
          </a:p>
          <a:p>
            <a:r>
              <a:rPr lang="fr-FR" dirty="0" smtClean="0"/>
              <a:t>False Documents, 18 U.S.C.  § 1028</a:t>
            </a:r>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United States v. Marco Antonio Flores-Benitez, et. al.:</a:t>
            </a:r>
            <a:endParaRPr lang="en-US" dirty="0"/>
          </a:p>
        </p:txBody>
      </p:sp>
      <p:sp>
        <p:nvSpPr>
          <p:cNvPr id="3" name="Content Placeholder 2"/>
          <p:cNvSpPr>
            <a:spLocks noGrp="1"/>
          </p:cNvSpPr>
          <p:nvPr>
            <p:ph idx="1"/>
          </p:nvPr>
        </p:nvSpPr>
        <p:spPr/>
        <p:txBody>
          <a:bodyPr/>
          <a:lstStyle/>
          <a:p>
            <a:r>
              <a:rPr lang="en-US" dirty="0" smtClean="0"/>
              <a:t>Overview of the Investigation</a:t>
            </a:r>
          </a:p>
          <a:p>
            <a:r>
              <a:rPr lang="en-US" dirty="0" smtClean="0"/>
              <a:t>Charging Phase</a:t>
            </a:r>
          </a:p>
          <a:p>
            <a:r>
              <a:rPr lang="en-US" dirty="0" smtClean="0"/>
              <a:t>Guilty Pleas</a:t>
            </a:r>
          </a:p>
          <a:p>
            <a:r>
              <a:rPr lang="en-US" dirty="0" smtClean="0"/>
              <a:t>Sentencing</a:t>
            </a:r>
            <a:endParaRPr lang="en-US" dirty="0"/>
          </a:p>
        </p:txBody>
      </p:sp>
    </p:spTree>
    <p:extLst>
      <p:ext uri="{BB962C8B-B14F-4D97-AF65-F5344CB8AC3E}">
        <p14:creationId xmlns:p14="http://schemas.microsoft.com/office/powerpoint/2010/main" val="31928756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a:xfrm>
            <a:off x="1524000" y="274638"/>
            <a:ext cx="6781800" cy="1143000"/>
          </a:xfrm>
        </p:spPr>
        <p:txBody>
          <a:bodyPr/>
          <a:lstStyle/>
          <a:p>
            <a:pPr eaLnBrk="1" hangingPunct="1"/>
            <a:r>
              <a:rPr lang="en-US" dirty="0" smtClean="0"/>
              <a:t>Lexington Suspects</a:t>
            </a:r>
          </a:p>
        </p:txBody>
      </p:sp>
      <p:pic>
        <p:nvPicPr>
          <p:cNvPr id="4099" name="Picture 15" descr="marco flo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219200"/>
            <a:ext cx="259080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7" descr="roxana olea sern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4191000"/>
            <a:ext cx="1981200"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8" descr="roberto salin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4191000"/>
            <a:ext cx="1371600"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9" descr="adrian lezama rui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4191000"/>
            <a:ext cx="2309813"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Text Box 20"/>
          <p:cNvSpPr txBox="1">
            <a:spLocks noChangeArrowheads="1"/>
          </p:cNvSpPr>
          <p:nvPr/>
        </p:nvSpPr>
        <p:spPr bwMode="auto">
          <a:xfrm>
            <a:off x="3048000" y="3200400"/>
            <a:ext cx="2590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eaLnBrk="1" hangingPunct="1">
              <a:spcBef>
                <a:spcPct val="50000"/>
              </a:spcBef>
            </a:pPr>
            <a:r>
              <a:rPr lang="en-US" dirty="0"/>
              <a:t>Marco  </a:t>
            </a:r>
            <a:r>
              <a:rPr lang="en-US" dirty="0" smtClean="0"/>
              <a:t>Antonio Flores-Benitez</a:t>
            </a:r>
            <a:r>
              <a:rPr lang="en-US" sz="1000" b="0" dirty="0" smtClean="0"/>
              <a:t> </a:t>
            </a:r>
            <a:endParaRPr lang="en-US" sz="1000" b="0" dirty="0"/>
          </a:p>
        </p:txBody>
      </p:sp>
      <p:sp>
        <p:nvSpPr>
          <p:cNvPr id="4104" name="Text Box 21"/>
          <p:cNvSpPr txBox="1">
            <a:spLocks noChangeArrowheads="1"/>
          </p:cNvSpPr>
          <p:nvPr/>
        </p:nvSpPr>
        <p:spPr bwMode="auto">
          <a:xfrm>
            <a:off x="1066800" y="6061194"/>
            <a:ext cx="2209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eaLnBrk="1" hangingPunct="1">
              <a:spcBef>
                <a:spcPct val="50000"/>
              </a:spcBef>
            </a:pPr>
            <a:r>
              <a:rPr lang="en-US" dirty="0"/>
              <a:t>Roberto </a:t>
            </a:r>
            <a:r>
              <a:rPr lang="en-US" dirty="0" smtClean="0"/>
              <a:t>Salinas-Rivera</a:t>
            </a:r>
            <a:endParaRPr lang="en-US" dirty="0"/>
          </a:p>
        </p:txBody>
      </p:sp>
      <p:sp>
        <p:nvSpPr>
          <p:cNvPr id="4105" name="Text Box 22"/>
          <p:cNvSpPr txBox="1">
            <a:spLocks noChangeArrowheads="1"/>
          </p:cNvSpPr>
          <p:nvPr/>
        </p:nvSpPr>
        <p:spPr bwMode="auto">
          <a:xfrm>
            <a:off x="3581400" y="6096000"/>
            <a:ext cx="22860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eaLnBrk="1" hangingPunct="1">
              <a:spcBef>
                <a:spcPct val="50000"/>
              </a:spcBef>
            </a:pPr>
            <a:r>
              <a:rPr lang="en-US" sz="1000" dirty="0"/>
              <a:t>Roxana </a:t>
            </a:r>
            <a:r>
              <a:rPr lang="en-US" sz="1000" dirty="0" smtClean="0"/>
              <a:t>Serna-</a:t>
            </a:r>
            <a:r>
              <a:rPr lang="en-US" sz="1000" dirty="0" err="1" smtClean="0"/>
              <a:t>Olea</a:t>
            </a:r>
            <a:endParaRPr lang="en-US" sz="1000" dirty="0"/>
          </a:p>
        </p:txBody>
      </p:sp>
      <p:sp>
        <p:nvSpPr>
          <p:cNvPr id="4106" name="Text Box 23"/>
          <p:cNvSpPr txBox="1">
            <a:spLocks noChangeArrowheads="1"/>
          </p:cNvSpPr>
          <p:nvPr/>
        </p:nvSpPr>
        <p:spPr bwMode="auto">
          <a:xfrm>
            <a:off x="6172200" y="6096000"/>
            <a:ext cx="2286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eaLnBrk="1" hangingPunct="1">
              <a:spcBef>
                <a:spcPct val="50000"/>
              </a:spcBef>
            </a:pPr>
            <a:r>
              <a:rPr lang="en-US" dirty="0"/>
              <a:t>Adrian </a:t>
            </a:r>
            <a:r>
              <a:rPr lang="en-US" dirty="0" err="1" smtClean="0"/>
              <a:t>Lezama</a:t>
            </a:r>
            <a:r>
              <a:rPr lang="en-US" dirty="0" smtClean="0"/>
              <a:t>-Ruiz</a:t>
            </a:r>
            <a:endParaRPr lang="en-US" dirty="0"/>
          </a:p>
        </p:txBody>
      </p:sp>
      <p:sp>
        <p:nvSpPr>
          <p:cNvPr id="4107" name="Line 24"/>
          <p:cNvSpPr>
            <a:spLocks noChangeShapeType="1"/>
          </p:cNvSpPr>
          <p:nvPr/>
        </p:nvSpPr>
        <p:spPr bwMode="auto">
          <a:xfrm>
            <a:off x="4343400" y="3429000"/>
            <a:ext cx="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08" name="Line 25"/>
          <p:cNvSpPr>
            <a:spLocks noChangeShapeType="1"/>
          </p:cNvSpPr>
          <p:nvPr/>
        </p:nvSpPr>
        <p:spPr bwMode="auto">
          <a:xfrm flipH="1">
            <a:off x="1752600" y="3429000"/>
            <a:ext cx="25908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09" name="Line 26"/>
          <p:cNvSpPr>
            <a:spLocks noChangeShapeType="1"/>
          </p:cNvSpPr>
          <p:nvPr/>
        </p:nvSpPr>
        <p:spPr bwMode="auto">
          <a:xfrm>
            <a:off x="4343400" y="3429000"/>
            <a:ext cx="27432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993610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en-US" smtClean="0"/>
              <a:t>Human Trafficking</a:t>
            </a:r>
          </a:p>
        </p:txBody>
      </p:sp>
      <p:sp>
        <p:nvSpPr>
          <p:cNvPr id="2051" name="Rectangle 3"/>
          <p:cNvSpPr>
            <a:spLocks noGrp="1" noChangeArrowheads="1"/>
          </p:cNvSpPr>
          <p:nvPr>
            <p:ph type="subTitle" idx="1"/>
          </p:nvPr>
        </p:nvSpPr>
        <p:spPr/>
        <p:txBody>
          <a:bodyPr/>
          <a:lstStyle/>
          <a:p>
            <a:pPr eaLnBrk="1" hangingPunct="1"/>
            <a:r>
              <a:rPr lang="en-US" smtClean="0"/>
              <a:t>Investigative Techniques</a:t>
            </a:r>
          </a:p>
        </p:txBody>
      </p:sp>
    </p:spTree>
    <p:extLst>
      <p:ext uri="{BB962C8B-B14F-4D97-AF65-F5344CB8AC3E}">
        <p14:creationId xmlns:p14="http://schemas.microsoft.com/office/powerpoint/2010/main" val="20431051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Initial Report or Complaint</a:t>
            </a:r>
          </a:p>
        </p:txBody>
      </p:sp>
      <p:sp>
        <p:nvSpPr>
          <p:cNvPr id="3075" name="Rectangle 3"/>
          <p:cNvSpPr>
            <a:spLocks noGrp="1" noChangeArrowheads="1"/>
          </p:cNvSpPr>
          <p:nvPr>
            <p:ph type="body" idx="1"/>
          </p:nvPr>
        </p:nvSpPr>
        <p:spPr/>
        <p:txBody>
          <a:bodyPr/>
          <a:lstStyle/>
          <a:p>
            <a:pPr eaLnBrk="1" hangingPunct="1"/>
            <a:r>
              <a:rPr lang="en-US" smtClean="0"/>
              <a:t>Take all reports of Human or Sex / Labor Trafficking seriously.  There are victims involved with all of these cases and they are often clandestine and well hidden organizations.  </a:t>
            </a:r>
          </a:p>
        </p:txBody>
      </p:sp>
    </p:spTree>
    <p:extLst>
      <p:ext uri="{BB962C8B-B14F-4D97-AF65-F5344CB8AC3E}">
        <p14:creationId xmlns:p14="http://schemas.microsoft.com/office/powerpoint/2010/main" val="19597316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828800" y="274638"/>
            <a:ext cx="6858000" cy="639762"/>
          </a:xfrm>
        </p:spPr>
        <p:txBody>
          <a:bodyPr/>
          <a:lstStyle/>
          <a:p>
            <a:pPr eaLnBrk="1" hangingPunct="1"/>
            <a:r>
              <a:rPr lang="en-US" sz="2400" dirty="0" smtClean="0"/>
              <a:t>Initial Investigation</a:t>
            </a:r>
          </a:p>
        </p:txBody>
      </p:sp>
      <p:sp>
        <p:nvSpPr>
          <p:cNvPr id="5123" name="Rectangle 3"/>
          <p:cNvSpPr>
            <a:spLocks noGrp="1" noChangeArrowheads="1"/>
          </p:cNvSpPr>
          <p:nvPr>
            <p:ph type="body" idx="1"/>
          </p:nvPr>
        </p:nvSpPr>
        <p:spPr>
          <a:xfrm>
            <a:off x="1143000" y="990600"/>
            <a:ext cx="7543800" cy="5135563"/>
          </a:xfrm>
        </p:spPr>
        <p:txBody>
          <a:bodyPr/>
          <a:lstStyle/>
          <a:p>
            <a:pPr eaLnBrk="1" hangingPunct="1"/>
            <a:r>
              <a:rPr lang="en-US" sz="1600" dirty="0" smtClean="0"/>
              <a:t>LPD Detectives received information from Lexington FBI that there was a large Sex Trafficking investigation taking place in several surrounding states. </a:t>
            </a:r>
          </a:p>
          <a:p>
            <a:pPr eaLnBrk="1" hangingPunct="1"/>
            <a:r>
              <a:rPr lang="en-US" sz="1600" dirty="0" smtClean="0"/>
              <a:t>FBI in Lexington was advised by FBI agents from Nashville and Memphis there were suspects operating in Lexington, Ky. that were part of this large organization.  </a:t>
            </a:r>
          </a:p>
          <a:p>
            <a:pPr eaLnBrk="1" hangingPunct="1"/>
            <a:r>
              <a:rPr lang="en-US" sz="1600" dirty="0" smtClean="0"/>
              <a:t>Nashville FBI Agents advised Marco Antonio Flores-Benitez was running the Lexington operation from 923 Delaware Ave., Lexington, Fayette County, Ky. (Eastern District of Kentucky)</a:t>
            </a:r>
          </a:p>
          <a:p>
            <a:pPr eaLnBrk="1" hangingPunct="1"/>
            <a:r>
              <a:rPr lang="en-US" sz="1600" dirty="0" smtClean="0"/>
              <a:t>On 09/13/2011, detectives obtained a bag of trash from the trash receptacle which was sitting at the curb in front of 923 Delaware Avenue.  Detectives located the following items in that bag of trash:</a:t>
            </a:r>
          </a:p>
          <a:p>
            <a:pPr lvl="1" eaLnBrk="1" hangingPunct="1"/>
            <a:r>
              <a:rPr lang="en-US" sz="1400" dirty="0" smtClean="0"/>
              <a:t>Two wire transfer receipts from Marco Antonio Flores-Benitez, these receipts were torn into small pieces.  Flores-Benitez sent $250 to a subject in Mexico on 08/23/2011 and 09/07/2011.</a:t>
            </a:r>
          </a:p>
          <a:p>
            <a:pPr lvl="1" eaLnBrk="1" hangingPunct="1"/>
            <a:r>
              <a:rPr lang="en-US" sz="1400" dirty="0" smtClean="0"/>
              <a:t>Detectives located a ripped up piece of notebook paper.  They pieced this paper back together and it had at the top a female’s name, with days of the week abbreviated below, with a number beside each day, and a dollar amount to the right of each row.  (Described and photo attached in later slide.)</a:t>
            </a:r>
          </a:p>
        </p:txBody>
      </p:sp>
    </p:spTree>
    <p:extLst>
      <p:ext uri="{BB962C8B-B14F-4D97-AF65-F5344CB8AC3E}">
        <p14:creationId xmlns:p14="http://schemas.microsoft.com/office/powerpoint/2010/main" val="1686752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04800"/>
            <a:ext cx="8229600" cy="533400"/>
          </a:xfrm>
        </p:spPr>
        <p:txBody>
          <a:bodyPr/>
          <a:lstStyle/>
          <a:p>
            <a:pPr eaLnBrk="1" hangingPunct="1"/>
            <a:r>
              <a:rPr lang="en-US" sz="2000" b="1" smtClean="0"/>
              <a:t>923 Delaware Avenue</a:t>
            </a:r>
          </a:p>
        </p:txBody>
      </p:sp>
      <p:pic>
        <p:nvPicPr>
          <p:cNvPr id="3075" name="Picture 3" descr="923 delawa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71550"/>
            <a:ext cx="7772400"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32764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600200" y="274638"/>
            <a:ext cx="7086600" cy="411162"/>
          </a:xfrm>
        </p:spPr>
        <p:txBody>
          <a:bodyPr>
            <a:normAutofit fontScale="90000"/>
          </a:bodyPr>
          <a:lstStyle/>
          <a:p>
            <a:pPr eaLnBrk="1" hangingPunct="1"/>
            <a:r>
              <a:rPr lang="en-US" sz="2400" dirty="0" smtClean="0"/>
              <a:t>Initial Investigation</a:t>
            </a:r>
          </a:p>
        </p:txBody>
      </p:sp>
      <p:sp>
        <p:nvSpPr>
          <p:cNvPr id="12291" name="Rectangle 3"/>
          <p:cNvSpPr>
            <a:spLocks noGrp="1" noChangeArrowheads="1"/>
          </p:cNvSpPr>
          <p:nvPr>
            <p:ph type="body" idx="1"/>
          </p:nvPr>
        </p:nvSpPr>
        <p:spPr>
          <a:xfrm>
            <a:off x="1676400" y="762000"/>
            <a:ext cx="7010400" cy="5867400"/>
          </a:xfrm>
        </p:spPr>
        <p:txBody>
          <a:bodyPr/>
          <a:lstStyle/>
          <a:p>
            <a:pPr eaLnBrk="1" hangingPunct="1"/>
            <a:r>
              <a:rPr lang="en-US" sz="1600" dirty="0" smtClean="0"/>
              <a:t>On 10/03/2011,  detectives obtained additional discarded trash from the trash receptacle which was sitting on the curb in front of 923 Delaware Ave., Lexington, Ky. </a:t>
            </a:r>
          </a:p>
          <a:p>
            <a:pPr eaLnBrk="1" hangingPunct="1"/>
            <a:r>
              <a:rPr lang="en-US" sz="1600" dirty="0" smtClean="0"/>
              <a:t>During the search of this trash detectives located a Wal-Mart receipt dated 10/02/2011, for the purchase of another 40 count box of “Lifestyle” condoms.  </a:t>
            </a:r>
          </a:p>
          <a:p>
            <a:pPr eaLnBrk="1" hangingPunct="1"/>
            <a:r>
              <a:rPr lang="en-US" sz="1600" dirty="0" smtClean="0"/>
              <a:t>Another ripped up exterior box of 40 count box of “Lifestyle” condoms was also located in this trash.</a:t>
            </a:r>
          </a:p>
        </p:txBody>
      </p:sp>
    </p:spTree>
    <p:extLst>
      <p:ext uri="{BB962C8B-B14F-4D97-AF65-F5344CB8AC3E}">
        <p14:creationId xmlns:p14="http://schemas.microsoft.com/office/powerpoint/2010/main" val="2971104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7498080" cy="868362"/>
          </a:xfrm>
        </p:spPr>
        <p:txBody>
          <a:bodyPr>
            <a:normAutofit fontScale="90000"/>
          </a:bodyPr>
          <a:lstStyle/>
          <a:p>
            <a:pPr algn="ctr"/>
            <a:r>
              <a:rPr lang="en-US" dirty="0" smtClean="0"/>
              <a:t/>
            </a:r>
            <a:br>
              <a:rPr lang="en-US" dirty="0" smtClean="0"/>
            </a:br>
            <a:r>
              <a:rPr lang="en-US" sz="4900" b="1" dirty="0" smtClean="0"/>
              <a:t>Forced Labor | §1589 </a:t>
            </a:r>
            <a:endParaRPr lang="en-US" sz="4900" dirty="0"/>
          </a:p>
        </p:txBody>
      </p:sp>
      <p:sp>
        <p:nvSpPr>
          <p:cNvPr id="3" name="Content Placeholder 2"/>
          <p:cNvSpPr>
            <a:spLocks noGrp="1"/>
          </p:cNvSpPr>
          <p:nvPr>
            <p:ph idx="1"/>
          </p:nvPr>
        </p:nvSpPr>
        <p:spPr/>
        <p:txBody>
          <a:bodyPr>
            <a:normAutofit lnSpcReduction="10000"/>
          </a:bodyPr>
          <a:lstStyle/>
          <a:p>
            <a:pPr>
              <a:buNone/>
            </a:pPr>
            <a:r>
              <a:rPr lang="en-US" b="1" dirty="0" smtClean="0"/>
              <a:t>Element 2: Four Prohibited Means</a:t>
            </a:r>
          </a:p>
          <a:p>
            <a:pPr marL="539496" indent="-457200">
              <a:buAutoNum type="arabicPeriod"/>
            </a:pPr>
            <a:r>
              <a:rPr lang="en-US" sz="2800" u="sng" dirty="0" smtClean="0"/>
              <a:t>Force</a:t>
            </a:r>
            <a:r>
              <a:rPr lang="en-US" sz="2800" dirty="0" smtClean="0"/>
              <a:t>, or Threats of Force or Physical Restraint</a:t>
            </a:r>
          </a:p>
          <a:p>
            <a:pPr marL="539496" indent="-457200">
              <a:buAutoNum type="arabicPeriod"/>
            </a:pPr>
            <a:r>
              <a:rPr lang="en-US" sz="2800" u="sng" dirty="0" smtClean="0"/>
              <a:t>Serious Harm </a:t>
            </a:r>
            <a:r>
              <a:rPr lang="en-US" sz="2800" dirty="0" smtClean="0"/>
              <a:t>or Threats of Serious Harm</a:t>
            </a:r>
          </a:p>
          <a:p>
            <a:pPr marL="539496" indent="-457200">
              <a:buAutoNum type="arabicPeriod"/>
            </a:pPr>
            <a:r>
              <a:rPr lang="en-US" sz="2800" dirty="0" smtClean="0"/>
              <a:t>Abuse or Threatened </a:t>
            </a:r>
            <a:r>
              <a:rPr lang="en-US" sz="2800" u="sng" dirty="0" smtClean="0"/>
              <a:t>Abuse of Law or Legal Process</a:t>
            </a:r>
          </a:p>
          <a:p>
            <a:pPr marL="539496" indent="-457200">
              <a:buAutoNum type="arabicPeriod"/>
            </a:pPr>
            <a:r>
              <a:rPr lang="en-US" sz="2800" u="sng" dirty="0" smtClean="0"/>
              <a:t>Scheme, Plan, or Pattern </a:t>
            </a:r>
            <a:r>
              <a:rPr lang="en-US" sz="2800" dirty="0" smtClean="0"/>
              <a:t>Intended to Instill Fear of Serious Harm or Physical Restraint to any Person</a:t>
            </a:r>
          </a:p>
          <a:p>
            <a:pPr marL="539496" indent="-457200">
              <a:buAutoNum type="arabicPeriod"/>
            </a:pPr>
            <a:endParaRPr lang="en-US" sz="2400" dirty="0" smtClean="0"/>
          </a:p>
          <a:p>
            <a:pPr marL="539496" indent="-457200" algn="ctr">
              <a:buNone/>
            </a:pPr>
            <a:r>
              <a:rPr lang="en-US" sz="2800" b="1" i="1" dirty="0" smtClean="0"/>
              <a:t>Only Need 1 Prohibited Means</a:t>
            </a:r>
            <a:endParaRPr lang="en-US" sz="2800" b="1" i="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638"/>
            <a:ext cx="8229600" cy="715962"/>
          </a:xfrm>
        </p:spPr>
        <p:txBody>
          <a:bodyPr/>
          <a:lstStyle/>
          <a:p>
            <a:pPr eaLnBrk="1" hangingPunct="1"/>
            <a:r>
              <a:rPr lang="en-US" sz="4000" smtClean="0"/>
              <a:t>Evidence from Trash</a:t>
            </a:r>
          </a:p>
        </p:txBody>
      </p:sp>
      <p:pic>
        <p:nvPicPr>
          <p:cNvPr id="10243" name="Picture 4" descr="DelawareTP_09192011_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43000"/>
            <a:ext cx="88392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53669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4638"/>
            <a:ext cx="8229600" cy="563562"/>
          </a:xfrm>
        </p:spPr>
        <p:txBody>
          <a:bodyPr/>
          <a:lstStyle/>
          <a:p>
            <a:pPr eaLnBrk="1" hangingPunct="1"/>
            <a:r>
              <a:rPr lang="en-US" sz="2800" smtClean="0"/>
              <a:t>Bus Ticket From Trash</a:t>
            </a:r>
          </a:p>
        </p:txBody>
      </p:sp>
      <p:pic>
        <p:nvPicPr>
          <p:cNvPr id="11267" name="Picture 4" descr="923Delaware_TP_09272011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5800"/>
            <a:ext cx="8839200" cy="5791200"/>
          </a:xfrm>
          <a:prstGeom prst="rect">
            <a:avLst/>
          </a:prstGeom>
          <a:noFill/>
          <a:ln>
            <a:noFill/>
          </a:ln>
          <a:extLst/>
        </p:spPr>
      </p:pic>
      <p:pic>
        <p:nvPicPr>
          <p:cNvPr id="1026" name="Picture 2" descr="C:\Program Files\Microsoft Office\MEDIA\CAGCAT10\j0185604.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1" y="2514600"/>
            <a:ext cx="1981199"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93542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4638"/>
            <a:ext cx="8229600" cy="563562"/>
          </a:xfrm>
        </p:spPr>
        <p:txBody>
          <a:bodyPr/>
          <a:lstStyle/>
          <a:p>
            <a:pPr eaLnBrk="1" hangingPunct="1"/>
            <a:r>
              <a:rPr lang="en-US" sz="2800" smtClean="0"/>
              <a:t>Pieces taken from trash</a:t>
            </a:r>
          </a:p>
        </p:txBody>
      </p:sp>
      <p:pic>
        <p:nvPicPr>
          <p:cNvPr id="1433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14400"/>
            <a:ext cx="8763000" cy="575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11522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752600" y="274638"/>
            <a:ext cx="6934200" cy="411162"/>
          </a:xfrm>
        </p:spPr>
        <p:txBody>
          <a:bodyPr>
            <a:normAutofit fontScale="90000"/>
          </a:bodyPr>
          <a:lstStyle/>
          <a:p>
            <a:pPr eaLnBrk="1" hangingPunct="1"/>
            <a:r>
              <a:rPr lang="en-US" sz="2400" dirty="0" smtClean="0"/>
              <a:t>Initial Investigation</a:t>
            </a:r>
          </a:p>
        </p:txBody>
      </p:sp>
      <p:sp>
        <p:nvSpPr>
          <p:cNvPr id="13315" name="Rectangle 3"/>
          <p:cNvSpPr>
            <a:spLocks noGrp="1" noChangeArrowheads="1"/>
          </p:cNvSpPr>
          <p:nvPr>
            <p:ph type="body" idx="1"/>
          </p:nvPr>
        </p:nvSpPr>
        <p:spPr>
          <a:xfrm>
            <a:off x="1676400" y="838200"/>
            <a:ext cx="7010400" cy="5287963"/>
          </a:xfrm>
        </p:spPr>
        <p:txBody>
          <a:bodyPr/>
          <a:lstStyle/>
          <a:p>
            <a:pPr eaLnBrk="1" hangingPunct="1"/>
            <a:r>
              <a:rPr lang="en-US" sz="1600" dirty="0" smtClean="0"/>
              <a:t>On 10/11/2011 Detective Evans and several assisting detectives began conducting surveillance on 923 Delaware Ave.  </a:t>
            </a:r>
          </a:p>
          <a:p>
            <a:pPr eaLnBrk="1" hangingPunct="1"/>
            <a:r>
              <a:rPr lang="en-US" sz="1600" dirty="0" smtClean="0"/>
              <a:t>During surveillance they observed Marco Antonio Flores-Benitez, Roberto Salinas-Rivera, and Roxana Serna-</a:t>
            </a:r>
            <a:r>
              <a:rPr lang="en-US" sz="1600" dirty="0" err="1" smtClean="0"/>
              <a:t>Olea</a:t>
            </a:r>
            <a:r>
              <a:rPr lang="en-US" sz="1600" dirty="0" smtClean="0"/>
              <a:t> coming and going from the residence.  </a:t>
            </a:r>
          </a:p>
          <a:p>
            <a:pPr eaLnBrk="1" hangingPunct="1"/>
            <a:r>
              <a:rPr lang="en-US" sz="1600" dirty="0" smtClean="0"/>
              <a:t>Marco Antonio Flores-Benitez was identified by Deportation Photographs which were provided by FBI. </a:t>
            </a:r>
          </a:p>
          <a:p>
            <a:pPr eaLnBrk="1" hangingPunct="1"/>
            <a:r>
              <a:rPr lang="en-US" sz="1600" dirty="0" smtClean="0"/>
              <a:t>Roberto Salinas-Rivera, Roxana Serna-</a:t>
            </a:r>
            <a:r>
              <a:rPr lang="en-US" sz="1600" dirty="0" err="1" smtClean="0"/>
              <a:t>Olea</a:t>
            </a:r>
            <a:r>
              <a:rPr lang="en-US" sz="1600" dirty="0" smtClean="0"/>
              <a:t>, and Marco Antonio Flores-Benitez were also involved in a traffic collision on 07/15/2011.  They all provided the home address of 923 Delaware Ave. when contacted by the police on this occasion. </a:t>
            </a:r>
          </a:p>
          <a:p>
            <a:pPr eaLnBrk="1" hangingPunct="1"/>
            <a:endParaRPr lang="en-US" sz="1600" dirty="0" smtClean="0"/>
          </a:p>
        </p:txBody>
      </p:sp>
    </p:spTree>
    <p:extLst>
      <p:ext uri="{BB962C8B-B14F-4D97-AF65-F5344CB8AC3E}">
        <p14:creationId xmlns:p14="http://schemas.microsoft.com/office/powerpoint/2010/main" val="29880465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0" y="274638"/>
            <a:ext cx="5867400" cy="563562"/>
          </a:xfrm>
        </p:spPr>
        <p:txBody>
          <a:bodyPr/>
          <a:lstStyle/>
          <a:p>
            <a:pPr eaLnBrk="1" hangingPunct="1"/>
            <a:r>
              <a:rPr lang="en-US" sz="2400" dirty="0" smtClean="0"/>
              <a:t>Initial Investigation</a:t>
            </a:r>
          </a:p>
        </p:txBody>
      </p:sp>
      <p:sp>
        <p:nvSpPr>
          <p:cNvPr id="14339" name="Rectangle 3"/>
          <p:cNvSpPr>
            <a:spLocks noGrp="1" noChangeArrowheads="1"/>
          </p:cNvSpPr>
          <p:nvPr>
            <p:ph type="body" idx="1"/>
          </p:nvPr>
        </p:nvSpPr>
        <p:spPr>
          <a:xfrm>
            <a:off x="1371600" y="1066800"/>
            <a:ext cx="7315200" cy="5059363"/>
          </a:xfrm>
        </p:spPr>
        <p:txBody>
          <a:bodyPr/>
          <a:lstStyle/>
          <a:p>
            <a:pPr eaLnBrk="1" hangingPunct="1"/>
            <a:r>
              <a:rPr lang="en-US" sz="1600" dirty="0" smtClean="0"/>
              <a:t>Detective Evans was able to positively identify Roberto Salinas-Rivera by viewing a Fayette County Detention Center booking photograph taken on 05/19/2011 when Salinas-Rivera was arrested for driving with no license. </a:t>
            </a:r>
          </a:p>
          <a:p>
            <a:pPr eaLnBrk="1" hangingPunct="1"/>
            <a:r>
              <a:rPr lang="en-US" sz="1600" dirty="0" smtClean="0"/>
              <a:t>During surveillance there were usually four vehicles parked at and coming and going from this residence:</a:t>
            </a:r>
          </a:p>
          <a:p>
            <a:pPr lvl="1" eaLnBrk="1" hangingPunct="1"/>
            <a:r>
              <a:rPr lang="en-US" sz="1400" dirty="0" smtClean="0"/>
              <a:t>2002 Silver Dodge Neon, Ky. license plate 916-LBY, registered to Marco Flores Benitez at 923 Delaware Ave., Lexington, KY. </a:t>
            </a:r>
          </a:p>
          <a:p>
            <a:pPr lvl="1" eaLnBrk="1" hangingPunct="1"/>
            <a:r>
              <a:rPr lang="en-US" sz="1400" dirty="0" smtClean="0"/>
              <a:t>2002 Black Dodge Neon, Ky. license plate 827-LJN, registered to Marco Flores at 923 Delaware Ave., Lexington, KY. </a:t>
            </a:r>
          </a:p>
          <a:p>
            <a:pPr lvl="1" eaLnBrk="1" hangingPunct="1"/>
            <a:r>
              <a:rPr lang="en-US" sz="1400" dirty="0" smtClean="0"/>
              <a:t>1998 Maroon Ford Escort, Ky. license plate 010-AAE, registered to Roxanna Serna-</a:t>
            </a:r>
            <a:r>
              <a:rPr lang="en-US" sz="1400" dirty="0" err="1" smtClean="0"/>
              <a:t>Olea</a:t>
            </a:r>
            <a:r>
              <a:rPr lang="en-US" sz="1400" dirty="0" smtClean="0"/>
              <a:t> at 923 Delaware Ave., Lexington, KY. </a:t>
            </a:r>
          </a:p>
          <a:p>
            <a:pPr lvl="1" eaLnBrk="1" hangingPunct="1"/>
            <a:r>
              <a:rPr lang="en-US" sz="1400" dirty="0" smtClean="0"/>
              <a:t>1997 Maroon Chevrolet S10 pickup truck, Ky. license plate 547-FDP, registered to </a:t>
            </a:r>
            <a:r>
              <a:rPr lang="en-US" sz="1400" dirty="0" err="1" smtClean="0"/>
              <a:t>Cuauhtemac</a:t>
            </a:r>
            <a:r>
              <a:rPr lang="en-US" sz="1400" dirty="0" smtClean="0"/>
              <a:t> </a:t>
            </a:r>
            <a:r>
              <a:rPr lang="en-US" sz="1400" dirty="0" err="1" smtClean="0"/>
              <a:t>Nungaray</a:t>
            </a:r>
            <a:r>
              <a:rPr lang="en-US" sz="1400" dirty="0"/>
              <a:t>,</a:t>
            </a:r>
            <a:r>
              <a:rPr lang="en-US" sz="1400" dirty="0" smtClean="0"/>
              <a:t> Lexington, Ky. </a:t>
            </a:r>
          </a:p>
          <a:p>
            <a:pPr lvl="1" eaLnBrk="1" hangingPunct="1">
              <a:buFontTx/>
              <a:buNone/>
            </a:pPr>
            <a:endParaRPr lang="en-US" sz="1400" dirty="0" smtClean="0"/>
          </a:p>
          <a:p>
            <a:pPr lvl="1" eaLnBrk="1" hangingPunct="1">
              <a:buFontTx/>
              <a:buNone/>
            </a:pPr>
            <a:endParaRPr lang="en-US" sz="1400" dirty="0" smtClean="0"/>
          </a:p>
        </p:txBody>
      </p:sp>
    </p:spTree>
    <p:extLst>
      <p:ext uri="{BB962C8B-B14F-4D97-AF65-F5344CB8AC3E}">
        <p14:creationId xmlns:p14="http://schemas.microsoft.com/office/powerpoint/2010/main" val="425036291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981200" y="274638"/>
            <a:ext cx="6019800" cy="334962"/>
          </a:xfrm>
        </p:spPr>
        <p:txBody>
          <a:bodyPr>
            <a:normAutofit fontScale="90000"/>
          </a:bodyPr>
          <a:lstStyle/>
          <a:p>
            <a:pPr eaLnBrk="1" hangingPunct="1"/>
            <a:r>
              <a:rPr lang="en-US" sz="2400" dirty="0" smtClean="0"/>
              <a:t>Initial Investigation</a:t>
            </a:r>
          </a:p>
        </p:txBody>
      </p:sp>
      <p:sp>
        <p:nvSpPr>
          <p:cNvPr id="15363" name="Rectangle 3"/>
          <p:cNvSpPr>
            <a:spLocks noGrp="1" noChangeArrowheads="1"/>
          </p:cNvSpPr>
          <p:nvPr>
            <p:ph type="body" idx="1"/>
          </p:nvPr>
        </p:nvSpPr>
        <p:spPr>
          <a:xfrm>
            <a:off x="2133600" y="838200"/>
            <a:ext cx="6553200" cy="5638800"/>
          </a:xfrm>
        </p:spPr>
        <p:txBody>
          <a:bodyPr/>
          <a:lstStyle/>
          <a:p>
            <a:pPr eaLnBrk="1" hangingPunct="1"/>
            <a:r>
              <a:rPr lang="en-US" sz="1600" dirty="0" smtClean="0"/>
              <a:t>Detective Evans and several assisting detectives conducted surveillance on 923 Delaware Ave., Lexington, Ky. on numerous occasions.</a:t>
            </a:r>
          </a:p>
          <a:p>
            <a:pPr eaLnBrk="1" hangingPunct="1"/>
            <a:r>
              <a:rPr lang="en-US" sz="1600" dirty="0" smtClean="0"/>
              <a:t>Roberto Salinas-Rivera and Roxana Serna-</a:t>
            </a:r>
            <a:r>
              <a:rPr lang="en-US" sz="1600" dirty="0" err="1" smtClean="0"/>
              <a:t>Olea</a:t>
            </a:r>
            <a:r>
              <a:rPr lang="en-US" sz="1600" dirty="0" smtClean="0"/>
              <a:t> never reported any type of legitimate employment.  Roxana Serna-</a:t>
            </a:r>
            <a:r>
              <a:rPr lang="en-US" sz="1600" dirty="0" err="1" smtClean="0"/>
              <a:t>Olea</a:t>
            </a:r>
            <a:r>
              <a:rPr lang="en-US" sz="1600" dirty="0" smtClean="0"/>
              <a:t> and Roberto Salinas-Rivera made almost daily trips to numerous Lexington Wal-Mart stores.  </a:t>
            </a:r>
          </a:p>
          <a:p>
            <a:pPr eaLnBrk="1" hangingPunct="1"/>
            <a:r>
              <a:rPr lang="en-US" sz="1600" dirty="0" smtClean="0"/>
              <a:t>On three separate occasions Detectives Gibbons and Evans, while conducting surveillance, observed Roxana Serna-</a:t>
            </a:r>
            <a:r>
              <a:rPr lang="en-US" sz="1600" dirty="0" err="1" smtClean="0"/>
              <a:t>Olea</a:t>
            </a:r>
            <a:r>
              <a:rPr lang="en-US" sz="1600" dirty="0" smtClean="0"/>
              <a:t> and Roberto Salinas-Rivera make trips to area </a:t>
            </a:r>
            <a:r>
              <a:rPr lang="en-US" sz="1600" dirty="0" err="1" smtClean="0"/>
              <a:t>Wal</a:t>
            </a:r>
            <a:r>
              <a:rPr lang="en-US" sz="1600" dirty="0" smtClean="0"/>
              <a:t>-Marts.  </a:t>
            </a:r>
          </a:p>
          <a:p>
            <a:pPr eaLnBrk="1" hangingPunct="1"/>
            <a:r>
              <a:rPr lang="en-US" sz="1600" dirty="0" smtClean="0"/>
              <a:t>On 10/14/2011, the detectives followed Roberto Salinas-Rivera and Roxana Serna-</a:t>
            </a:r>
            <a:r>
              <a:rPr lang="en-US" sz="1600" dirty="0" err="1" smtClean="0"/>
              <a:t>Olea</a:t>
            </a:r>
            <a:r>
              <a:rPr lang="en-US" sz="1600" dirty="0" smtClean="0"/>
              <a:t> to the Wal-Mart on Grey Lag Way.  They drove separate vehicles and Roxana Serna-</a:t>
            </a:r>
            <a:r>
              <a:rPr lang="en-US" sz="1600" dirty="0" err="1" smtClean="0"/>
              <a:t>Olea</a:t>
            </a:r>
            <a:r>
              <a:rPr lang="en-US" sz="1600" dirty="0" smtClean="0"/>
              <a:t> went inside first and purchased some food items and another 40 count box of “Lifestyle” condoms.</a:t>
            </a:r>
          </a:p>
          <a:p>
            <a:pPr eaLnBrk="1" hangingPunct="1"/>
            <a:r>
              <a:rPr lang="en-US" sz="1600" dirty="0" smtClean="0"/>
              <a:t>On 10/14/2011, approximately an hour and twenty minutes later, Roberto Salinas-Rivera entered  Wal-Mart and purchased a box of printable business cards.</a:t>
            </a:r>
          </a:p>
        </p:txBody>
      </p:sp>
    </p:spTree>
    <p:extLst>
      <p:ext uri="{BB962C8B-B14F-4D97-AF65-F5344CB8AC3E}">
        <p14:creationId xmlns:p14="http://schemas.microsoft.com/office/powerpoint/2010/main" val="1155351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371600" y="274638"/>
            <a:ext cx="7315200" cy="334962"/>
          </a:xfrm>
        </p:spPr>
        <p:txBody>
          <a:bodyPr>
            <a:normAutofit fontScale="90000"/>
          </a:bodyPr>
          <a:lstStyle/>
          <a:p>
            <a:pPr eaLnBrk="1" hangingPunct="1"/>
            <a:r>
              <a:rPr lang="en-US" sz="2400" dirty="0" smtClean="0"/>
              <a:t>Wal-Mart Security Camera Photo of </a:t>
            </a:r>
            <a:r>
              <a:rPr lang="en-US" sz="2400" dirty="0" err="1" smtClean="0"/>
              <a:t>Olea</a:t>
            </a:r>
            <a:r>
              <a:rPr lang="en-US" sz="2400" dirty="0" smtClean="0"/>
              <a:t> buying condoms</a:t>
            </a:r>
          </a:p>
        </p:txBody>
      </p:sp>
      <p:pic>
        <p:nvPicPr>
          <p:cNvPr id="1638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8050" y="762000"/>
            <a:ext cx="547052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Rectangle 5"/>
          <p:cNvSpPr>
            <a:spLocks noChangeArrowheads="1"/>
          </p:cNvSpPr>
          <p:nvPr/>
        </p:nvSpPr>
        <p:spPr bwMode="auto">
          <a:xfrm flipV="1">
            <a:off x="2057400" y="5410200"/>
            <a:ext cx="5638800" cy="1447800"/>
          </a:xfrm>
          <a:prstGeom prst="rect">
            <a:avLst/>
          </a:prstGeom>
          <a:solidFill>
            <a:schemeClr val="bg1"/>
          </a:solidFill>
          <a:ln w="9525">
            <a:solidFill>
              <a:schemeClr val="bg1"/>
            </a:solidFill>
            <a:miter lim="800000"/>
            <a:headEnd/>
            <a:tailEnd/>
          </a:ln>
        </p:spPr>
        <p:txBody>
          <a:bodyPr wrap="none" anchor="ctr"/>
          <a:lstStyle/>
          <a:p>
            <a:endParaRPr lang="en-US"/>
          </a:p>
        </p:txBody>
      </p:sp>
    </p:spTree>
    <p:extLst>
      <p:ext uri="{BB962C8B-B14F-4D97-AF65-F5344CB8AC3E}">
        <p14:creationId xmlns:p14="http://schemas.microsoft.com/office/powerpoint/2010/main" val="13448713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81000" y="274638"/>
            <a:ext cx="8305800" cy="868362"/>
          </a:xfrm>
        </p:spPr>
        <p:txBody>
          <a:bodyPr/>
          <a:lstStyle/>
          <a:p>
            <a:pPr eaLnBrk="1" hangingPunct="1"/>
            <a:r>
              <a:rPr lang="en-US" sz="2400" dirty="0" smtClean="0"/>
              <a:t>Marco Antonio Flores-Benitez was also operating 1029 Cross Keys #5, Lexington, Ky. as a brothel.</a:t>
            </a:r>
          </a:p>
        </p:txBody>
      </p:sp>
      <p:pic>
        <p:nvPicPr>
          <p:cNvPr id="25603" name="Picture 4" descr="1029 cross key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1371600"/>
            <a:ext cx="81280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13860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274638"/>
            <a:ext cx="7162800" cy="411162"/>
          </a:xfrm>
        </p:spPr>
        <p:txBody>
          <a:bodyPr>
            <a:normAutofit fontScale="90000"/>
          </a:bodyPr>
          <a:lstStyle/>
          <a:p>
            <a:pPr eaLnBrk="1" hangingPunct="1"/>
            <a:r>
              <a:rPr lang="en-US" sz="2400" dirty="0" smtClean="0"/>
              <a:t>Surveillance at 1029 Cross Keys #5, Lexington Ky.</a:t>
            </a:r>
          </a:p>
        </p:txBody>
      </p:sp>
      <p:sp>
        <p:nvSpPr>
          <p:cNvPr id="26627" name="Rectangle 3"/>
          <p:cNvSpPr>
            <a:spLocks noGrp="1" noChangeArrowheads="1"/>
          </p:cNvSpPr>
          <p:nvPr>
            <p:ph type="body" idx="1"/>
          </p:nvPr>
        </p:nvSpPr>
        <p:spPr>
          <a:xfrm>
            <a:off x="1219200" y="838200"/>
            <a:ext cx="7467600" cy="5287963"/>
          </a:xfrm>
        </p:spPr>
        <p:txBody>
          <a:bodyPr/>
          <a:lstStyle/>
          <a:p>
            <a:pPr eaLnBrk="1" hangingPunct="1"/>
            <a:r>
              <a:rPr lang="en-US" sz="1600" dirty="0" smtClean="0"/>
              <a:t>During the surveillance of Marco Flores-Benitez, detectives observed him go to 1029 Cross Keys #5, Lexington Ky. on numerous occasions.  </a:t>
            </a:r>
          </a:p>
          <a:p>
            <a:pPr eaLnBrk="1" hangingPunct="1"/>
            <a:r>
              <a:rPr lang="en-US" sz="1600" dirty="0" smtClean="0"/>
              <a:t>Marco Flores-Benitez would travel to this apartment and appeared to be dropping off food items there.</a:t>
            </a:r>
          </a:p>
          <a:p>
            <a:pPr eaLnBrk="1" hangingPunct="1"/>
            <a:r>
              <a:rPr lang="en-US" sz="1600" dirty="0" smtClean="0"/>
              <a:t>On 10/03/2011, Detective Evans conducted surveillance at 1029 Cross Keys Drive.</a:t>
            </a:r>
          </a:p>
          <a:p>
            <a:pPr eaLnBrk="1" hangingPunct="1"/>
            <a:r>
              <a:rPr lang="en-US" sz="1600" dirty="0" smtClean="0"/>
              <a:t>Apartment #5 was located on the lowest level of the three level building.  </a:t>
            </a:r>
          </a:p>
          <a:p>
            <a:pPr eaLnBrk="1" hangingPunct="1"/>
            <a:r>
              <a:rPr lang="en-US" sz="1600" dirty="0" smtClean="0"/>
              <a:t>There was a common entry door on the East side of the rear ground floor which lead directly to apartment #5 and #6.  This entry door also lead to a stair well which lead to the second floor of the apartment building.  </a:t>
            </a:r>
          </a:p>
          <a:p>
            <a:pPr eaLnBrk="1" hangingPunct="1"/>
            <a:r>
              <a:rPr lang="en-US" sz="1600" dirty="0" smtClean="0"/>
              <a:t>Detectives contacted the property managers who advised that 1029 Cross Keys #6 was vacant.  </a:t>
            </a:r>
          </a:p>
          <a:p>
            <a:pPr eaLnBrk="1" hangingPunct="1"/>
            <a:r>
              <a:rPr lang="en-US" sz="1600" dirty="0" smtClean="0"/>
              <a:t>The apartment common entry door to #5 and #6 opened in a way that the door to apartment #5 could be seen when the common door was opened.  </a:t>
            </a:r>
          </a:p>
          <a:p>
            <a:pPr eaLnBrk="1" hangingPunct="1"/>
            <a:r>
              <a:rPr lang="en-US" sz="1600" dirty="0" smtClean="0"/>
              <a:t>As subjects would enter the common entry door, detectives could usually tell if they were going to the front door for apartment #5.</a:t>
            </a:r>
          </a:p>
          <a:p>
            <a:pPr eaLnBrk="1" hangingPunct="1"/>
            <a:r>
              <a:rPr lang="en-US" sz="1600" dirty="0" smtClean="0"/>
              <a:t>On 10/03/2011, Detective Evans observed a male Hispanic subject named, later identified as Adrian </a:t>
            </a:r>
            <a:r>
              <a:rPr lang="en-US" sz="1600" dirty="0" err="1" smtClean="0"/>
              <a:t>Lezama</a:t>
            </a:r>
            <a:r>
              <a:rPr lang="en-US" sz="1600" dirty="0" smtClean="0"/>
              <a:t>-Ruiz, coming and going from 1029 Cross Keys Drive #5.</a:t>
            </a:r>
          </a:p>
        </p:txBody>
      </p:sp>
    </p:spTree>
    <p:extLst>
      <p:ext uri="{BB962C8B-B14F-4D97-AF65-F5344CB8AC3E}">
        <p14:creationId xmlns:p14="http://schemas.microsoft.com/office/powerpoint/2010/main" val="133378545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447800" y="274638"/>
            <a:ext cx="7239000" cy="411162"/>
          </a:xfrm>
        </p:spPr>
        <p:txBody>
          <a:bodyPr>
            <a:normAutofit fontScale="90000"/>
          </a:bodyPr>
          <a:lstStyle/>
          <a:p>
            <a:pPr eaLnBrk="1" hangingPunct="1"/>
            <a:r>
              <a:rPr lang="en-US" sz="2400" smtClean="0"/>
              <a:t>Surveillance at 1029 Cross Keys #5, Lexington Ky.</a:t>
            </a:r>
          </a:p>
        </p:txBody>
      </p:sp>
      <p:sp>
        <p:nvSpPr>
          <p:cNvPr id="27651" name="Rectangle 3"/>
          <p:cNvSpPr>
            <a:spLocks noGrp="1" noChangeArrowheads="1"/>
          </p:cNvSpPr>
          <p:nvPr>
            <p:ph type="body" idx="1"/>
          </p:nvPr>
        </p:nvSpPr>
        <p:spPr>
          <a:xfrm>
            <a:off x="1219200" y="914400"/>
            <a:ext cx="7467600" cy="5638800"/>
          </a:xfrm>
        </p:spPr>
        <p:txBody>
          <a:bodyPr/>
          <a:lstStyle/>
          <a:p>
            <a:pPr eaLnBrk="1" hangingPunct="1"/>
            <a:r>
              <a:rPr lang="en-US" sz="1600" dirty="0" smtClean="0"/>
              <a:t>At approximately 2300 hours, Detective Evans observed Adrian </a:t>
            </a:r>
            <a:r>
              <a:rPr lang="en-US" sz="1600" dirty="0" err="1" smtClean="0"/>
              <a:t>Lezama</a:t>
            </a:r>
            <a:r>
              <a:rPr lang="en-US" sz="1600" dirty="0" smtClean="0"/>
              <a:t>-Ruiz exit the apartment building carrying a large bag of trash.  </a:t>
            </a:r>
          </a:p>
          <a:p>
            <a:pPr eaLnBrk="1" hangingPunct="1"/>
            <a:r>
              <a:rPr lang="en-US" sz="1600" dirty="0" err="1" smtClean="0"/>
              <a:t>Lezama</a:t>
            </a:r>
            <a:r>
              <a:rPr lang="en-US" sz="1600" dirty="0" smtClean="0"/>
              <a:t>-Ruiz carried this bag of trash and placed it into the common dumpster at the rear of the apartment building.</a:t>
            </a:r>
          </a:p>
          <a:p>
            <a:pPr eaLnBrk="1" hangingPunct="1"/>
            <a:r>
              <a:rPr lang="en-US" sz="1600" dirty="0" smtClean="0"/>
              <a:t>Detective Evans was sitting in the same parking lot and retrieved this bag of trash after </a:t>
            </a:r>
            <a:r>
              <a:rPr lang="en-US" sz="1600" dirty="0" err="1" smtClean="0"/>
              <a:t>Lezama</a:t>
            </a:r>
            <a:r>
              <a:rPr lang="en-US" sz="1600" dirty="0" smtClean="0"/>
              <a:t>-Ruiz left the area.  This bag was just placed into the South side of the dumpster and was sitting on top of several other items and beer bottles which were loose in the dumpster.</a:t>
            </a:r>
          </a:p>
          <a:p>
            <a:pPr eaLnBrk="1" hangingPunct="1"/>
            <a:r>
              <a:rPr lang="en-US" sz="1600" dirty="0" smtClean="0"/>
              <a:t>No one else had visited this dumpster between the time </a:t>
            </a:r>
            <a:r>
              <a:rPr lang="en-US" sz="1600" dirty="0" err="1" smtClean="0"/>
              <a:t>Lezama</a:t>
            </a:r>
            <a:r>
              <a:rPr lang="en-US" sz="1600" dirty="0" smtClean="0"/>
              <a:t>-Ruiz dropped the bag off and the time Det. Evans picked it up out of the dumpster.</a:t>
            </a:r>
          </a:p>
          <a:p>
            <a:pPr eaLnBrk="1" hangingPunct="1"/>
            <a:r>
              <a:rPr lang="en-US" sz="1600" dirty="0" smtClean="0"/>
              <a:t>Detectives set this bag of trash to the side on the ground.  </a:t>
            </a:r>
          </a:p>
          <a:p>
            <a:pPr eaLnBrk="1" hangingPunct="1"/>
            <a:r>
              <a:rPr lang="en-US" sz="1600" dirty="0" smtClean="0"/>
              <a:t>Inside this bag of trash detectives located a 40 count box of “Lifestyle” condoms, same brand and similar packaging to the condoms being located in the trash from 923 Delaware  Ave.  </a:t>
            </a:r>
          </a:p>
          <a:p>
            <a:pPr eaLnBrk="1" hangingPunct="1"/>
            <a:r>
              <a:rPr lang="en-US" sz="1600" dirty="0" smtClean="0"/>
              <a:t>Detectives also located an empty blister pack of “</a:t>
            </a:r>
            <a:r>
              <a:rPr lang="en-US" sz="1600" dirty="0" err="1" smtClean="0"/>
              <a:t>Nordet</a:t>
            </a:r>
            <a:r>
              <a:rPr lang="en-US" sz="1600" dirty="0" smtClean="0"/>
              <a:t>” (</a:t>
            </a:r>
            <a:r>
              <a:rPr lang="en-US" sz="1600" dirty="0" err="1" smtClean="0"/>
              <a:t>Levonorgestrel</a:t>
            </a:r>
            <a:r>
              <a:rPr lang="en-US" sz="1600" dirty="0" smtClean="0"/>
              <a:t> and </a:t>
            </a:r>
            <a:r>
              <a:rPr lang="en-US" sz="1600" dirty="0" err="1" smtClean="0"/>
              <a:t>Ethinyl</a:t>
            </a:r>
            <a:r>
              <a:rPr lang="en-US" sz="1600" dirty="0" smtClean="0"/>
              <a:t> Estradiol birth control).</a:t>
            </a:r>
          </a:p>
        </p:txBody>
      </p:sp>
    </p:spTree>
    <p:extLst>
      <p:ext uri="{BB962C8B-B14F-4D97-AF65-F5344CB8AC3E}">
        <p14:creationId xmlns:p14="http://schemas.microsoft.com/office/powerpoint/2010/main" val="935264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400" b="1" dirty="0" smtClean="0"/>
              <a:t>Forced Labor | §1589</a:t>
            </a:r>
            <a:endParaRPr lang="en-US" dirty="0"/>
          </a:p>
        </p:txBody>
      </p:sp>
      <p:sp>
        <p:nvSpPr>
          <p:cNvPr id="3" name="Content Placeholder 2"/>
          <p:cNvSpPr>
            <a:spLocks noGrp="1"/>
          </p:cNvSpPr>
          <p:nvPr>
            <p:ph idx="1"/>
          </p:nvPr>
        </p:nvSpPr>
        <p:spPr>
          <a:xfrm>
            <a:off x="1295400" y="1447800"/>
            <a:ext cx="7638288" cy="4800600"/>
          </a:xfrm>
        </p:spPr>
        <p:txBody>
          <a:bodyPr>
            <a:normAutofit fontScale="85000" lnSpcReduction="10000"/>
          </a:bodyPr>
          <a:lstStyle/>
          <a:p>
            <a:endParaRPr lang="en-US" dirty="0" smtClean="0"/>
          </a:p>
          <a:p>
            <a:pPr>
              <a:buNone/>
            </a:pPr>
            <a:r>
              <a:rPr lang="en-US" b="1" dirty="0" smtClean="0"/>
              <a:t>Prohibited Means: </a:t>
            </a:r>
            <a:r>
              <a:rPr lang="en-US" b="1" u="sng" dirty="0" smtClean="0"/>
              <a:t>Serious Harm</a:t>
            </a:r>
            <a:r>
              <a:rPr lang="en-US" b="1" dirty="0" smtClean="0"/>
              <a:t>:</a:t>
            </a:r>
          </a:p>
          <a:p>
            <a:endParaRPr lang="en-US" b="1" dirty="0" smtClean="0"/>
          </a:p>
          <a:p>
            <a:r>
              <a:rPr lang="en-US" dirty="0" smtClean="0"/>
              <a:t>“Any harm, whether physical or nonphysical, including psychological, financial, or reputational harm, that is sufficiently serious, under all the surrounding circumstances, to compel a reasonable person of the same background and in the same circumstances to perform or to continue performing labor or services in order to avoid incurring that harm.” </a:t>
            </a:r>
          </a:p>
          <a:p>
            <a:pPr algn="r">
              <a:buNone/>
            </a:pPr>
            <a:r>
              <a:rPr lang="en-US" sz="2800" dirty="0" smtClean="0"/>
              <a:t>18 </a:t>
            </a:r>
            <a:r>
              <a:rPr lang="en-US" sz="2800" dirty="0" err="1" smtClean="0"/>
              <a:t>U.S.C.</a:t>
            </a:r>
            <a:r>
              <a:rPr lang="en-US" sz="2800" dirty="0" smtClean="0"/>
              <a:t> §1589(c)(2)</a:t>
            </a:r>
            <a:endParaRPr lang="en-US" sz="28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066800" y="274638"/>
            <a:ext cx="7620000" cy="334962"/>
          </a:xfrm>
        </p:spPr>
        <p:txBody>
          <a:bodyPr>
            <a:normAutofit fontScale="90000"/>
          </a:bodyPr>
          <a:lstStyle/>
          <a:p>
            <a:pPr eaLnBrk="1" hangingPunct="1"/>
            <a:r>
              <a:rPr lang="en-US" sz="2400" smtClean="0"/>
              <a:t>Surveillance at 1029 Cross Keys #5, Lexington Ky.</a:t>
            </a:r>
          </a:p>
        </p:txBody>
      </p:sp>
      <p:sp>
        <p:nvSpPr>
          <p:cNvPr id="28675" name="Rectangle 3"/>
          <p:cNvSpPr>
            <a:spLocks noGrp="1" noChangeArrowheads="1"/>
          </p:cNvSpPr>
          <p:nvPr>
            <p:ph type="body" idx="1"/>
          </p:nvPr>
        </p:nvSpPr>
        <p:spPr>
          <a:xfrm>
            <a:off x="1371600" y="838200"/>
            <a:ext cx="7315200" cy="5638800"/>
          </a:xfrm>
        </p:spPr>
        <p:txBody>
          <a:bodyPr/>
          <a:lstStyle/>
          <a:p>
            <a:pPr eaLnBrk="1" hangingPunct="1"/>
            <a:r>
              <a:rPr lang="en-US" sz="1600" dirty="0" smtClean="0"/>
              <a:t>On 10/04/2011, Detective Evans conducted surveillance on 1029 Cross Keys Drive #5, Lexington Ky.</a:t>
            </a:r>
          </a:p>
          <a:p>
            <a:pPr eaLnBrk="1" hangingPunct="1"/>
            <a:r>
              <a:rPr lang="en-US" sz="1600" dirty="0" smtClean="0"/>
              <a:t>He sat in the rear parking lot watching the common entry door to apartment #5.  </a:t>
            </a:r>
          </a:p>
          <a:p>
            <a:pPr eaLnBrk="1" hangingPunct="1"/>
            <a:r>
              <a:rPr lang="en-US" sz="1600" dirty="0" smtClean="0"/>
              <a:t>He observed </a:t>
            </a:r>
            <a:r>
              <a:rPr lang="en-US" sz="1600" dirty="0" err="1" smtClean="0"/>
              <a:t>Lezama</a:t>
            </a:r>
            <a:r>
              <a:rPr lang="en-US" sz="1600" dirty="0" smtClean="0"/>
              <a:t>-Ruiz coming and going from this apartment.</a:t>
            </a:r>
          </a:p>
          <a:p>
            <a:pPr eaLnBrk="1" hangingPunct="1"/>
            <a:r>
              <a:rPr lang="en-US" sz="1600" dirty="0" smtClean="0"/>
              <a:t>At approximately 2200 hours </a:t>
            </a:r>
            <a:r>
              <a:rPr lang="en-US" sz="1600" dirty="0" err="1" smtClean="0"/>
              <a:t>Lezama</a:t>
            </a:r>
            <a:r>
              <a:rPr lang="en-US" sz="1600" dirty="0" smtClean="0"/>
              <a:t>-Ruiz exited the apartment with a large bag of trash.</a:t>
            </a:r>
          </a:p>
          <a:p>
            <a:pPr eaLnBrk="1" hangingPunct="1"/>
            <a:r>
              <a:rPr lang="en-US" sz="1600" dirty="0" err="1" smtClean="0"/>
              <a:t>Lezama</a:t>
            </a:r>
            <a:r>
              <a:rPr lang="en-US" sz="1600" dirty="0" smtClean="0"/>
              <a:t>-Ruiz placed this bag of trash into the common dumpster and went back inside. </a:t>
            </a:r>
          </a:p>
          <a:p>
            <a:pPr eaLnBrk="1" hangingPunct="1"/>
            <a:r>
              <a:rPr lang="en-US" sz="1600" dirty="0" smtClean="0"/>
              <a:t>This bag of trash was very identifiable because it was a white plastic bag with a very long red draw string.  </a:t>
            </a:r>
          </a:p>
          <a:p>
            <a:pPr eaLnBrk="1" hangingPunct="1"/>
            <a:r>
              <a:rPr lang="en-US" sz="1600" dirty="0" smtClean="0"/>
              <a:t>Detective Evans approached the dumpster and located this bag of trash laying on top of several black trash bags. </a:t>
            </a:r>
          </a:p>
          <a:p>
            <a:pPr eaLnBrk="1" hangingPunct="1"/>
            <a:r>
              <a:rPr lang="en-US" sz="1600" dirty="0" smtClean="0"/>
              <a:t>He pulled this bag from the dumpster and set it aside.</a:t>
            </a:r>
          </a:p>
          <a:p>
            <a:pPr eaLnBrk="1" hangingPunct="1"/>
            <a:r>
              <a:rPr lang="en-US" sz="1600" dirty="0" smtClean="0"/>
              <a:t>Inside this bag of trash detectives located an empty bottle of KY Lube and another ripped up exterior box of 40 count “Lifestyle” condoms. </a:t>
            </a:r>
          </a:p>
        </p:txBody>
      </p:sp>
    </p:spTree>
    <p:extLst>
      <p:ext uri="{BB962C8B-B14F-4D97-AF65-F5344CB8AC3E}">
        <p14:creationId xmlns:p14="http://schemas.microsoft.com/office/powerpoint/2010/main" val="10169018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05000" y="274638"/>
            <a:ext cx="6781800" cy="411162"/>
          </a:xfrm>
        </p:spPr>
        <p:txBody>
          <a:bodyPr>
            <a:normAutofit fontScale="90000"/>
          </a:bodyPr>
          <a:lstStyle/>
          <a:p>
            <a:pPr eaLnBrk="1" hangingPunct="1"/>
            <a:r>
              <a:rPr lang="en-US" sz="2400" dirty="0" smtClean="0"/>
              <a:t>Additional Investigation</a:t>
            </a:r>
          </a:p>
        </p:txBody>
      </p:sp>
      <p:sp>
        <p:nvSpPr>
          <p:cNvPr id="20483" name="Rectangle 3"/>
          <p:cNvSpPr>
            <a:spLocks noGrp="1" noChangeArrowheads="1"/>
          </p:cNvSpPr>
          <p:nvPr>
            <p:ph type="body" idx="1"/>
          </p:nvPr>
        </p:nvSpPr>
        <p:spPr>
          <a:xfrm>
            <a:off x="1752600" y="1295400"/>
            <a:ext cx="6934200" cy="4830763"/>
          </a:xfrm>
        </p:spPr>
        <p:txBody>
          <a:bodyPr/>
          <a:lstStyle/>
          <a:p>
            <a:pPr eaLnBrk="1" hangingPunct="1"/>
            <a:r>
              <a:rPr lang="en-US" sz="1600" dirty="0" smtClean="0"/>
              <a:t>On 10/24/2011, </a:t>
            </a:r>
            <a:r>
              <a:rPr lang="en-US" sz="1600" dirty="0"/>
              <a:t>d</a:t>
            </a:r>
            <a:r>
              <a:rPr lang="en-US" sz="1600" dirty="0" smtClean="0"/>
              <a:t>etectives obtained two bags of trash from the trash receptacle which was sitting on the curb in front of 923 Delaware Ave., Lexington, Ky. </a:t>
            </a:r>
          </a:p>
          <a:p>
            <a:pPr eaLnBrk="1" hangingPunct="1"/>
            <a:r>
              <a:rPr lang="en-US" sz="1600" dirty="0" smtClean="0"/>
              <a:t>They located at least three (torn into small pieces) exterior boxes of 40 count “Lifestyle” latex condoms.  </a:t>
            </a:r>
          </a:p>
          <a:p>
            <a:pPr eaLnBrk="1" hangingPunct="1"/>
            <a:r>
              <a:rPr lang="en-US" sz="1600" dirty="0" smtClean="0"/>
              <a:t>They  found a box for a vaginal contraceptive sponge.</a:t>
            </a:r>
          </a:p>
          <a:p>
            <a:pPr eaLnBrk="1" hangingPunct="1"/>
            <a:r>
              <a:rPr lang="en-US" sz="1600" dirty="0" smtClean="0"/>
              <a:t>They also located a cut up credit card belonging to Marco Flores-Benitez, a money gram receipt for $323.50 from 10/06/2011, a </a:t>
            </a:r>
            <a:r>
              <a:rPr lang="en-US" sz="1600" dirty="0" err="1" smtClean="0"/>
              <a:t>Transfast</a:t>
            </a:r>
            <a:r>
              <a:rPr lang="en-US" sz="1600" dirty="0" smtClean="0"/>
              <a:t> remittance receipt for $260 from 09/29/2011, and another for $230 from 09/22/2011.   </a:t>
            </a:r>
          </a:p>
        </p:txBody>
      </p:sp>
    </p:spTree>
    <p:extLst>
      <p:ext uri="{BB962C8B-B14F-4D97-AF65-F5344CB8AC3E}">
        <p14:creationId xmlns:p14="http://schemas.microsoft.com/office/powerpoint/2010/main" val="19250756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Investigative Techniques:</a:t>
            </a:r>
          </a:p>
        </p:txBody>
      </p:sp>
      <p:sp>
        <p:nvSpPr>
          <p:cNvPr id="4099" name="Rectangle 3"/>
          <p:cNvSpPr>
            <a:spLocks noGrp="1" noChangeArrowheads="1"/>
          </p:cNvSpPr>
          <p:nvPr>
            <p:ph type="body" idx="1"/>
          </p:nvPr>
        </p:nvSpPr>
        <p:spPr/>
        <p:txBody>
          <a:bodyPr/>
          <a:lstStyle/>
          <a:p>
            <a:pPr eaLnBrk="1" hangingPunct="1">
              <a:lnSpc>
                <a:spcPct val="90000"/>
              </a:lnSpc>
            </a:pPr>
            <a:r>
              <a:rPr lang="en-US" smtClean="0"/>
              <a:t>Day and Night Surveillance</a:t>
            </a:r>
          </a:p>
          <a:p>
            <a:pPr eaLnBrk="1" hangingPunct="1">
              <a:lnSpc>
                <a:spcPct val="90000"/>
              </a:lnSpc>
            </a:pPr>
            <a:r>
              <a:rPr lang="en-US" smtClean="0"/>
              <a:t>Trash Pulls</a:t>
            </a:r>
          </a:p>
          <a:p>
            <a:pPr eaLnBrk="1" hangingPunct="1">
              <a:lnSpc>
                <a:spcPct val="90000"/>
              </a:lnSpc>
            </a:pPr>
            <a:r>
              <a:rPr lang="en-US" smtClean="0"/>
              <a:t>Obtain Search Warrants for placing tracking devices on vehicles commonly used</a:t>
            </a:r>
          </a:p>
          <a:p>
            <a:pPr eaLnBrk="1" hangingPunct="1">
              <a:lnSpc>
                <a:spcPct val="90000"/>
              </a:lnSpc>
            </a:pPr>
            <a:r>
              <a:rPr lang="en-US" smtClean="0"/>
              <a:t>Maintaining surveillance on foot when suspects enter public places</a:t>
            </a:r>
          </a:p>
          <a:p>
            <a:pPr eaLnBrk="1" hangingPunct="1">
              <a:lnSpc>
                <a:spcPct val="90000"/>
              </a:lnSpc>
            </a:pPr>
            <a:r>
              <a:rPr lang="en-US" smtClean="0"/>
              <a:t>Obtaining surveillance video if suspects making suspicious purchases</a:t>
            </a:r>
          </a:p>
          <a:p>
            <a:pPr eaLnBrk="1" hangingPunct="1">
              <a:lnSpc>
                <a:spcPct val="90000"/>
              </a:lnSpc>
            </a:pPr>
            <a:endParaRPr lang="en-US" smtClean="0"/>
          </a:p>
        </p:txBody>
      </p:sp>
    </p:spTree>
    <p:extLst>
      <p:ext uri="{BB962C8B-B14F-4D97-AF65-F5344CB8AC3E}">
        <p14:creationId xmlns:p14="http://schemas.microsoft.com/office/powerpoint/2010/main" val="282793929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dirty="0" smtClean="0"/>
              <a:t>Investigative Techniques:</a:t>
            </a:r>
          </a:p>
        </p:txBody>
      </p:sp>
      <p:sp>
        <p:nvSpPr>
          <p:cNvPr id="5123" name="Rectangle 3"/>
          <p:cNvSpPr>
            <a:spLocks noGrp="1" noChangeArrowheads="1"/>
          </p:cNvSpPr>
          <p:nvPr>
            <p:ph type="body" idx="1"/>
          </p:nvPr>
        </p:nvSpPr>
        <p:spPr/>
        <p:txBody>
          <a:bodyPr/>
          <a:lstStyle/>
          <a:p>
            <a:pPr eaLnBrk="1" hangingPunct="1"/>
            <a:r>
              <a:rPr lang="en-US" dirty="0" smtClean="0"/>
              <a:t>Obtaining copies of receipts from purchases made by suspect </a:t>
            </a:r>
          </a:p>
          <a:p>
            <a:pPr eaLnBrk="1" hangingPunct="1"/>
            <a:r>
              <a:rPr lang="en-US" dirty="0" smtClean="0"/>
              <a:t>Mail cover</a:t>
            </a:r>
          </a:p>
          <a:p>
            <a:pPr eaLnBrk="1" hangingPunct="1"/>
            <a:r>
              <a:rPr lang="en-US" dirty="0" smtClean="0"/>
              <a:t>If in apartment, contact apartment management if they are trustworthy</a:t>
            </a:r>
          </a:p>
          <a:p>
            <a:pPr eaLnBrk="1" hangingPunct="1"/>
            <a:r>
              <a:rPr lang="en-US" dirty="0" smtClean="0"/>
              <a:t>If apartment has a common dumpster maintain surveillance to obtain the trash as it is discarded by the resident</a:t>
            </a:r>
          </a:p>
        </p:txBody>
      </p:sp>
    </p:spTree>
    <p:extLst>
      <p:ext uri="{BB962C8B-B14F-4D97-AF65-F5344CB8AC3E}">
        <p14:creationId xmlns:p14="http://schemas.microsoft.com/office/powerpoint/2010/main" val="387850623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Information Gathering	</a:t>
            </a:r>
          </a:p>
        </p:txBody>
      </p:sp>
      <p:sp>
        <p:nvSpPr>
          <p:cNvPr id="6147" name="Rectangle 3"/>
          <p:cNvSpPr>
            <a:spLocks noGrp="1" noChangeArrowheads="1"/>
          </p:cNvSpPr>
          <p:nvPr>
            <p:ph type="body" idx="1"/>
          </p:nvPr>
        </p:nvSpPr>
        <p:spPr/>
        <p:txBody>
          <a:bodyPr/>
          <a:lstStyle/>
          <a:p>
            <a:pPr eaLnBrk="1" hangingPunct="1"/>
            <a:r>
              <a:rPr lang="en-US" smtClean="0"/>
              <a:t>Subpoena utility companies</a:t>
            </a:r>
          </a:p>
          <a:p>
            <a:pPr eaLnBrk="1" hangingPunct="1"/>
            <a:r>
              <a:rPr lang="en-US" smtClean="0"/>
              <a:t>Subpoena landlords</a:t>
            </a:r>
          </a:p>
          <a:p>
            <a:pPr eaLnBrk="1" hangingPunct="1"/>
            <a:r>
              <a:rPr lang="en-US" smtClean="0"/>
              <a:t>Run a Red Alert through FISOA to find out which banks they are using </a:t>
            </a:r>
          </a:p>
          <a:p>
            <a:pPr eaLnBrk="1" hangingPunct="1"/>
            <a:r>
              <a:rPr lang="en-US" smtClean="0"/>
              <a:t>Subpoena bank records</a:t>
            </a:r>
          </a:p>
          <a:p>
            <a:pPr eaLnBrk="1" hangingPunct="1"/>
            <a:r>
              <a:rPr lang="en-US" smtClean="0"/>
              <a:t>If suspects known and from outside US contact ICE to determine their status</a:t>
            </a:r>
          </a:p>
          <a:p>
            <a:pPr eaLnBrk="1" hangingPunct="1"/>
            <a:endParaRPr lang="en-US" smtClean="0"/>
          </a:p>
        </p:txBody>
      </p:sp>
    </p:spTree>
    <p:extLst>
      <p:ext uri="{BB962C8B-B14F-4D97-AF65-F5344CB8AC3E}">
        <p14:creationId xmlns:p14="http://schemas.microsoft.com/office/powerpoint/2010/main" val="106685286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Arrest Planning</a:t>
            </a:r>
          </a:p>
        </p:txBody>
      </p:sp>
      <p:sp>
        <p:nvSpPr>
          <p:cNvPr id="7171" name="Rectangle 3"/>
          <p:cNvSpPr>
            <a:spLocks noGrp="1" noChangeArrowheads="1"/>
          </p:cNvSpPr>
          <p:nvPr>
            <p:ph type="body" idx="1"/>
          </p:nvPr>
        </p:nvSpPr>
        <p:spPr/>
        <p:txBody>
          <a:bodyPr/>
          <a:lstStyle/>
          <a:p>
            <a:pPr eaLnBrk="1" hangingPunct="1"/>
            <a:r>
              <a:rPr lang="en-US" dirty="0" smtClean="0"/>
              <a:t>Try to use all resources available </a:t>
            </a:r>
          </a:p>
          <a:p>
            <a:pPr eaLnBrk="1" hangingPunct="1"/>
            <a:r>
              <a:rPr lang="en-US" dirty="0" smtClean="0"/>
              <a:t>Very important to know how you are going to separate victims and suspects</a:t>
            </a:r>
          </a:p>
          <a:p>
            <a:pPr eaLnBrk="1" hangingPunct="1"/>
            <a:r>
              <a:rPr lang="en-US" dirty="0" smtClean="0"/>
              <a:t>Allow social services </a:t>
            </a:r>
            <a:r>
              <a:rPr lang="en-US" dirty="0" smtClean="0"/>
              <a:t>and </a:t>
            </a:r>
            <a:r>
              <a:rPr lang="en-US" dirty="0" smtClean="0"/>
              <a:t>NGOs </a:t>
            </a:r>
            <a:r>
              <a:rPr lang="en-US" dirty="0" smtClean="0"/>
              <a:t>to </a:t>
            </a:r>
            <a:r>
              <a:rPr lang="en-US" dirty="0" smtClean="0"/>
              <a:t>assist with victims when appropriate</a:t>
            </a:r>
          </a:p>
          <a:p>
            <a:pPr eaLnBrk="1" hangingPunct="1"/>
            <a:r>
              <a:rPr lang="en-US" dirty="0" smtClean="0"/>
              <a:t>Have appropriate interpreters present during arrests</a:t>
            </a:r>
          </a:p>
          <a:p>
            <a:pPr eaLnBrk="1" hangingPunct="1"/>
            <a:endParaRPr lang="en-US" dirty="0" smtClean="0"/>
          </a:p>
          <a:p>
            <a:pPr eaLnBrk="1" hangingPunct="1"/>
            <a:endParaRPr lang="en-US" dirty="0" smtClean="0"/>
          </a:p>
        </p:txBody>
      </p:sp>
    </p:spTree>
    <p:extLst>
      <p:ext uri="{BB962C8B-B14F-4D97-AF65-F5344CB8AC3E}">
        <p14:creationId xmlns:p14="http://schemas.microsoft.com/office/powerpoint/2010/main" val="27848580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Arrest Planning</a:t>
            </a:r>
          </a:p>
        </p:txBody>
      </p:sp>
      <p:sp>
        <p:nvSpPr>
          <p:cNvPr id="8195" name="Rectangle 3"/>
          <p:cNvSpPr>
            <a:spLocks noGrp="1" noChangeArrowheads="1"/>
          </p:cNvSpPr>
          <p:nvPr>
            <p:ph type="body" idx="1"/>
          </p:nvPr>
        </p:nvSpPr>
        <p:spPr/>
        <p:txBody>
          <a:bodyPr/>
          <a:lstStyle/>
          <a:p>
            <a:pPr eaLnBrk="1" hangingPunct="1"/>
            <a:r>
              <a:rPr lang="en-US" dirty="0" smtClean="0"/>
              <a:t>Be sure to have enough Officers to keep all of the suspects separate</a:t>
            </a:r>
          </a:p>
          <a:p>
            <a:pPr eaLnBrk="1" hangingPunct="1"/>
            <a:r>
              <a:rPr lang="en-US" dirty="0" smtClean="0"/>
              <a:t>Try not to traumatize victims any more that they already have been</a:t>
            </a:r>
          </a:p>
          <a:p>
            <a:pPr eaLnBrk="1" hangingPunct="1"/>
            <a:endParaRPr lang="en-US" dirty="0" smtClean="0"/>
          </a:p>
        </p:txBody>
      </p:sp>
    </p:spTree>
    <p:extLst>
      <p:ext uri="{BB962C8B-B14F-4D97-AF65-F5344CB8AC3E}">
        <p14:creationId xmlns:p14="http://schemas.microsoft.com/office/powerpoint/2010/main" val="368158551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143000" y="304800"/>
            <a:ext cx="7543800" cy="1066800"/>
          </a:xfrm>
        </p:spPr>
        <p:txBody>
          <a:bodyPr>
            <a:normAutofit fontScale="90000"/>
          </a:bodyPr>
          <a:lstStyle/>
          <a:p>
            <a:pPr eaLnBrk="1" hangingPunct="1"/>
            <a:r>
              <a:rPr lang="en-US" sz="2400" dirty="0" smtClean="0"/>
              <a:t>On 11/15/2011, at approximately 1515 hours, simultaneous search warrants were executed at 923 Delaware Ave. and 1029 Cross Keys Drive #5, Lexington Ky. </a:t>
            </a:r>
          </a:p>
        </p:txBody>
      </p:sp>
      <p:sp>
        <p:nvSpPr>
          <p:cNvPr id="34819" name="Rectangle 3"/>
          <p:cNvSpPr>
            <a:spLocks noGrp="1" noChangeArrowheads="1"/>
          </p:cNvSpPr>
          <p:nvPr>
            <p:ph type="body" idx="1"/>
          </p:nvPr>
        </p:nvSpPr>
        <p:spPr>
          <a:xfrm>
            <a:off x="1066800" y="1828800"/>
            <a:ext cx="7620000" cy="4800600"/>
          </a:xfrm>
        </p:spPr>
        <p:txBody>
          <a:bodyPr/>
          <a:lstStyle/>
          <a:p>
            <a:pPr eaLnBrk="1" hangingPunct="1"/>
            <a:r>
              <a:rPr lang="en-US" sz="1600" dirty="0" smtClean="0"/>
              <a:t>Several assisting detectives made entry into 923 Delaware Ave.</a:t>
            </a:r>
          </a:p>
          <a:p>
            <a:pPr eaLnBrk="1" hangingPunct="1"/>
            <a:r>
              <a:rPr lang="en-US" sz="1600" dirty="0" smtClean="0"/>
              <a:t>They located Marco Flores-Benitez, Roxana Serna-</a:t>
            </a:r>
            <a:r>
              <a:rPr lang="en-US" sz="1600" dirty="0" err="1" smtClean="0"/>
              <a:t>Olea</a:t>
            </a:r>
            <a:r>
              <a:rPr lang="en-US" sz="1600" dirty="0" smtClean="0"/>
              <a:t>, Roberto Salinas-Rivera, </a:t>
            </a:r>
            <a:r>
              <a:rPr lang="en-US" sz="1600" dirty="0"/>
              <a:t> </a:t>
            </a:r>
            <a:r>
              <a:rPr lang="en-US" sz="1600" dirty="0" smtClean="0"/>
              <a:t>     M. M. M., and D. E. S. sitting at the dining room table eating.  </a:t>
            </a:r>
          </a:p>
          <a:p>
            <a:pPr eaLnBrk="1" hangingPunct="1"/>
            <a:r>
              <a:rPr lang="en-US" sz="1600" dirty="0" smtClean="0"/>
              <a:t>All five subjects were initially placed into handcuffs and read their Miranda Warnings.</a:t>
            </a:r>
          </a:p>
          <a:p>
            <a:pPr eaLnBrk="1" hangingPunct="1"/>
            <a:r>
              <a:rPr lang="en-US" sz="1600" dirty="0" smtClean="0"/>
              <a:t>D. E. S. and M. M. M. were asked to step into two separate bedrooms to speak with the police away from Flores-Benitez,  Salinas-Rivera, and Serna-</a:t>
            </a:r>
            <a:r>
              <a:rPr lang="en-US" sz="1600" dirty="0" err="1" smtClean="0"/>
              <a:t>Olea</a:t>
            </a:r>
            <a:r>
              <a:rPr lang="en-US" sz="1600" dirty="0" smtClean="0"/>
              <a:t>.  </a:t>
            </a:r>
          </a:p>
          <a:p>
            <a:pPr eaLnBrk="1" hangingPunct="1"/>
            <a:r>
              <a:rPr lang="en-US" sz="1600" dirty="0" smtClean="0"/>
              <a:t>D. E. S. spoke English and admitted that she was working as a prostitute for Marco Flores-</a:t>
            </a:r>
            <a:r>
              <a:rPr lang="en-US" sz="1600" dirty="0" err="1" smtClean="0"/>
              <a:t>Bentez</a:t>
            </a:r>
            <a:r>
              <a:rPr lang="en-US" sz="1600" dirty="0" smtClean="0"/>
              <a:t>’ sex trafficking operation.  </a:t>
            </a:r>
          </a:p>
          <a:p>
            <a:pPr eaLnBrk="1" hangingPunct="1"/>
            <a:r>
              <a:rPr lang="en-US" sz="1600" dirty="0" smtClean="0"/>
              <a:t>D. E. S. said that on 11/14/2011 Roberto Salinas-Rivera drove her to several locations where she had sex with </a:t>
            </a:r>
            <a:r>
              <a:rPr lang="en-US" sz="1600" dirty="0" smtClean="0"/>
              <a:t>several unknown </a:t>
            </a:r>
            <a:r>
              <a:rPr lang="en-US" sz="1600" dirty="0" smtClean="0"/>
              <a:t>Hispanic males.  </a:t>
            </a:r>
          </a:p>
          <a:p>
            <a:pPr eaLnBrk="1" hangingPunct="1"/>
            <a:r>
              <a:rPr lang="en-US" sz="1600" dirty="0" smtClean="0"/>
              <a:t>S </a:t>
            </a:r>
            <a:r>
              <a:rPr lang="en-US" sz="1600" dirty="0" smtClean="0"/>
              <a:t>said that she also rode with Roberto Salinas-Rivera during the morning hours of 11/15/2011 and had sex with </a:t>
            </a:r>
            <a:r>
              <a:rPr lang="en-US" sz="1600" dirty="0" smtClean="0"/>
              <a:t>several </a:t>
            </a:r>
            <a:r>
              <a:rPr lang="en-US" sz="1600" dirty="0" smtClean="0"/>
              <a:t>subjects before the search warrant was executed.  </a:t>
            </a:r>
          </a:p>
          <a:p>
            <a:pPr eaLnBrk="1" hangingPunct="1"/>
            <a:r>
              <a:rPr lang="en-US" sz="1600" dirty="0" smtClean="0"/>
              <a:t>S </a:t>
            </a:r>
            <a:r>
              <a:rPr lang="en-US" sz="1600" dirty="0" smtClean="0"/>
              <a:t>advised that she arrived in Lexington on 11/13/2011 on a Greyhound Bus that she caught in Nashville, TN.  </a:t>
            </a:r>
          </a:p>
          <a:p>
            <a:pPr marL="82296" indent="0" eaLnBrk="1" hangingPunct="1">
              <a:buNone/>
            </a:pPr>
            <a:r>
              <a:rPr lang="en-US" sz="1600" dirty="0" smtClean="0"/>
              <a:t> </a:t>
            </a:r>
          </a:p>
        </p:txBody>
      </p:sp>
    </p:spTree>
    <p:extLst>
      <p:ext uri="{BB962C8B-B14F-4D97-AF65-F5344CB8AC3E}">
        <p14:creationId xmlns:p14="http://schemas.microsoft.com/office/powerpoint/2010/main" val="379275611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Evidence Collection</a:t>
            </a:r>
          </a:p>
        </p:txBody>
      </p:sp>
      <p:sp>
        <p:nvSpPr>
          <p:cNvPr id="9219" name="Rectangle 3"/>
          <p:cNvSpPr>
            <a:spLocks noGrp="1" noChangeArrowheads="1"/>
          </p:cNvSpPr>
          <p:nvPr>
            <p:ph type="body" idx="1"/>
          </p:nvPr>
        </p:nvSpPr>
        <p:spPr/>
        <p:txBody>
          <a:bodyPr/>
          <a:lstStyle/>
          <a:p>
            <a:pPr eaLnBrk="1" hangingPunct="1"/>
            <a:r>
              <a:rPr lang="en-US" smtClean="0"/>
              <a:t>Photograph and video prior to searching</a:t>
            </a:r>
          </a:p>
          <a:p>
            <a:pPr eaLnBrk="1" hangingPunct="1"/>
            <a:r>
              <a:rPr lang="en-US" smtClean="0"/>
              <a:t>Maintain victims personal property </a:t>
            </a:r>
          </a:p>
          <a:p>
            <a:pPr eaLnBrk="1" hangingPunct="1"/>
            <a:r>
              <a:rPr lang="en-US" smtClean="0"/>
              <a:t>Take more items than you think you may need</a:t>
            </a:r>
          </a:p>
          <a:p>
            <a:pPr eaLnBrk="1" hangingPunct="1"/>
            <a:r>
              <a:rPr lang="en-US" smtClean="0"/>
              <a:t>Be very descriptive on where items located</a:t>
            </a:r>
          </a:p>
          <a:p>
            <a:pPr eaLnBrk="1" hangingPunct="1"/>
            <a:r>
              <a:rPr lang="en-US" smtClean="0"/>
              <a:t>Seize all computers and cell phones</a:t>
            </a:r>
          </a:p>
        </p:txBody>
      </p:sp>
    </p:spTree>
    <p:extLst>
      <p:ext uri="{BB962C8B-B14F-4D97-AF65-F5344CB8AC3E}">
        <p14:creationId xmlns:p14="http://schemas.microsoft.com/office/powerpoint/2010/main" val="12573388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0"/>
            <a:ext cx="8229600" cy="533400"/>
          </a:xfrm>
        </p:spPr>
        <p:txBody>
          <a:bodyPr/>
          <a:lstStyle/>
          <a:p>
            <a:pPr eaLnBrk="1" hangingPunct="1"/>
            <a:r>
              <a:rPr lang="en-US" sz="2400" smtClean="0"/>
              <a:t>Evidence located inside 923 Delaware Avenue</a:t>
            </a:r>
          </a:p>
        </p:txBody>
      </p:sp>
      <p:pic>
        <p:nvPicPr>
          <p:cNvPr id="3686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33400"/>
            <a:ext cx="8839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7006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Forced Labor | §1589</a:t>
            </a:r>
            <a:endParaRPr lang="en-US" sz="4400" dirty="0"/>
          </a:p>
        </p:txBody>
      </p:sp>
      <p:sp>
        <p:nvSpPr>
          <p:cNvPr id="3" name="Content Placeholder 2"/>
          <p:cNvSpPr>
            <a:spLocks noGrp="1"/>
          </p:cNvSpPr>
          <p:nvPr>
            <p:ph idx="1"/>
          </p:nvPr>
        </p:nvSpPr>
        <p:spPr/>
        <p:txBody>
          <a:bodyPr>
            <a:normAutofit fontScale="92500" lnSpcReduction="10000"/>
          </a:bodyPr>
          <a:lstStyle/>
          <a:p>
            <a:endParaRPr lang="en-US" dirty="0" smtClean="0"/>
          </a:p>
          <a:p>
            <a:pPr>
              <a:buNone/>
            </a:pPr>
            <a:r>
              <a:rPr lang="en-US" b="1" dirty="0" smtClean="0"/>
              <a:t>Prohibited Means: </a:t>
            </a:r>
            <a:r>
              <a:rPr lang="en-US" b="1" u="sng" dirty="0" smtClean="0"/>
              <a:t>Serious Harm</a:t>
            </a:r>
          </a:p>
          <a:p>
            <a:pPr>
              <a:buNone/>
            </a:pPr>
            <a:endParaRPr lang="en-US" b="1" dirty="0" smtClean="0"/>
          </a:p>
          <a:p>
            <a:r>
              <a:rPr lang="en-US" dirty="0" smtClean="0"/>
              <a:t>Look for evidence of a variety of “harms”</a:t>
            </a:r>
          </a:p>
          <a:p>
            <a:r>
              <a:rPr lang="en-US" dirty="0" smtClean="0"/>
              <a:t>Magnitude of harm must be sufficient to compel a victim to comply in order to avoid the harm.</a:t>
            </a:r>
          </a:p>
          <a:p>
            <a:r>
              <a:rPr lang="en-US" dirty="0" smtClean="0"/>
              <a:t>Consider “individual circumstances of victims” to determine whether “type or … degree of coercion is sufficient.”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74638"/>
            <a:ext cx="8229600" cy="487362"/>
          </a:xfrm>
        </p:spPr>
        <p:txBody>
          <a:bodyPr/>
          <a:lstStyle/>
          <a:p>
            <a:pPr eaLnBrk="1" hangingPunct="1"/>
            <a:r>
              <a:rPr lang="en-US" sz="2400" smtClean="0"/>
              <a:t>Page from Notebook located on shelf in livingroom.</a:t>
            </a:r>
          </a:p>
        </p:txBody>
      </p:sp>
      <p:pic>
        <p:nvPicPr>
          <p:cNvPr id="4096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38200"/>
            <a:ext cx="85344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ext Box 6"/>
          <p:cNvSpPr txBox="1">
            <a:spLocks noChangeArrowheads="1"/>
          </p:cNvSpPr>
          <p:nvPr/>
        </p:nvSpPr>
        <p:spPr bwMode="auto">
          <a:xfrm>
            <a:off x="6324600" y="1143000"/>
            <a:ext cx="25908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eaLnBrk="1" hangingPunct="1">
              <a:spcBef>
                <a:spcPct val="50000"/>
              </a:spcBef>
            </a:pPr>
            <a:r>
              <a:rPr lang="en-US"/>
              <a:t>If the totals are divided by the number of “clients” they all equal 15.  Which is half of the fee charged to the “clients” for the sex acts.</a:t>
            </a:r>
          </a:p>
        </p:txBody>
      </p:sp>
      <p:sp>
        <p:nvSpPr>
          <p:cNvPr id="40965" name="Rectangle 7"/>
          <p:cNvSpPr>
            <a:spLocks noChangeArrowheads="1"/>
          </p:cNvSpPr>
          <p:nvPr/>
        </p:nvSpPr>
        <p:spPr bwMode="auto">
          <a:xfrm>
            <a:off x="6324600" y="1143000"/>
            <a:ext cx="2590800" cy="1066800"/>
          </a:xfrm>
          <a:prstGeom prst="rect">
            <a:avLst/>
          </a:prstGeom>
          <a:solidFill>
            <a:srgbClr val="FFFF99">
              <a:alpha val="56862"/>
            </a:srgbClr>
          </a:solidFill>
          <a:ln w="9525">
            <a:solidFill>
              <a:srgbClr val="FFFF99"/>
            </a:solidFill>
            <a:miter lim="800000"/>
            <a:headEnd/>
            <a:tailEnd/>
          </a:ln>
        </p:spPr>
        <p:txBody>
          <a:bodyPr wrap="none" anchor="ctr"/>
          <a:lstStyle/>
          <a:p>
            <a:endParaRPr lang="en-US"/>
          </a:p>
        </p:txBody>
      </p:sp>
    </p:spTree>
    <p:extLst>
      <p:ext uri="{BB962C8B-B14F-4D97-AF65-F5344CB8AC3E}">
        <p14:creationId xmlns:p14="http://schemas.microsoft.com/office/powerpoint/2010/main" val="419559531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219200" y="274638"/>
            <a:ext cx="7467600" cy="411162"/>
          </a:xfrm>
        </p:spPr>
        <p:txBody>
          <a:bodyPr>
            <a:normAutofit fontScale="90000"/>
          </a:bodyPr>
          <a:lstStyle/>
          <a:p>
            <a:pPr eaLnBrk="1" hangingPunct="1"/>
            <a:r>
              <a:rPr lang="en-US" sz="2400" dirty="0" smtClean="0"/>
              <a:t>Business cards from top of TV in </a:t>
            </a:r>
            <a:r>
              <a:rPr lang="en-US" sz="2400" dirty="0" err="1" smtClean="0"/>
              <a:t>livingroom</a:t>
            </a:r>
            <a:r>
              <a:rPr lang="en-US" sz="2400" dirty="0" smtClean="0"/>
              <a:t>.</a:t>
            </a:r>
          </a:p>
        </p:txBody>
      </p:sp>
      <p:pic>
        <p:nvPicPr>
          <p:cNvPr id="4301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066800"/>
            <a:ext cx="7086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0732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81000" y="0"/>
            <a:ext cx="8305800" cy="990600"/>
          </a:xfrm>
        </p:spPr>
        <p:txBody>
          <a:bodyPr/>
          <a:lstStyle/>
          <a:p>
            <a:pPr eaLnBrk="1" hangingPunct="1"/>
            <a:r>
              <a:rPr lang="en-US" sz="2400" smtClean="0"/>
              <a:t>Copies of pages from black and white notebook located on nightstand in basement bedroom.</a:t>
            </a:r>
          </a:p>
        </p:txBody>
      </p:sp>
      <p:pic>
        <p:nvPicPr>
          <p:cNvPr id="4403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90600"/>
            <a:ext cx="8686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0221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295400" y="0"/>
            <a:ext cx="7391400" cy="990600"/>
          </a:xfrm>
        </p:spPr>
        <p:txBody>
          <a:bodyPr/>
          <a:lstStyle/>
          <a:p>
            <a:pPr eaLnBrk="1" hangingPunct="1"/>
            <a:r>
              <a:rPr lang="en-US" sz="2400" dirty="0" smtClean="0"/>
              <a:t>Notebook page which appears to be information for bus rates and times.</a:t>
            </a:r>
          </a:p>
        </p:txBody>
      </p:sp>
      <p:pic>
        <p:nvPicPr>
          <p:cNvPr id="5017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066800"/>
            <a:ext cx="74676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750370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74638"/>
            <a:ext cx="8229600" cy="639762"/>
          </a:xfrm>
        </p:spPr>
        <p:txBody>
          <a:bodyPr/>
          <a:lstStyle/>
          <a:p>
            <a:pPr eaLnBrk="1" hangingPunct="1"/>
            <a:r>
              <a:rPr lang="en-US" sz="2400" smtClean="0"/>
              <a:t>Baggage claim tag</a:t>
            </a:r>
          </a:p>
        </p:txBody>
      </p:sp>
      <p:pic>
        <p:nvPicPr>
          <p:cNvPr id="5325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990600"/>
            <a:ext cx="73914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756634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304800"/>
            <a:ext cx="40386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04800"/>
            <a:ext cx="4267200"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010502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838200"/>
            <a:ext cx="88392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163929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638"/>
            <a:ext cx="8229600" cy="411162"/>
          </a:xfrm>
        </p:spPr>
        <p:txBody>
          <a:bodyPr>
            <a:normAutofit fontScale="90000"/>
          </a:bodyPr>
          <a:lstStyle/>
          <a:p>
            <a:pPr eaLnBrk="1" hangingPunct="1"/>
            <a:r>
              <a:rPr lang="en-US" sz="2800" smtClean="0"/>
              <a:t>Page taken from notebook in residence</a:t>
            </a:r>
          </a:p>
        </p:txBody>
      </p:sp>
      <p:pic>
        <p:nvPicPr>
          <p:cNvPr id="1331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0600"/>
            <a:ext cx="8763000" cy="569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875642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381000" y="0"/>
            <a:ext cx="8305800" cy="1295400"/>
          </a:xfrm>
        </p:spPr>
        <p:txBody>
          <a:bodyPr/>
          <a:lstStyle/>
          <a:p>
            <a:pPr eaLnBrk="1" hangingPunct="1"/>
            <a:r>
              <a:rPr lang="en-US" sz="2400" smtClean="0"/>
              <a:t>Money wire receipt showing Marco Flores sending money to subjects in Hidalgo, Mexico (located in maroon Chevrolet pickup truck.</a:t>
            </a:r>
          </a:p>
        </p:txBody>
      </p:sp>
      <p:pic>
        <p:nvPicPr>
          <p:cNvPr id="5427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447800"/>
            <a:ext cx="8458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704884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638"/>
            <a:ext cx="8229600" cy="411162"/>
          </a:xfrm>
        </p:spPr>
        <p:txBody>
          <a:bodyPr>
            <a:normAutofit fontScale="90000"/>
          </a:bodyPr>
          <a:lstStyle/>
          <a:p>
            <a:pPr eaLnBrk="1" hangingPunct="1"/>
            <a:r>
              <a:rPr lang="en-US" sz="2800" smtClean="0"/>
              <a:t>Page taken from notebook in residence</a:t>
            </a:r>
          </a:p>
        </p:txBody>
      </p:sp>
      <p:pic>
        <p:nvPicPr>
          <p:cNvPr id="1331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0600"/>
            <a:ext cx="8763000" cy="569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7890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Forced Labor | §1589</a:t>
            </a:r>
            <a:endParaRPr lang="en-US" sz="4400" dirty="0"/>
          </a:p>
        </p:txBody>
      </p:sp>
      <p:sp>
        <p:nvSpPr>
          <p:cNvPr id="3" name="Content Placeholder 2"/>
          <p:cNvSpPr>
            <a:spLocks noGrp="1"/>
          </p:cNvSpPr>
          <p:nvPr>
            <p:ph idx="1"/>
          </p:nvPr>
        </p:nvSpPr>
        <p:spPr>
          <a:xfrm>
            <a:off x="1219200" y="1295400"/>
            <a:ext cx="7726680" cy="4800600"/>
          </a:xfrm>
        </p:spPr>
        <p:txBody>
          <a:bodyPr>
            <a:normAutofit fontScale="70000" lnSpcReduction="20000"/>
          </a:bodyPr>
          <a:lstStyle/>
          <a:p>
            <a:pPr>
              <a:buNone/>
            </a:pPr>
            <a:endParaRPr lang="en-US" dirty="0" smtClean="0"/>
          </a:p>
          <a:p>
            <a:pPr>
              <a:buNone/>
            </a:pPr>
            <a:r>
              <a:rPr lang="en-US" b="1" dirty="0" smtClean="0"/>
              <a:t>Prohibited Means: </a:t>
            </a:r>
            <a:r>
              <a:rPr lang="en-US" b="1" u="sng" dirty="0" smtClean="0"/>
              <a:t>Abuse of Legal Process</a:t>
            </a:r>
          </a:p>
          <a:p>
            <a:endParaRPr lang="en-US" b="1" dirty="0" smtClean="0"/>
          </a:p>
          <a:p>
            <a:r>
              <a:rPr lang="en-US" dirty="0" smtClean="0"/>
              <a:t>Threat of deportation, arrest, detention, institutionalization</a:t>
            </a:r>
          </a:p>
          <a:p>
            <a:r>
              <a:rPr lang="en-US" dirty="0" smtClean="0"/>
              <a:t>“Warnings” unlawful where used to coerce. </a:t>
            </a:r>
          </a:p>
          <a:p>
            <a:endParaRPr lang="en-US" dirty="0" smtClean="0"/>
          </a:p>
          <a:p>
            <a:r>
              <a:rPr lang="en-US" i="1" dirty="0" smtClean="0"/>
              <a:t>United States v. Farrell</a:t>
            </a:r>
            <a:r>
              <a:rPr lang="en-US" dirty="0" smtClean="0"/>
              <a:t>, 563 F.3d 364, 373 (8th Cir. 2009).</a:t>
            </a:r>
          </a:p>
          <a:p>
            <a:r>
              <a:rPr lang="en-US" i="1" dirty="0" smtClean="0"/>
              <a:t>United States v. </a:t>
            </a:r>
            <a:r>
              <a:rPr lang="en-US" i="1" dirty="0" err="1" smtClean="0"/>
              <a:t>Calimlim</a:t>
            </a:r>
            <a:r>
              <a:rPr lang="en-US" dirty="0" smtClean="0"/>
              <a:t>, 538 F.3d 706, 716 (7th Cir. 2008).</a:t>
            </a:r>
          </a:p>
          <a:p>
            <a:r>
              <a:rPr lang="en-US" i="1" dirty="0" smtClean="0"/>
              <a:t>United States v. </a:t>
            </a:r>
            <a:r>
              <a:rPr lang="en-US" i="1" dirty="0" err="1" smtClean="0"/>
              <a:t>Veerapol</a:t>
            </a:r>
            <a:r>
              <a:rPr lang="en-US" dirty="0" smtClean="0"/>
              <a:t>, 312 F.3d 1128, 1131-32 (9th Cir. 2002).</a:t>
            </a:r>
          </a:p>
          <a:p>
            <a:r>
              <a:rPr lang="en-US" i="1" dirty="0" smtClean="0"/>
              <a:t>United States v. Paris</a:t>
            </a:r>
            <a:r>
              <a:rPr lang="en-US" dirty="0" smtClean="0"/>
              <a:t>, 2007 WL 3124724 (D. Conn. 2007) (unpublished).</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1295400" y="5353050"/>
            <a:ext cx="2209800" cy="150495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810000" y="5334000"/>
            <a:ext cx="1600200" cy="1524000"/>
          </a:xfrm>
          <a:prstGeom prst="rect">
            <a:avLst/>
          </a:prstGeom>
          <a:noFill/>
          <a:ln w="9525">
            <a:noFill/>
            <a:miter lim="800000"/>
            <a:headEnd/>
            <a:tailEnd/>
          </a:ln>
        </p:spPr>
      </p:pic>
      <p:pic>
        <p:nvPicPr>
          <p:cNvPr id="2053" name="Picture 5" descr="Prisoner">
            <a:hlinkClick r:id="rId4"/>
          </p:cNvPr>
          <p:cNvPicPr>
            <a:picLocks noChangeAspect="1" noChangeArrowheads="1"/>
          </p:cNvPicPr>
          <p:nvPr/>
        </p:nvPicPr>
        <p:blipFill>
          <a:blip r:embed="rId5" cstate="print"/>
          <a:srcRect/>
          <a:stretch>
            <a:fillRect/>
          </a:stretch>
        </p:blipFill>
        <p:spPr bwMode="auto">
          <a:xfrm>
            <a:off x="5867400" y="5334000"/>
            <a:ext cx="1371600" cy="1524000"/>
          </a:xfrm>
          <a:prstGeom prst="rect">
            <a:avLst/>
          </a:prstGeom>
          <a:noFill/>
        </p:spPr>
      </p:pic>
      <p:pic>
        <p:nvPicPr>
          <p:cNvPr id="2054" name="Picture 6"/>
          <p:cNvPicPr>
            <a:picLocks noChangeAspect="1" noChangeArrowheads="1"/>
          </p:cNvPicPr>
          <p:nvPr/>
        </p:nvPicPr>
        <p:blipFill>
          <a:blip r:embed="rId6" cstate="print"/>
          <a:srcRect/>
          <a:stretch>
            <a:fillRect/>
          </a:stretch>
        </p:blipFill>
        <p:spPr bwMode="auto">
          <a:xfrm>
            <a:off x="7467600" y="5334000"/>
            <a:ext cx="1371600" cy="1524000"/>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895600" y="228600"/>
            <a:ext cx="5791200" cy="228600"/>
          </a:xfrm>
        </p:spPr>
        <p:txBody>
          <a:bodyPr>
            <a:normAutofit fontScale="90000"/>
          </a:bodyPr>
          <a:lstStyle/>
          <a:p>
            <a:pPr eaLnBrk="1" hangingPunct="1"/>
            <a:r>
              <a:rPr lang="en-US" sz="2400" dirty="0" smtClean="0"/>
              <a:t>Explanation of Hand Written Ledgers</a:t>
            </a:r>
          </a:p>
        </p:txBody>
      </p:sp>
      <p:sp>
        <p:nvSpPr>
          <p:cNvPr id="11267" name="Rectangle 3"/>
          <p:cNvSpPr>
            <a:spLocks noGrp="1" noChangeArrowheads="1"/>
          </p:cNvSpPr>
          <p:nvPr>
            <p:ph type="body" idx="1"/>
          </p:nvPr>
        </p:nvSpPr>
        <p:spPr>
          <a:xfrm>
            <a:off x="990600" y="457200"/>
            <a:ext cx="3124200" cy="6096000"/>
          </a:xfrm>
        </p:spPr>
        <p:txBody>
          <a:bodyPr/>
          <a:lstStyle/>
          <a:p>
            <a:pPr eaLnBrk="1" hangingPunct="1"/>
            <a:r>
              <a:rPr lang="en-US" sz="1600" dirty="0" smtClean="0"/>
              <a:t>The females’ alias or nickname is listed at the top of the page.  </a:t>
            </a:r>
          </a:p>
          <a:p>
            <a:pPr eaLnBrk="1" hangingPunct="1"/>
            <a:r>
              <a:rPr lang="en-US" sz="1600" dirty="0" smtClean="0"/>
              <a:t>Days of the week in Spanish:</a:t>
            </a:r>
          </a:p>
          <a:p>
            <a:pPr lvl="1" eaLnBrk="1" hangingPunct="1"/>
            <a:r>
              <a:rPr lang="en-US" sz="1400" dirty="0" err="1" smtClean="0"/>
              <a:t>Lunes</a:t>
            </a:r>
            <a:r>
              <a:rPr lang="en-US" sz="1400" dirty="0" smtClean="0"/>
              <a:t> = Monday</a:t>
            </a:r>
          </a:p>
          <a:p>
            <a:pPr lvl="1" eaLnBrk="1" hangingPunct="1"/>
            <a:r>
              <a:rPr lang="en-US" sz="1400" dirty="0" err="1" smtClean="0"/>
              <a:t>Martes</a:t>
            </a:r>
            <a:r>
              <a:rPr lang="en-US" sz="1400" dirty="0" smtClean="0"/>
              <a:t> = Tuesday</a:t>
            </a:r>
          </a:p>
          <a:p>
            <a:pPr lvl="1" eaLnBrk="1" hangingPunct="1"/>
            <a:r>
              <a:rPr lang="en-US" sz="1400" dirty="0" err="1" smtClean="0"/>
              <a:t>Miercoles</a:t>
            </a:r>
            <a:r>
              <a:rPr lang="en-US" sz="1400" dirty="0" smtClean="0"/>
              <a:t> = Wednesday</a:t>
            </a:r>
          </a:p>
          <a:p>
            <a:pPr lvl="1" eaLnBrk="1" hangingPunct="1"/>
            <a:r>
              <a:rPr lang="en-US" sz="1400" dirty="0" err="1" smtClean="0"/>
              <a:t>Jueves</a:t>
            </a:r>
            <a:r>
              <a:rPr lang="en-US" sz="1400" dirty="0" smtClean="0"/>
              <a:t> = Thursday</a:t>
            </a:r>
          </a:p>
          <a:p>
            <a:pPr lvl="1" eaLnBrk="1" hangingPunct="1"/>
            <a:r>
              <a:rPr lang="en-US" sz="1400" dirty="0" err="1" smtClean="0"/>
              <a:t>Viernes</a:t>
            </a:r>
            <a:r>
              <a:rPr lang="en-US" sz="1400" dirty="0" smtClean="0"/>
              <a:t> = Friday</a:t>
            </a:r>
          </a:p>
          <a:p>
            <a:pPr lvl="1" eaLnBrk="1" hangingPunct="1"/>
            <a:r>
              <a:rPr lang="en-US" sz="1400" dirty="0" err="1" smtClean="0"/>
              <a:t>Sabado</a:t>
            </a:r>
            <a:r>
              <a:rPr lang="en-US" sz="1400" dirty="0" smtClean="0"/>
              <a:t> = Saturday</a:t>
            </a:r>
          </a:p>
          <a:p>
            <a:pPr lvl="1" eaLnBrk="1" hangingPunct="1"/>
            <a:r>
              <a:rPr lang="en-US" sz="1400" dirty="0" smtClean="0"/>
              <a:t>Domingo = Sunday</a:t>
            </a:r>
          </a:p>
        </p:txBody>
      </p:sp>
      <p:sp>
        <p:nvSpPr>
          <p:cNvPr id="11268" name="Text Box 4"/>
          <p:cNvSpPr txBox="1">
            <a:spLocks noChangeArrowheads="1"/>
          </p:cNvSpPr>
          <p:nvPr/>
        </p:nvSpPr>
        <p:spPr bwMode="auto">
          <a:xfrm>
            <a:off x="381000" y="3352800"/>
            <a:ext cx="8610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algn="l" eaLnBrk="1" hangingPunct="1">
              <a:spcBef>
                <a:spcPct val="50000"/>
              </a:spcBef>
            </a:pPr>
            <a:endParaRPr lang="en-US"/>
          </a:p>
        </p:txBody>
      </p:sp>
      <p:sp>
        <p:nvSpPr>
          <p:cNvPr id="11269" name="Text Box 5"/>
          <p:cNvSpPr txBox="1">
            <a:spLocks noChangeArrowheads="1"/>
          </p:cNvSpPr>
          <p:nvPr/>
        </p:nvSpPr>
        <p:spPr bwMode="auto">
          <a:xfrm>
            <a:off x="304800" y="3352800"/>
            <a:ext cx="861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algn="l" eaLnBrk="1" hangingPunct="1">
              <a:spcBef>
                <a:spcPct val="50000"/>
              </a:spcBef>
            </a:pPr>
            <a:endParaRPr lang="en-US" sz="1600"/>
          </a:p>
        </p:txBody>
      </p:sp>
      <p:sp>
        <p:nvSpPr>
          <p:cNvPr id="11270" name="Text Box 6"/>
          <p:cNvSpPr txBox="1">
            <a:spLocks noChangeArrowheads="1"/>
          </p:cNvSpPr>
          <p:nvPr/>
        </p:nvSpPr>
        <p:spPr bwMode="auto">
          <a:xfrm>
            <a:off x="990600" y="3429000"/>
            <a:ext cx="3124200" cy="243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200" b="1">
                <a:solidFill>
                  <a:schemeClr val="tx1"/>
                </a:solidFill>
                <a:latin typeface="Arial" charset="0"/>
              </a:defRPr>
            </a:lvl1pPr>
            <a:lvl2pPr marL="800100" indent="-34290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lvl="1" algn="l" eaLnBrk="1" hangingPunct="1">
              <a:spcBef>
                <a:spcPct val="50000"/>
              </a:spcBef>
              <a:buFontTx/>
              <a:buChar char="•"/>
            </a:pPr>
            <a:r>
              <a:rPr lang="en-US" sz="1600" b="0" dirty="0"/>
              <a:t>Number of clients per day </a:t>
            </a:r>
          </a:p>
          <a:p>
            <a:pPr lvl="1" algn="l" eaLnBrk="1" hangingPunct="1">
              <a:spcBef>
                <a:spcPct val="50000"/>
              </a:spcBef>
              <a:buFontTx/>
              <a:buChar char="•"/>
            </a:pPr>
            <a:r>
              <a:rPr lang="en-US" sz="1600" b="0" dirty="0"/>
              <a:t>The total is the number of clients multiplied by the $15 fee which is the common split for females who were receiving money for the sexual acts.</a:t>
            </a:r>
          </a:p>
        </p:txBody>
      </p:sp>
      <p:sp>
        <p:nvSpPr>
          <p:cNvPr id="11271" name="Text Box 7"/>
          <p:cNvSpPr txBox="1">
            <a:spLocks noChangeArrowheads="1"/>
          </p:cNvSpPr>
          <p:nvPr/>
        </p:nvSpPr>
        <p:spPr bwMode="auto">
          <a:xfrm>
            <a:off x="4572000" y="838200"/>
            <a:ext cx="4343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b="1">
                <a:solidFill>
                  <a:schemeClr val="tx1"/>
                </a:solidFill>
                <a:latin typeface="Arial" charset="0"/>
              </a:defRPr>
            </a:lvl1pPr>
            <a:lvl2pPr marL="742950" indent="-285750" eaLnBrk="0" hangingPunct="0">
              <a:defRPr sz="1200" b="1">
                <a:solidFill>
                  <a:schemeClr val="tx1"/>
                </a:solidFill>
                <a:latin typeface="Arial" charset="0"/>
              </a:defRPr>
            </a:lvl2pPr>
            <a:lvl3pPr marL="1143000" indent="-228600" eaLnBrk="0" hangingPunct="0">
              <a:defRPr sz="1200" b="1">
                <a:solidFill>
                  <a:schemeClr val="tx1"/>
                </a:solidFill>
                <a:latin typeface="Arial" charset="0"/>
              </a:defRPr>
            </a:lvl3pPr>
            <a:lvl4pPr marL="1600200" indent="-228600" eaLnBrk="0" hangingPunct="0">
              <a:defRPr sz="1200" b="1">
                <a:solidFill>
                  <a:schemeClr val="tx1"/>
                </a:solidFill>
                <a:latin typeface="Arial" charset="0"/>
              </a:defRPr>
            </a:lvl4pPr>
            <a:lvl5pPr marL="2057400" indent="-228600" eaLnBrk="0" hangingPunct="0">
              <a:defRPr sz="1200" b="1">
                <a:solidFill>
                  <a:schemeClr val="tx1"/>
                </a:solidFill>
                <a:latin typeface="Arial" charset="0"/>
              </a:defRPr>
            </a:lvl5pPr>
            <a:lvl6pPr marL="2514600" indent="-228600" algn="ctr" eaLnBrk="0" fontAlgn="base" hangingPunct="0">
              <a:spcBef>
                <a:spcPct val="0"/>
              </a:spcBef>
              <a:spcAft>
                <a:spcPct val="0"/>
              </a:spcAft>
              <a:defRPr sz="1200" b="1">
                <a:solidFill>
                  <a:schemeClr val="tx1"/>
                </a:solidFill>
                <a:latin typeface="Arial" charset="0"/>
              </a:defRPr>
            </a:lvl6pPr>
            <a:lvl7pPr marL="2971800" indent="-228600" algn="ctr" eaLnBrk="0" fontAlgn="base" hangingPunct="0">
              <a:spcBef>
                <a:spcPct val="0"/>
              </a:spcBef>
              <a:spcAft>
                <a:spcPct val="0"/>
              </a:spcAft>
              <a:defRPr sz="1200" b="1">
                <a:solidFill>
                  <a:schemeClr val="tx1"/>
                </a:solidFill>
                <a:latin typeface="Arial" charset="0"/>
              </a:defRPr>
            </a:lvl7pPr>
            <a:lvl8pPr marL="3429000" indent="-228600" algn="ctr" eaLnBrk="0" fontAlgn="base" hangingPunct="0">
              <a:spcBef>
                <a:spcPct val="0"/>
              </a:spcBef>
              <a:spcAft>
                <a:spcPct val="0"/>
              </a:spcAft>
              <a:defRPr sz="1200" b="1">
                <a:solidFill>
                  <a:schemeClr val="tx1"/>
                </a:solidFill>
                <a:latin typeface="Arial" charset="0"/>
              </a:defRPr>
            </a:lvl8pPr>
            <a:lvl9pPr marL="3886200" indent="-228600" algn="ctr" eaLnBrk="0" fontAlgn="base" hangingPunct="0">
              <a:spcBef>
                <a:spcPct val="0"/>
              </a:spcBef>
              <a:spcAft>
                <a:spcPct val="0"/>
              </a:spcAft>
              <a:defRPr sz="1200" b="1">
                <a:solidFill>
                  <a:schemeClr val="tx1"/>
                </a:solidFill>
                <a:latin typeface="Arial" charset="0"/>
              </a:defRPr>
            </a:lvl9pPr>
          </a:lstStyle>
          <a:p>
            <a:pPr eaLnBrk="1" hangingPunct="1">
              <a:spcBef>
                <a:spcPct val="50000"/>
              </a:spcBef>
            </a:pPr>
            <a:endParaRPr lang="en-US"/>
          </a:p>
        </p:txBody>
      </p:sp>
      <p:pic>
        <p:nvPicPr>
          <p:cNvPr id="1127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914400"/>
            <a:ext cx="47244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505770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274638"/>
            <a:ext cx="8229600" cy="639762"/>
          </a:xfrm>
        </p:spPr>
        <p:txBody>
          <a:bodyPr>
            <a:normAutofit fontScale="90000"/>
          </a:bodyPr>
          <a:lstStyle/>
          <a:p>
            <a:pPr eaLnBrk="1" hangingPunct="1"/>
            <a:r>
              <a:rPr lang="en-US" sz="2400" dirty="0" smtClean="0"/>
              <a:t>Some receipts showing cash transactions located in Roxana Serna-</a:t>
            </a:r>
            <a:r>
              <a:rPr lang="en-US" sz="2400" dirty="0" err="1" smtClean="0"/>
              <a:t>Olea’s</a:t>
            </a:r>
            <a:r>
              <a:rPr lang="en-US" sz="2400" dirty="0" smtClean="0"/>
              <a:t> purse.</a:t>
            </a:r>
          </a:p>
        </p:txBody>
      </p:sp>
      <p:pic>
        <p:nvPicPr>
          <p:cNvPr id="5734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3810000"/>
            <a:ext cx="4038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42672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143000"/>
            <a:ext cx="37338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835250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57200" y="274638"/>
            <a:ext cx="8229600" cy="792162"/>
          </a:xfrm>
        </p:spPr>
        <p:txBody>
          <a:bodyPr/>
          <a:lstStyle/>
          <a:p>
            <a:pPr eaLnBrk="1" hangingPunct="1"/>
            <a:r>
              <a:rPr lang="en-US" sz="2400" dirty="0" smtClean="0"/>
              <a:t>Receipts located in Roxana Serna-</a:t>
            </a:r>
            <a:r>
              <a:rPr lang="en-US" sz="2400" dirty="0" err="1" smtClean="0"/>
              <a:t>Olea’s</a:t>
            </a:r>
            <a:r>
              <a:rPr lang="en-US" sz="2400" dirty="0" smtClean="0"/>
              <a:t> purse.</a:t>
            </a:r>
          </a:p>
        </p:txBody>
      </p:sp>
      <p:pic>
        <p:nvPicPr>
          <p:cNvPr id="5837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90600"/>
            <a:ext cx="38862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Rectangle 5"/>
          <p:cNvSpPr>
            <a:spLocks noChangeArrowheads="1"/>
          </p:cNvSpPr>
          <p:nvPr/>
        </p:nvSpPr>
        <p:spPr bwMode="auto">
          <a:xfrm>
            <a:off x="1066800" y="6400800"/>
            <a:ext cx="1066800" cy="152400"/>
          </a:xfrm>
          <a:prstGeom prst="rect">
            <a:avLst/>
          </a:prstGeom>
          <a:solidFill>
            <a:srgbClr val="FFFF00">
              <a:alpha val="50980"/>
            </a:srgbClr>
          </a:solidFill>
          <a:ln w="9525">
            <a:solidFill>
              <a:srgbClr val="FFFF00"/>
            </a:solidFill>
            <a:miter lim="800000"/>
            <a:headEnd/>
            <a:tailEnd/>
          </a:ln>
        </p:spPr>
        <p:txBody>
          <a:bodyPr wrap="none" anchor="ctr"/>
          <a:lstStyle/>
          <a:p>
            <a:endParaRPr lang="en-US"/>
          </a:p>
        </p:txBody>
      </p:sp>
      <p:sp>
        <p:nvSpPr>
          <p:cNvPr id="58373" name="Rectangle 6"/>
          <p:cNvSpPr>
            <a:spLocks noChangeArrowheads="1"/>
          </p:cNvSpPr>
          <p:nvPr/>
        </p:nvSpPr>
        <p:spPr bwMode="auto">
          <a:xfrm>
            <a:off x="533400" y="3429000"/>
            <a:ext cx="3276600" cy="152400"/>
          </a:xfrm>
          <a:prstGeom prst="rect">
            <a:avLst/>
          </a:prstGeom>
          <a:solidFill>
            <a:srgbClr val="FFFF00">
              <a:alpha val="39999"/>
            </a:srgbClr>
          </a:solidFill>
          <a:ln w="9525">
            <a:solidFill>
              <a:srgbClr val="FFFF00"/>
            </a:solidFill>
            <a:miter lim="800000"/>
            <a:headEnd/>
            <a:tailEnd/>
          </a:ln>
        </p:spPr>
        <p:txBody>
          <a:bodyPr wrap="none" anchor="ctr"/>
          <a:lstStyle/>
          <a:p>
            <a:endParaRPr lang="en-US"/>
          </a:p>
        </p:txBody>
      </p:sp>
      <p:pic>
        <p:nvPicPr>
          <p:cNvPr id="5837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2971800"/>
            <a:ext cx="4724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9723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152400"/>
            <a:ext cx="8229600" cy="990600"/>
          </a:xfrm>
        </p:spPr>
        <p:txBody>
          <a:bodyPr/>
          <a:lstStyle/>
          <a:p>
            <a:pPr eaLnBrk="1" hangingPunct="1"/>
            <a:r>
              <a:rPr lang="en-US" sz="1600" dirty="0" smtClean="0"/>
              <a:t>The copy of the money order used to pay the rent for 1029 Cross Keys #5, Lexington Ky.  This check number is 562283 which matches the receipt from slide above that was located in Marco Flores-Benitez and Roxana Serna-</a:t>
            </a:r>
            <a:r>
              <a:rPr lang="en-US" sz="1600" dirty="0" err="1" smtClean="0"/>
              <a:t>Olea’s</a:t>
            </a:r>
            <a:r>
              <a:rPr lang="en-US" sz="1600" dirty="0" smtClean="0"/>
              <a:t> bedroom at 923 Delaware Ave.</a:t>
            </a:r>
          </a:p>
        </p:txBody>
      </p:sp>
      <p:pic>
        <p:nvPicPr>
          <p:cNvPr id="6144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447800"/>
            <a:ext cx="86868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604867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0"/>
            <a:ext cx="8229600" cy="762000"/>
          </a:xfrm>
        </p:spPr>
        <p:txBody>
          <a:bodyPr/>
          <a:lstStyle/>
          <a:p>
            <a:pPr eaLnBrk="1" hangingPunct="1"/>
            <a:r>
              <a:rPr lang="en-US" sz="1600" dirty="0" smtClean="0"/>
              <a:t>KU utility bill for 1029 Cross Keys #5, Lexington Ky. which was located in the basement bedroom area that Marco Flores-Benitez and Roxana Serna-</a:t>
            </a:r>
            <a:r>
              <a:rPr lang="en-US" sz="1600" dirty="0" err="1" smtClean="0"/>
              <a:t>Olea</a:t>
            </a:r>
            <a:r>
              <a:rPr lang="en-US" sz="1600" dirty="0" smtClean="0"/>
              <a:t> shared at 923 Delaware Ave. </a:t>
            </a:r>
          </a:p>
        </p:txBody>
      </p:sp>
      <p:pic>
        <p:nvPicPr>
          <p:cNvPr id="6246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838200"/>
            <a:ext cx="84582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Rectangle 5"/>
          <p:cNvSpPr>
            <a:spLocks noChangeArrowheads="1"/>
          </p:cNvSpPr>
          <p:nvPr/>
        </p:nvSpPr>
        <p:spPr bwMode="auto">
          <a:xfrm>
            <a:off x="5105400" y="5638800"/>
            <a:ext cx="1752600" cy="609600"/>
          </a:xfrm>
          <a:prstGeom prst="rect">
            <a:avLst/>
          </a:prstGeom>
          <a:solidFill>
            <a:srgbClr val="FFFF99">
              <a:alpha val="52156"/>
            </a:srgbClr>
          </a:solidFill>
          <a:ln w="9525">
            <a:solidFill>
              <a:srgbClr val="FFFF99"/>
            </a:solidFill>
            <a:miter lim="800000"/>
            <a:headEnd/>
            <a:tailEnd/>
          </a:ln>
        </p:spPr>
        <p:txBody>
          <a:bodyPr wrap="none" anchor="ctr"/>
          <a:lstStyle/>
          <a:p>
            <a:endParaRPr lang="en-US"/>
          </a:p>
        </p:txBody>
      </p:sp>
      <p:sp>
        <p:nvSpPr>
          <p:cNvPr id="62469" name="Rectangle 6"/>
          <p:cNvSpPr>
            <a:spLocks noChangeArrowheads="1"/>
          </p:cNvSpPr>
          <p:nvPr/>
        </p:nvSpPr>
        <p:spPr bwMode="auto">
          <a:xfrm>
            <a:off x="6019800" y="1524000"/>
            <a:ext cx="1752600" cy="457200"/>
          </a:xfrm>
          <a:prstGeom prst="rect">
            <a:avLst/>
          </a:prstGeom>
          <a:solidFill>
            <a:srgbClr val="FFFF99">
              <a:alpha val="52156"/>
            </a:srgbClr>
          </a:solidFill>
          <a:ln w="9525">
            <a:solidFill>
              <a:srgbClr val="FFFF99"/>
            </a:solidFill>
            <a:miter lim="800000"/>
            <a:headEnd/>
            <a:tailEnd/>
          </a:ln>
        </p:spPr>
        <p:txBody>
          <a:bodyPr wrap="none" anchor="ctr"/>
          <a:lstStyle/>
          <a:p>
            <a:endParaRPr lang="en-US"/>
          </a:p>
        </p:txBody>
      </p:sp>
    </p:spTree>
    <p:extLst>
      <p:ext uri="{BB962C8B-B14F-4D97-AF65-F5344CB8AC3E}">
        <p14:creationId xmlns:p14="http://schemas.microsoft.com/office/powerpoint/2010/main" val="73495123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274638"/>
            <a:ext cx="8229600" cy="639762"/>
          </a:xfrm>
        </p:spPr>
        <p:txBody>
          <a:bodyPr>
            <a:normAutofit fontScale="90000"/>
          </a:bodyPr>
          <a:lstStyle/>
          <a:p>
            <a:pPr eaLnBrk="1" hangingPunct="1"/>
            <a:r>
              <a:rPr lang="en-US" sz="2400" dirty="0" smtClean="0"/>
              <a:t>Items located in Roberto Salinas-Rivera’s bedroom, as well as pages from a notebook also located in that same bedroom.</a:t>
            </a:r>
          </a:p>
        </p:txBody>
      </p:sp>
      <p:pic>
        <p:nvPicPr>
          <p:cNvPr id="6349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143000"/>
            <a:ext cx="39624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219200"/>
            <a:ext cx="49530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5334000"/>
            <a:ext cx="461327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5105400"/>
            <a:ext cx="334645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586313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z="2400" dirty="0" smtClean="0"/>
              <a:t>Rent receipts and ledger lists, both items located in Roberto Salinas-Rivera’s bedroom.</a:t>
            </a:r>
          </a:p>
        </p:txBody>
      </p:sp>
      <p:pic>
        <p:nvPicPr>
          <p:cNvPr id="6451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0"/>
            <a:ext cx="51816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524000"/>
            <a:ext cx="3657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343400"/>
            <a:ext cx="5181600"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3276600"/>
            <a:ext cx="364172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337573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066800" y="304800"/>
            <a:ext cx="7620000" cy="563562"/>
          </a:xfrm>
        </p:spPr>
        <p:txBody>
          <a:bodyPr/>
          <a:lstStyle/>
          <a:p>
            <a:pPr eaLnBrk="1" hangingPunct="1"/>
            <a:r>
              <a:rPr lang="en-US" sz="2400" dirty="0" smtClean="0"/>
              <a:t>Roberto Salinas-Rivera admissions in plea agreement</a:t>
            </a:r>
          </a:p>
        </p:txBody>
      </p:sp>
      <p:sp>
        <p:nvSpPr>
          <p:cNvPr id="69635" name="Rectangle 3"/>
          <p:cNvSpPr>
            <a:spLocks noGrp="1" noChangeArrowheads="1"/>
          </p:cNvSpPr>
          <p:nvPr>
            <p:ph type="body" idx="1"/>
          </p:nvPr>
        </p:nvSpPr>
        <p:spPr>
          <a:xfrm>
            <a:off x="990600" y="1066800"/>
            <a:ext cx="7924800" cy="5562600"/>
          </a:xfrm>
        </p:spPr>
        <p:txBody>
          <a:bodyPr/>
          <a:lstStyle/>
          <a:p>
            <a:pPr eaLnBrk="1" hangingPunct="1"/>
            <a:r>
              <a:rPr lang="en-US" sz="1600" dirty="0" smtClean="0"/>
              <a:t>Salinas-Rivera admitted that he was helping Marco Flores-Benitez and Roxana Serna-</a:t>
            </a:r>
            <a:r>
              <a:rPr lang="en-US" sz="1600" dirty="0" err="1" smtClean="0"/>
              <a:t>Olea</a:t>
            </a:r>
            <a:r>
              <a:rPr lang="en-US" sz="1600" dirty="0" smtClean="0"/>
              <a:t> with their prostitution organization.  </a:t>
            </a:r>
          </a:p>
          <a:p>
            <a:pPr eaLnBrk="1" hangingPunct="1"/>
            <a:r>
              <a:rPr lang="en-US" sz="1600" dirty="0" smtClean="0"/>
              <a:t>Salinas-Rivera said that he has known them for a long time and began working for them about six months ago to make better money. </a:t>
            </a:r>
          </a:p>
          <a:p>
            <a:pPr eaLnBrk="1" hangingPunct="1"/>
            <a:r>
              <a:rPr lang="en-US" sz="1600" dirty="0" smtClean="0"/>
              <a:t>Salinas-Rivera said that his responsibility was to locate “Clients” in the Lexington area and then drive the females to these clients.  Salinas said that he would then collect $30 for the sex act performed and keep track of how many men the female had sex with.  </a:t>
            </a:r>
          </a:p>
          <a:p>
            <a:pPr eaLnBrk="1" hangingPunct="1"/>
            <a:r>
              <a:rPr lang="en-US" sz="1600" dirty="0" smtClean="0"/>
              <a:t>Salinas-Rivera said that he would give the females half of the money he collected for these sex acts.  </a:t>
            </a:r>
          </a:p>
          <a:p>
            <a:pPr eaLnBrk="1" hangingPunct="1"/>
            <a:r>
              <a:rPr lang="en-US" sz="1600" dirty="0" smtClean="0"/>
              <a:t>Salinas-Rivera said that the female prostitutes would live with them at 923 Delaware Ave. but they would not have to pay rent.</a:t>
            </a:r>
          </a:p>
          <a:p>
            <a:pPr eaLnBrk="1" hangingPunct="1"/>
            <a:r>
              <a:rPr lang="en-US" sz="1600" dirty="0" smtClean="0"/>
              <a:t>Salinas-Rivera advised that </a:t>
            </a:r>
            <a:r>
              <a:rPr lang="en-US" sz="1600" dirty="0" smtClean="0"/>
              <a:t>numerous </a:t>
            </a:r>
            <a:r>
              <a:rPr lang="en-US" sz="1600" dirty="0" smtClean="0"/>
              <a:t>females who came to 923 Delaware Ave. to work as prostitutes. </a:t>
            </a:r>
            <a:endParaRPr lang="en-US" sz="1600" dirty="0" smtClean="0"/>
          </a:p>
          <a:p>
            <a:pPr eaLnBrk="1" hangingPunct="1"/>
            <a:r>
              <a:rPr lang="en-US" sz="1600" dirty="0" smtClean="0"/>
              <a:t>Salinas-Rivera </a:t>
            </a:r>
            <a:r>
              <a:rPr lang="en-US" sz="1600" dirty="0" smtClean="0"/>
              <a:t>said that he knew it was wrong but that he needed the money.  He also said that he was only responsible for Lexington and the surrounding area because those were the areas that he was familiar with.  </a:t>
            </a:r>
          </a:p>
        </p:txBody>
      </p:sp>
    </p:spTree>
    <p:extLst>
      <p:ext uri="{BB962C8B-B14F-4D97-AF65-F5344CB8AC3E}">
        <p14:creationId xmlns:p14="http://schemas.microsoft.com/office/powerpoint/2010/main" val="130571383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274638"/>
            <a:ext cx="8229600" cy="563562"/>
          </a:xfrm>
        </p:spPr>
        <p:txBody>
          <a:bodyPr>
            <a:normAutofit fontScale="90000"/>
          </a:bodyPr>
          <a:lstStyle/>
          <a:p>
            <a:pPr eaLnBrk="1" hangingPunct="1"/>
            <a:r>
              <a:rPr lang="en-US" sz="4000" b="1" smtClean="0">
                <a:solidFill>
                  <a:schemeClr val="tx1"/>
                </a:solidFill>
              </a:rPr>
              <a:t>Arturo Morales-Perez Interview</a:t>
            </a:r>
          </a:p>
        </p:txBody>
      </p:sp>
      <p:sp>
        <p:nvSpPr>
          <p:cNvPr id="71683" name="Rectangle 3"/>
          <p:cNvSpPr>
            <a:spLocks noGrp="1" noChangeArrowheads="1"/>
          </p:cNvSpPr>
          <p:nvPr>
            <p:ph type="body" idx="1"/>
          </p:nvPr>
        </p:nvSpPr>
        <p:spPr>
          <a:xfrm>
            <a:off x="228600" y="1066800"/>
            <a:ext cx="8686800" cy="5562600"/>
          </a:xfrm>
        </p:spPr>
        <p:txBody>
          <a:bodyPr/>
          <a:lstStyle/>
          <a:p>
            <a:pPr eaLnBrk="1" hangingPunct="1"/>
            <a:r>
              <a:rPr lang="en-US" sz="1600" dirty="0" smtClean="0"/>
              <a:t>During the search of 1029 Cross Keys Drive #5,  Arturo Morales-Perez knocked on the door of the apartment.</a:t>
            </a:r>
          </a:p>
          <a:p>
            <a:pPr eaLnBrk="1" hangingPunct="1"/>
            <a:r>
              <a:rPr lang="en-US" sz="1600" dirty="0" smtClean="0"/>
              <a:t>Detective Gibbons interviewed Morales-Perez, who advised that he came to the apartment looking for the females who had been working as prostitutes there.</a:t>
            </a:r>
          </a:p>
          <a:p>
            <a:pPr eaLnBrk="1" hangingPunct="1"/>
            <a:r>
              <a:rPr lang="en-US" sz="1600" dirty="0" smtClean="0"/>
              <a:t>Morales-Perez admitted that he was told about the brothel apartment by one of his friends who brought him there for his first visit approximately one month earlier. </a:t>
            </a:r>
          </a:p>
          <a:p>
            <a:pPr eaLnBrk="1" hangingPunct="1"/>
            <a:r>
              <a:rPr lang="en-US" sz="1600" dirty="0" smtClean="0"/>
              <a:t>Morales-Perez said that he paid Adrian </a:t>
            </a:r>
            <a:r>
              <a:rPr lang="en-US" sz="1600" dirty="0" err="1" smtClean="0"/>
              <a:t>Lezama</a:t>
            </a:r>
            <a:r>
              <a:rPr lang="en-US" sz="1600" dirty="0" smtClean="0"/>
              <a:t>-Ruiz $30 for 10 or 15 minutes of sex with the females.  </a:t>
            </a:r>
          </a:p>
          <a:p>
            <a:pPr eaLnBrk="1" hangingPunct="1"/>
            <a:r>
              <a:rPr lang="en-US" sz="1600" dirty="0" smtClean="0"/>
              <a:t>Morales-Perez said that he came to the apartment approximately 4 times and paid $30 for sex with a female there on every visit.  </a:t>
            </a:r>
          </a:p>
          <a:p>
            <a:pPr eaLnBrk="1" hangingPunct="1"/>
            <a:r>
              <a:rPr lang="en-US" sz="1600" dirty="0" smtClean="0"/>
              <a:t>Morales-Perez said that he has never been to the apartment when there was not a female working there. </a:t>
            </a:r>
          </a:p>
          <a:p>
            <a:pPr eaLnBrk="1" hangingPunct="1"/>
            <a:r>
              <a:rPr lang="en-US" sz="1600" dirty="0" smtClean="0"/>
              <a:t>Morales-Perez said that there was usually a wait at the apartment and on one occasion there were 10 subjects waiting in the front room to pay to have sex with the female who stayed in the back bedroom.  Morales-Perez said that there were 7 subjects in line in front of him on his last visit.  </a:t>
            </a:r>
          </a:p>
          <a:p>
            <a:pPr eaLnBrk="1" hangingPunct="1"/>
            <a:r>
              <a:rPr lang="en-US" sz="1600" dirty="0" smtClean="0"/>
              <a:t>Morales-Perez said that on his last visit he suspects that someone stole some cash from his pants while he was having sex with the female there.</a:t>
            </a:r>
          </a:p>
          <a:p>
            <a:pPr eaLnBrk="1" hangingPunct="1"/>
            <a:r>
              <a:rPr lang="en-US" sz="1600" dirty="0" smtClean="0"/>
              <a:t>Morales-Perez said that he did not know the females names but that they appeared to be Mexicans or possibly Guatemalans.  </a:t>
            </a:r>
          </a:p>
        </p:txBody>
      </p:sp>
    </p:spTree>
    <p:extLst>
      <p:ext uri="{BB962C8B-B14F-4D97-AF65-F5344CB8AC3E}">
        <p14:creationId xmlns:p14="http://schemas.microsoft.com/office/powerpoint/2010/main" val="411311684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295400" y="609600"/>
            <a:ext cx="7391400" cy="990600"/>
          </a:xfrm>
        </p:spPr>
        <p:txBody>
          <a:bodyPr/>
          <a:lstStyle/>
          <a:p>
            <a:pPr eaLnBrk="1" hangingPunct="1"/>
            <a:r>
              <a:rPr lang="en-US" sz="2400" dirty="0" smtClean="0"/>
              <a:t>This was framed in the room that the females shared at 923 Delaware Ave.</a:t>
            </a:r>
          </a:p>
        </p:txBody>
      </p:sp>
      <p:pic>
        <p:nvPicPr>
          <p:cNvPr id="15363" name="Picture 4" descr="pic from girls ro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905000"/>
            <a:ext cx="6729413"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5"/>
          <p:cNvSpPr txBox="1">
            <a:spLocks noChangeArrowheads="1"/>
          </p:cNvSpPr>
          <p:nvPr/>
        </p:nvSpPr>
        <p:spPr bwMode="auto">
          <a:xfrm>
            <a:off x="533400" y="5943600"/>
            <a:ext cx="8077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p>
        </p:txBody>
      </p:sp>
      <p:sp>
        <p:nvSpPr>
          <p:cNvPr id="15365" name="Text Box 6"/>
          <p:cNvSpPr txBox="1">
            <a:spLocks noChangeArrowheads="1"/>
          </p:cNvSpPr>
          <p:nvPr/>
        </p:nvSpPr>
        <p:spPr bwMode="auto">
          <a:xfrm>
            <a:off x="533400" y="5867400"/>
            <a:ext cx="8077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t>“Do not eat food in this room”</a:t>
            </a:r>
          </a:p>
        </p:txBody>
      </p:sp>
    </p:spTree>
    <p:extLst>
      <p:ext uri="{BB962C8B-B14F-4D97-AF65-F5344CB8AC3E}">
        <p14:creationId xmlns:p14="http://schemas.microsoft.com/office/powerpoint/2010/main" val="1678000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b="1" dirty="0" smtClean="0"/>
              <a:t>Forced Labor | §1589</a:t>
            </a:r>
            <a:endParaRPr lang="en-US" sz="4400" dirty="0"/>
          </a:p>
        </p:txBody>
      </p:sp>
      <p:sp>
        <p:nvSpPr>
          <p:cNvPr id="3" name="Content Placeholder 2"/>
          <p:cNvSpPr>
            <a:spLocks noGrp="1"/>
          </p:cNvSpPr>
          <p:nvPr>
            <p:ph idx="1"/>
          </p:nvPr>
        </p:nvSpPr>
        <p:spPr/>
        <p:txBody>
          <a:bodyPr>
            <a:normAutofit fontScale="85000" lnSpcReduction="10000"/>
          </a:bodyPr>
          <a:lstStyle/>
          <a:p>
            <a:endParaRPr lang="en-US" dirty="0" smtClean="0"/>
          </a:p>
          <a:p>
            <a:pPr>
              <a:buNone/>
            </a:pPr>
            <a:r>
              <a:rPr lang="en-US" b="1" dirty="0" smtClean="0"/>
              <a:t>Prohibited Means: Abuse of Legal Process</a:t>
            </a:r>
          </a:p>
          <a:p>
            <a:endParaRPr lang="en-US" b="1" dirty="0" smtClean="0"/>
          </a:p>
          <a:p>
            <a:pPr algn="just"/>
            <a:r>
              <a:rPr lang="en-US" dirty="0" smtClean="0"/>
              <a:t>The term “abuse or threatened abuse of law or legal process” means the use or threatened use of law or legal process, whether administrative, civil, criminal, in any manner or for any purpose for which the law was not designed, in order to exert pressure on another person to cause that person to take some action or refrain from taking some action.</a:t>
            </a:r>
          </a:p>
          <a:p>
            <a:pPr algn="r">
              <a:buNone/>
            </a:pPr>
            <a:r>
              <a:rPr lang="en-US" sz="2800" dirty="0" smtClean="0"/>
              <a:t>18 </a:t>
            </a:r>
            <a:r>
              <a:rPr lang="en-US" sz="2800" dirty="0" err="1" smtClean="0"/>
              <a:t>U.S.C.</a:t>
            </a:r>
            <a:r>
              <a:rPr lang="en-US" sz="2800" dirty="0" smtClean="0"/>
              <a:t> §1589(c)(1)</a:t>
            </a:r>
            <a:endParaRPr lang="en-US" sz="2800"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828800" y="274638"/>
            <a:ext cx="6400800" cy="944562"/>
          </a:xfrm>
        </p:spPr>
        <p:txBody>
          <a:bodyPr/>
          <a:lstStyle/>
          <a:p>
            <a:pPr eaLnBrk="1" hangingPunct="1"/>
            <a:r>
              <a:rPr lang="en-US" sz="2400" dirty="0" smtClean="0"/>
              <a:t>Page from notebook recording the weeks in April, female names, and their area codes.  </a:t>
            </a:r>
          </a:p>
        </p:txBody>
      </p:sp>
      <p:pic>
        <p:nvPicPr>
          <p:cNvPr id="1638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447800"/>
            <a:ext cx="73152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798411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Victim partnerships</a:t>
            </a:r>
            <a:endParaRPr lang="en-US" dirty="0"/>
          </a:p>
        </p:txBody>
      </p:sp>
      <p:sp>
        <p:nvSpPr>
          <p:cNvPr id="3" name="Content Placeholder 2"/>
          <p:cNvSpPr>
            <a:spLocks noGrp="1"/>
          </p:cNvSpPr>
          <p:nvPr>
            <p:ph idx="1"/>
          </p:nvPr>
        </p:nvSpPr>
        <p:spPr/>
        <p:txBody>
          <a:bodyPr/>
          <a:lstStyle/>
          <a:p>
            <a:r>
              <a:rPr lang="en-US" dirty="0" smtClean="0"/>
              <a:t>FBI</a:t>
            </a:r>
          </a:p>
          <a:p>
            <a:r>
              <a:rPr lang="en-US" dirty="0" smtClean="0"/>
              <a:t>NGOs</a:t>
            </a:r>
          </a:p>
          <a:p>
            <a:r>
              <a:rPr lang="en-US" dirty="0" smtClean="0"/>
              <a:t>USAO</a:t>
            </a:r>
          </a:p>
          <a:p>
            <a:r>
              <a:rPr lang="en-US" dirty="0" smtClean="0"/>
              <a:t>All victim agencies worked together and that was critical in building the trust of the victims</a:t>
            </a:r>
            <a:endParaRPr lang="en-US" dirty="0"/>
          </a:p>
        </p:txBody>
      </p:sp>
    </p:spTree>
    <p:extLst>
      <p:ext uri="{BB962C8B-B14F-4D97-AF65-F5344CB8AC3E}">
        <p14:creationId xmlns:p14="http://schemas.microsoft.com/office/powerpoint/2010/main" val="9535996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Indictment</a:t>
            </a:r>
            <a:endParaRPr lang="en-US" dirty="0"/>
          </a:p>
        </p:txBody>
      </p:sp>
      <p:sp>
        <p:nvSpPr>
          <p:cNvPr id="5" name="Content Placeholder 4"/>
          <p:cNvSpPr>
            <a:spLocks noGrp="1"/>
          </p:cNvSpPr>
          <p:nvPr>
            <p:ph idx="1"/>
          </p:nvPr>
        </p:nvSpPr>
        <p:spPr/>
        <p:txBody>
          <a:bodyPr>
            <a:normAutofit lnSpcReduction="10000"/>
          </a:bodyPr>
          <a:lstStyle/>
          <a:p>
            <a:r>
              <a:rPr lang="en-US" dirty="0" smtClean="0"/>
              <a:t>Overview of statutes used to charge each of the defendants.</a:t>
            </a:r>
          </a:p>
          <a:p>
            <a:r>
              <a:rPr lang="en-US" dirty="0" smtClean="0"/>
              <a:t>Sex Trafficking by Force, Fraud, or Coercion - Marco Flores-Benitez</a:t>
            </a:r>
          </a:p>
          <a:p>
            <a:r>
              <a:rPr lang="en-US" dirty="0" smtClean="0"/>
              <a:t>Conspiracy to Commit Sex Trafficking – Marco Flores-Benitez</a:t>
            </a:r>
          </a:p>
          <a:p>
            <a:r>
              <a:rPr lang="en-US" dirty="0" smtClean="0"/>
              <a:t>Knowingly Transporting an Individual in Interstate Commerce with Intent that Person Engage in Prostitution – Marco Flores-Benitez – 5 counts</a:t>
            </a:r>
          </a:p>
          <a:p>
            <a:endParaRPr lang="en-US" dirty="0"/>
          </a:p>
          <a:p>
            <a:endParaRPr lang="en-US" dirty="0" smtClean="0"/>
          </a:p>
          <a:p>
            <a:endParaRPr lang="en-US" dirty="0"/>
          </a:p>
        </p:txBody>
      </p:sp>
    </p:spTree>
    <p:extLst>
      <p:ext uri="{BB962C8B-B14F-4D97-AF65-F5344CB8AC3E}">
        <p14:creationId xmlns:p14="http://schemas.microsoft.com/office/powerpoint/2010/main" val="72569937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Indictment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Conspiracy to Persuade, Induce, or Entice an Individual to Travel in Interstate Commerce to Engage in Prostitution – all Four Defendants</a:t>
            </a:r>
          </a:p>
          <a:p>
            <a:r>
              <a:rPr lang="en-US" dirty="0" smtClean="0"/>
              <a:t>Aiding and Abetting the Persuading, Inducing, or Enticing of an Individual to Travel in Interstate Commerce to Engage in Prostitution – all Four Defendants</a:t>
            </a:r>
          </a:p>
          <a:p>
            <a:r>
              <a:rPr lang="en-US" dirty="0" smtClean="0"/>
              <a:t>Illegal Re-entry after having been Previously Deported – Marco Flores-Benitez and Roberto Salinas-Rivera – Felony Offense</a:t>
            </a:r>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12408394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Indictment</a:t>
            </a:r>
            <a:endParaRPr lang="en-US" dirty="0"/>
          </a:p>
        </p:txBody>
      </p:sp>
      <p:sp>
        <p:nvSpPr>
          <p:cNvPr id="3" name="Content Placeholder 2"/>
          <p:cNvSpPr>
            <a:spLocks noGrp="1"/>
          </p:cNvSpPr>
          <p:nvPr>
            <p:ph idx="1"/>
          </p:nvPr>
        </p:nvSpPr>
        <p:spPr/>
        <p:txBody>
          <a:bodyPr/>
          <a:lstStyle/>
          <a:p>
            <a:r>
              <a:rPr lang="en-US" dirty="0" smtClean="0"/>
              <a:t>Being an Alien,  Being Apprehended after having </a:t>
            </a:r>
            <a:r>
              <a:rPr lang="en-US" dirty="0"/>
              <a:t>E</a:t>
            </a:r>
            <a:r>
              <a:rPr lang="en-US" dirty="0" smtClean="0"/>
              <a:t>ntered the U.S. at a place other than as Designated by Immigration Officers – Roxana Serna-</a:t>
            </a:r>
            <a:r>
              <a:rPr lang="en-US" dirty="0" err="1" smtClean="0"/>
              <a:t>Olea</a:t>
            </a:r>
            <a:r>
              <a:rPr lang="en-US" dirty="0" smtClean="0"/>
              <a:t> and Adrian </a:t>
            </a:r>
            <a:r>
              <a:rPr lang="en-US" dirty="0" err="1" smtClean="0"/>
              <a:t>Lezama</a:t>
            </a:r>
            <a:r>
              <a:rPr lang="en-US" dirty="0" smtClean="0"/>
              <a:t>-Ruiz – Misdemeanor Offense</a:t>
            </a:r>
            <a:endParaRPr lang="en-US" dirty="0"/>
          </a:p>
        </p:txBody>
      </p:sp>
    </p:spTree>
    <p:extLst>
      <p:ext uri="{BB962C8B-B14F-4D97-AF65-F5344CB8AC3E}">
        <p14:creationId xmlns:p14="http://schemas.microsoft.com/office/powerpoint/2010/main" val="116411813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 Agreements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Charges to which each defendant pleaded guilty in this case.</a:t>
            </a:r>
          </a:p>
          <a:p>
            <a:r>
              <a:rPr lang="en-US" dirty="0" smtClean="0"/>
              <a:t>Marco Flores-Benitez – Pleaded Guilty to Conspiracy to Commit Sex Trafficking by Force, Fraud, or Coercion – Binding Plea to receive 180 Months Imprisonment (15 Years) </a:t>
            </a:r>
          </a:p>
          <a:p>
            <a:r>
              <a:rPr lang="en-US" dirty="0" smtClean="0"/>
              <a:t>Roxana Serna-</a:t>
            </a:r>
            <a:r>
              <a:rPr lang="en-US" dirty="0" err="1" smtClean="0"/>
              <a:t>Olea</a:t>
            </a:r>
            <a:r>
              <a:rPr lang="en-US" dirty="0" smtClean="0"/>
              <a:t> – Pleaded Guilty to Aiding and Abetting the Persuading, Inducing, or Enticing of an Individual to Travel in Interstate Commerce to Engage in Prostitution – Binding Plea to range of 46 to 57 Months</a:t>
            </a:r>
            <a:endParaRPr lang="en-US" dirty="0"/>
          </a:p>
        </p:txBody>
      </p:sp>
    </p:spTree>
    <p:extLst>
      <p:ext uri="{BB962C8B-B14F-4D97-AF65-F5344CB8AC3E}">
        <p14:creationId xmlns:p14="http://schemas.microsoft.com/office/powerpoint/2010/main" val="406826931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 Agreements</a:t>
            </a:r>
            <a:endParaRPr lang="en-US" dirty="0"/>
          </a:p>
        </p:txBody>
      </p:sp>
      <p:sp>
        <p:nvSpPr>
          <p:cNvPr id="3" name="Content Placeholder 2"/>
          <p:cNvSpPr>
            <a:spLocks noGrp="1"/>
          </p:cNvSpPr>
          <p:nvPr>
            <p:ph idx="1"/>
          </p:nvPr>
        </p:nvSpPr>
        <p:spPr/>
        <p:txBody>
          <a:bodyPr/>
          <a:lstStyle/>
          <a:p>
            <a:r>
              <a:rPr lang="en-US" dirty="0" smtClean="0"/>
              <a:t>Adrian </a:t>
            </a:r>
            <a:r>
              <a:rPr lang="en-US" dirty="0" err="1" smtClean="0"/>
              <a:t>Lezama</a:t>
            </a:r>
            <a:r>
              <a:rPr lang="en-US" dirty="0" smtClean="0"/>
              <a:t>-Ruiz and Roberto Salinas-Rivera – Pleaded Guilty to  Conspiracy and Aiding and Abetting the Persuading, Inducing, or Enticing of an Individual to Travel in Interstate Commerce to Engage in Prostitution </a:t>
            </a:r>
            <a:endParaRPr lang="en-US" dirty="0"/>
          </a:p>
        </p:txBody>
      </p:sp>
    </p:spTree>
    <p:extLst>
      <p:ext uri="{BB962C8B-B14F-4D97-AF65-F5344CB8AC3E}">
        <p14:creationId xmlns:p14="http://schemas.microsoft.com/office/powerpoint/2010/main" val="258552123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Sentencing</a:t>
            </a:r>
            <a:endParaRPr lang="en-US" dirty="0"/>
          </a:p>
        </p:txBody>
      </p:sp>
      <p:sp>
        <p:nvSpPr>
          <p:cNvPr id="3" name="Content Placeholder 2"/>
          <p:cNvSpPr>
            <a:spLocks noGrp="1"/>
          </p:cNvSpPr>
          <p:nvPr>
            <p:ph idx="1"/>
          </p:nvPr>
        </p:nvSpPr>
        <p:spPr/>
        <p:txBody>
          <a:bodyPr/>
          <a:lstStyle/>
          <a:p>
            <a:r>
              <a:rPr lang="en-US" dirty="0" smtClean="0"/>
              <a:t>What sentences each defendant received in this case.</a:t>
            </a:r>
          </a:p>
          <a:p>
            <a:r>
              <a:rPr lang="en-US" dirty="0" smtClean="0"/>
              <a:t>Flores-Benitez – 180 months (15 Years), followed by 5 Years of Supervised Release</a:t>
            </a:r>
          </a:p>
          <a:p>
            <a:r>
              <a:rPr lang="en-US" dirty="0" smtClean="0"/>
              <a:t>Serna-</a:t>
            </a:r>
            <a:r>
              <a:rPr lang="en-US" dirty="0" err="1" smtClean="0"/>
              <a:t>Olea</a:t>
            </a:r>
            <a:r>
              <a:rPr lang="en-US" dirty="0" smtClean="0"/>
              <a:t> – 46 Months, followed by 5 Years of Supervised Release</a:t>
            </a:r>
          </a:p>
          <a:p>
            <a:r>
              <a:rPr lang="en-US" dirty="0" err="1" smtClean="0"/>
              <a:t>Lezama</a:t>
            </a:r>
            <a:r>
              <a:rPr lang="en-US" dirty="0" smtClean="0"/>
              <a:t>-Ruiz – 30 Months, followed by 5 Years of Supervised Release</a:t>
            </a:r>
          </a:p>
          <a:p>
            <a:endParaRPr lang="en-US" dirty="0"/>
          </a:p>
        </p:txBody>
      </p:sp>
    </p:spTree>
    <p:extLst>
      <p:ext uri="{BB962C8B-B14F-4D97-AF65-F5344CB8AC3E}">
        <p14:creationId xmlns:p14="http://schemas.microsoft.com/office/powerpoint/2010/main" val="27123137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Sentencing</a:t>
            </a:r>
            <a:endParaRPr lang="en-US" dirty="0"/>
          </a:p>
        </p:txBody>
      </p:sp>
      <p:sp>
        <p:nvSpPr>
          <p:cNvPr id="3" name="Content Placeholder 2"/>
          <p:cNvSpPr>
            <a:spLocks noGrp="1"/>
          </p:cNvSpPr>
          <p:nvPr>
            <p:ph idx="1"/>
          </p:nvPr>
        </p:nvSpPr>
        <p:spPr/>
        <p:txBody>
          <a:bodyPr/>
          <a:lstStyle/>
          <a:p>
            <a:r>
              <a:rPr lang="en-US" dirty="0" smtClean="0"/>
              <a:t>Salinas-Rivera – 21 Months, followed by 5 Years of Supervised Release</a:t>
            </a:r>
          </a:p>
          <a:p>
            <a:r>
              <a:rPr lang="en-US" dirty="0" smtClean="0"/>
              <a:t>Restitution – All four Defendants were Ordered to pay Restitution - $2,949.00 to victim M.M.M. </a:t>
            </a:r>
          </a:p>
          <a:p>
            <a:r>
              <a:rPr lang="en-US" dirty="0" smtClean="0"/>
              <a:t>$1,152.18 to the Women’s Crisis Center of Northern Kentucky for services provided to victim M.M.M.</a:t>
            </a:r>
            <a:endParaRPr lang="en-US" dirty="0"/>
          </a:p>
        </p:txBody>
      </p:sp>
    </p:spTree>
    <p:extLst>
      <p:ext uri="{BB962C8B-B14F-4D97-AF65-F5344CB8AC3E}">
        <p14:creationId xmlns:p14="http://schemas.microsoft.com/office/powerpoint/2010/main" val="300832575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447800" y="1295400"/>
            <a:ext cx="7406640" cy="1472184"/>
          </a:xfrm>
        </p:spPr>
        <p:txBody>
          <a:bodyPr>
            <a:normAutofit/>
          </a:bodyPr>
          <a:lstStyle/>
          <a:p>
            <a:pPr algn="ctr"/>
            <a:r>
              <a:rPr lang="en-US" sz="4400" dirty="0" smtClean="0"/>
              <a:t>Any Questions?</a:t>
            </a:r>
            <a:endParaRPr lang="en-US" sz="4400" dirty="0"/>
          </a:p>
        </p:txBody>
      </p:sp>
      <p:sp>
        <p:nvSpPr>
          <p:cNvPr id="5" name="Subtitle 4"/>
          <p:cNvSpPr>
            <a:spLocks noGrp="1"/>
          </p:cNvSpPr>
          <p:nvPr>
            <p:ph type="subTitle" idx="1"/>
          </p:nvPr>
        </p:nvSpPr>
        <p:spPr>
          <a:xfrm>
            <a:off x="1371600" y="3581400"/>
            <a:ext cx="7406640" cy="2819400"/>
          </a:xfrm>
        </p:spPr>
        <p:txBody>
          <a:bodyPr>
            <a:normAutofit fontScale="77500" lnSpcReduction="20000"/>
          </a:bodyPr>
          <a:lstStyle/>
          <a:p>
            <a:pPr algn="r"/>
            <a:endParaRPr lang="en-US" sz="2800" dirty="0" smtClean="0"/>
          </a:p>
          <a:p>
            <a:endParaRPr lang="en-US" sz="2800" dirty="0" smtClean="0"/>
          </a:p>
          <a:p>
            <a:pPr algn="ctr"/>
            <a:r>
              <a:rPr lang="en-US" sz="2800" dirty="0" smtClean="0"/>
              <a:t>Some slides and pictures courtesy of </a:t>
            </a:r>
          </a:p>
          <a:p>
            <a:pPr algn="ctr"/>
            <a:endParaRPr lang="en-US" sz="2800" dirty="0" smtClean="0"/>
          </a:p>
          <a:p>
            <a:pPr algn="ctr"/>
            <a:r>
              <a:rPr lang="en-US" sz="2800" dirty="0" smtClean="0"/>
              <a:t> John Cotton Richmond, Special Litigation Counsel</a:t>
            </a:r>
          </a:p>
          <a:p>
            <a:pPr algn="ctr"/>
            <a:r>
              <a:rPr lang="en-US" sz="2800" dirty="0" smtClean="0"/>
              <a:t>Criminal Section, Civil Rights Division</a:t>
            </a:r>
          </a:p>
          <a:p>
            <a:pPr algn="ctr"/>
            <a:r>
              <a:rPr lang="en-US" sz="2800" dirty="0" smtClean="0"/>
              <a:t>United States Department of Justice, and </a:t>
            </a:r>
          </a:p>
          <a:p>
            <a:pPr algn="ctr"/>
            <a:r>
              <a:rPr lang="en-US" sz="2800" dirty="0" smtClean="0"/>
              <a:t>Lexington </a:t>
            </a:r>
            <a:r>
              <a:rPr lang="en-US" sz="2800" dirty="0" smtClean="0"/>
              <a:t>Division </a:t>
            </a:r>
            <a:r>
              <a:rPr lang="en-US" sz="2800" smtClean="0"/>
              <a:t>of Police Detective </a:t>
            </a:r>
            <a:r>
              <a:rPr lang="en-US" sz="2800" dirty="0" smtClean="0"/>
              <a:t>Matt Evans</a:t>
            </a:r>
          </a:p>
          <a:p>
            <a:pPr algn="ctr"/>
            <a:endParaRPr lang="en-US" sz="2800"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686</TotalTime>
  <Words>5896</Words>
  <Application>Microsoft Office PowerPoint</Application>
  <PresentationFormat>On-screen Show (4:3)</PresentationFormat>
  <Paragraphs>576</Paragraphs>
  <Slides>99</Slides>
  <Notes>1</Notes>
  <HiddenSlides>0</HiddenSlides>
  <MMClips>0</MMClips>
  <ScaleCrop>false</ScaleCrop>
  <HeadingPairs>
    <vt:vector size="4" baseType="variant">
      <vt:variant>
        <vt:lpstr>Theme</vt:lpstr>
      </vt:variant>
      <vt:variant>
        <vt:i4>1</vt:i4>
      </vt:variant>
      <vt:variant>
        <vt:lpstr>Slide Titles</vt:lpstr>
      </vt:variant>
      <vt:variant>
        <vt:i4>99</vt:i4>
      </vt:variant>
    </vt:vector>
  </HeadingPairs>
  <TitlesOfParts>
    <vt:vector size="100" baseType="lpstr">
      <vt:lpstr>Solstice</vt:lpstr>
      <vt:lpstr>HUMAN TRAFFICKING   Civil Rights Training</vt:lpstr>
      <vt:lpstr>Federal Laws</vt:lpstr>
      <vt:lpstr> Forced Labor | §1589 </vt:lpstr>
      <vt:lpstr> Forced Labor | §1589 </vt:lpstr>
      <vt:lpstr> Forced Labor | §1589 </vt:lpstr>
      <vt:lpstr>Forced Labor | §1589</vt:lpstr>
      <vt:lpstr>Forced Labor | §1589</vt:lpstr>
      <vt:lpstr>Forced Labor | §1589</vt:lpstr>
      <vt:lpstr>Forced Labor | §1589</vt:lpstr>
      <vt:lpstr>Forced Labor | §1589</vt:lpstr>
      <vt:lpstr>Forced Labor | §1589</vt:lpstr>
      <vt:lpstr> Sex Trafficking | §1591</vt:lpstr>
      <vt:lpstr>Sex Trafficking | §1591</vt:lpstr>
      <vt:lpstr>Sex Trafficking | §1591</vt:lpstr>
      <vt:lpstr>Sex Trafficking | §1591</vt:lpstr>
      <vt:lpstr>Sex Trafficking | §1591</vt:lpstr>
      <vt:lpstr>Sex Trafficking | §1591</vt:lpstr>
      <vt:lpstr>Sex Trafficking | §1591</vt:lpstr>
      <vt:lpstr>Scope of § 1591</vt:lpstr>
      <vt:lpstr>Sex Trafficking | §1591</vt:lpstr>
      <vt:lpstr>Victim issues:</vt:lpstr>
      <vt:lpstr>Sex Trafficking | §1591</vt:lpstr>
      <vt:lpstr>Sex Trafficking | §1591</vt:lpstr>
      <vt:lpstr>Sex Trafficking | §1591</vt:lpstr>
      <vt:lpstr>Sex Trafficking | §1591</vt:lpstr>
      <vt:lpstr>Sex Trafficking | §1591</vt:lpstr>
      <vt:lpstr> Punishment</vt:lpstr>
      <vt:lpstr>Document Servitude | § 1592 </vt:lpstr>
      <vt:lpstr> Conspiracy and Obstruction</vt:lpstr>
      <vt:lpstr> Fraud in Labor Contracting</vt:lpstr>
      <vt:lpstr>Detention Issues</vt:lpstr>
      <vt:lpstr> Statutes of Limitations</vt:lpstr>
      <vt:lpstr>Mann Act | § 2421 </vt:lpstr>
      <vt:lpstr>Mann Act | § 2422(a) </vt:lpstr>
      <vt:lpstr>Mann Act | § 2422(b) </vt:lpstr>
      <vt:lpstr>Mann Act | § 2423(a)</vt:lpstr>
      <vt:lpstr>Mann Act | § 2423(b)</vt:lpstr>
      <vt:lpstr>Mann Act | § 2423(c)</vt:lpstr>
      <vt:lpstr>Mann Act | § 2423(d)</vt:lpstr>
      <vt:lpstr>Mann Act | § 2423(e)</vt:lpstr>
      <vt:lpstr>Mann Act | § 2423(f)</vt:lpstr>
      <vt:lpstr> Other Statutes to Consider</vt:lpstr>
      <vt:lpstr>United States v. Marco Antonio Flores-Benitez, et. al.:</vt:lpstr>
      <vt:lpstr>Lexington Suspects</vt:lpstr>
      <vt:lpstr>Human Trafficking</vt:lpstr>
      <vt:lpstr>Initial Report or Complaint</vt:lpstr>
      <vt:lpstr>Initial Investigation</vt:lpstr>
      <vt:lpstr>923 Delaware Avenue</vt:lpstr>
      <vt:lpstr>Initial Investigation</vt:lpstr>
      <vt:lpstr>Evidence from Trash</vt:lpstr>
      <vt:lpstr>Bus Ticket From Trash</vt:lpstr>
      <vt:lpstr>Pieces taken from trash</vt:lpstr>
      <vt:lpstr>Initial Investigation</vt:lpstr>
      <vt:lpstr>Initial Investigation</vt:lpstr>
      <vt:lpstr>Initial Investigation</vt:lpstr>
      <vt:lpstr>Wal-Mart Security Camera Photo of Olea buying condoms</vt:lpstr>
      <vt:lpstr>Marco Antonio Flores-Benitez was also operating 1029 Cross Keys #5, Lexington, Ky. as a brothel.</vt:lpstr>
      <vt:lpstr>Surveillance at 1029 Cross Keys #5, Lexington Ky.</vt:lpstr>
      <vt:lpstr>Surveillance at 1029 Cross Keys #5, Lexington Ky.</vt:lpstr>
      <vt:lpstr>Surveillance at 1029 Cross Keys #5, Lexington Ky.</vt:lpstr>
      <vt:lpstr>Additional Investigation</vt:lpstr>
      <vt:lpstr>Investigative Techniques:</vt:lpstr>
      <vt:lpstr>Investigative Techniques:</vt:lpstr>
      <vt:lpstr>Information Gathering </vt:lpstr>
      <vt:lpstr>Arrest Planning</vt:lpstr>
      <vt:lpstr>Arrest Planning</vt:lpstr>
      <vt:lpstr>On 11/15/2011, at approximately 1515 hours, simultaneous search warrants were executed at 923 Delaware Ave. and 1029 Cross Keys Drive #5, Lexington Ky. </vt:lpstr>
      <vt:lpstr>Evidence Collection</vt:lpstr>
      <vt:lpstr>Evidence located inside 923 Delaware Avenue</vt:lpstr>
      <vt:lpstr>Page from Notebook located on shelf in livingroom.</vt:lpstr>
      <vt:lpstr>Business cards from top of TV in livingroom.</vt:lpstr>
      <vt:lpstr>Copies of pages from black and white notebook located on nightstand in basement bedroom.</vt:lpstr>
      <vt:lpstr>Notebook page which appears to be information for bus rates and times.</vt:lpstr>
      <vt:lpstr>Baggage claim tag</vt:lpstr>
      <vt:lpstr>PowerPoint Presentation</vt:lpstr>
      <vt:lpstr>PowerPoint Presentation</vt:lpstr>
      <vt:lpstr>Page taken from notebook in residence</vt:lpstr>
      <vt:lpstr>Money wire receipt showing Marco Flores sending money to subjects in Hidalgo, Mexico (located in maroon Chevrolet pickup truck.</vt:lpstr>
      <vt:lpstr>Page taken from notebook in residence</vt:lpstr>
      <vt:lpstr>Explanation of Hand Written Ledgers</vt:lpstr>
      <vt:lpstr>Some receipts showing cash transactions located in Roxana Serna-Olea’s purse.</vt:lpstr>
      <vt:lpstr>Receipts located in Roxana Serna-Olea’s purse.</vt:lpstr>
      <vt:lpstr>The copy of the money order used to pay the rent for 1029 Cross Keys #5, Lexington Ky.  This check number is 562283 which matches the receipt from slide above that was located in Marco Flores-Benitez and Roxana Serna-Olea’s bedroom at 923 Delaware Ave.</vt:lpstr>
      <vt:lpstr>KU utility bill for 1029 Cross Keys #5, Lexington Ky. which was located in the basement bedroom area that Marco Flores-Benitez and Roxana Serna-Olea shared at 923 Delaware Ave. </vt:lpstr>
      <vt:lpstr>Items located in Roberto Salinas-Rivera’s bedroom, as well as pages from a notebook also located in that same bedroom.</vt:lpstr>
      <vt:lpstr>Rent receipts and ledger lists, both items located in Roberto Salinas-Rivera’s bedroom.</vt:lpstr>
      <vt:lpstr>Roberto Salinas-Rivera admissions in plea agreement</vt:lpstr>
      <vt:lpstr>Arturo Morales-Perez Interview</vt:lpstr>
      <vt:lpstr>This was framed in the room that the females shared at 923 Delaware Ave.</vt:lpstr>
      <vt:lpstr>Page from notebook recording the weeks in April, female names, and their area codes.  </vt:lpstr>
      <vt:lpstr>Victim partnerships</vt:lpstr>
      <vt:lpstr>Indictment</vt:lpstr>
      <vt:lpstr>Indictment</vt:lpstr>
      <vt:lpstr>Indictment</vt:lpstr>
      <vt:lpstr>Plea Agreements</vt:lpstr>
      <vt:lpstr>Plea Agreements</vt:lpstr>
      <vt:lpstr>Sentencing</vt:lpstr>
      <vt:lpstr>Sentencing</vt:lpstr>
      <vt:lpstr>Any Questions?</vt:lpstr>
    </vt:vector>
  </TitlesOfParts>
  <Company>USAO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TRAFFICKING</dc:title>
  <dc:creator>vsparks</dc:creator>
  <cp:lastModifiedBy>HHawkins</cp:lastModifiedBy>
  <cp:revision>81</cp:revision>
  <dcterms:created xsi:type="dcterms:W3CDTF">2012-02-09T20:02:23Z</dcterms:created>
  <dcterms:modified xsi:type="dcterms:W3CDTF">2013-01-28T21:33:13Z</dcterms:modified>
</cp:coreProperties>
</file>