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113" d="100"/>
          <a:sy n="113" d="100"/>
        </p:scale>
        <p:origin x="-173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D1FBB096-5C5E-4290-947B-7148621D4BCA}" type="datetimeFigureOut">
              <a:rPr lang="en-US" smtClean="0"/>
              <a:t>4/8/2016</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C47B8F17-B5EA-4849-82B5-C52E1031F6CA}" type="slidenum">
              <a:rPr lang="en-US" smtClean="0"/>
              <a:t>‹#›</a:t>
            </a:fld>
            <a:endParaRPr lang="en-US"/>
          </a:p>
        </p:txBody>
      </p:sp>
    </p:spTree>
    <p:extLst>
      <p:ext uri="{BB962C8B-B14F-4D97-AF65-F5344CB8AC3E}">
        <p14:creationId xmlns:p14="http://schemas.microsoft.com/office/powerpoint/2010/main" val="1256211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C015B3E-12F3-40F6-80CB-10A2B8E99C51}" type="datetimeFigureOut">
              <a:rPr lang="en-US" smtClean="0"/>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A7E6C5-807B-41F4-9BC5-9C5737695C4B}" type="slidenum">
              <a:rPr lang="en-US" smtClean="0"/>
              <a:t>‹#›</a:t>
            </a:fld>
            <a:endParaRPr lang="en-US"/>
          </a:p>
        </p:txBody>
      </p:sp>
    </p:spTree>
    <p:extLst>
      <p:ext uri="{BB962C8B-B14F-4D97-AF65-F5344CB8AC3E}">
        <p14:creationId xmlns:p14="http://schemas.microsoft.com/office/powerpoint/2010/main" val="3855306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C015B3E-12F3-40F6-80CB-10A2B8E99C51}" type="datetimeFigureOut">
              <a:rPr lang="en-US" smtClean="0"/>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A7E6C5-807B-41F4-9BC5-9C5737695C4B}" type="slidenum">
              <a:rPr lang="en-US" smtClean="0"/>
              <a:t>‹#›</a:t>
            </a:fld>
            <a:endParaRPr lang="en-US"/>
          </a:p>
        </p:txBody>
      </p:sp>
    </p:spTree>
    <p:extLst>
      <p:ext uri="{BB962C8B-B14F-4D97-AF65-F5344CB8AC3E}">
        <p14:creationId xmlns:p14="http://schemas.microsoft.com/office/powerpoint/2010/main" val="4246299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C015B3E-12F3-40F6-80CB-10A2B8E99C51}" type="datetimeFigureOut">
              <a:rPr lang="en-US" smtClean="0"/>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A7E6C5-807B-41F4-9BC5-9C5737695C4B}" type="slidenum">
              <a:rPr lang="en-US" smtClean="0"/>
              <a:t>‹#›</a:t>
            </a:fld>
            <a:endParaRPr lang="en-US"/>
          </a:p>
        </p:txBody>
      </p:sp>
    </p:spTree>
    <p:extLst>
      <p:ext uri="{BB962C8B-B14F-4D97-AF65-F5344CB8AC3E}">
        <p14:creationId xmlns:p14="http://schemas.microsoft.com/office/powerpoint/2010/main" val="2222242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C015B3E-12F3-40F6-80CB-10A2B8E99C51}" type="datetimeFigureOut">
              <a:rPr lang="en-US" smtClean="0"/>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A7E6C5-807B-41F4-9BC5-9C5737695C4B}" type="slidenum">
              <a:rPr lang="en-US" smtClean="0"/>
              <a:t>‹#›</a:t>
            </a:fld>
            <a:endParaRPr lang="en-US"/>
          </a:p>
        </p:txBody>
      </p:sp>
    </p:spTree>
    <p:extLst>
      <p:ext uri="{BB962C8B-B14F-4D97-AF65-F5344CB8AC3E}">
        <p14:creationId xmlns:p14="http://schemas.microsoft.com/office/powerpoint/2010/main" val="2910214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C015B3E-12F3-40F6-80CB-10A2B8E99C51}" type="datetimeFigureOut">
              <a:rPr lang="en-US" smtClean="0"/>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A7E6C5-807B-41F4-9BC5-9C5737695C4B}" type="slidenum">
              <a:rPr lang="en-US" smtClean="0"/>
              <a:t>‹#›</a:t>
            </a:fld>
            <a:endParaRPr lang="en-US"/>
          </a:p>
        </p:txBody>
      </p:sp>
    </p:spTree>
    <p:extLst>
      <p:ext uri="{BB962C8B-B14F-4D97-AF65-F5344CB8AC3E}">
        <p14:creationId xmlns:p14="http://schemas.microsoft.com/office/powerpoint/2010/main" val="3443978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C015B3E-12F3-40F6-80CB-10A2B8E99C51}" type="datetimeFigureOut">
              <a:rPr lang="en-US" smtClean="0"/>
              <a:t>4/8/2016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A7E6C5-807B-41F4-9BC5-9C5737695C4B}" type="slidenum">
              <a:rPr lang="en-US" smtClean="0"/>
              <a:t>‹#›</a:t>
            </a:fld>
            <a:endParaRPr lang="en-US"/>
          </a:p>
        </p:txBody>
      </p:sp>
    </p:spTree>
    <p:extLst>
      <p:ext uri="{BB962C8B-B14F-4D97-AF65-F5344CB8AC3E}">
        <p14:creationId xmlns:p14="http://schemas.microsoft.com/office/powerpoint/2010/main" val="183039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C015B3E-12F3-40F6-80CB-10A2B8E99C51}" type="datetimeFigureOut">
              <a:rPr lang="en-US" smtClean="0"/>
              <a:t>4/8/2016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A7E6C5-807B-41F4-9BC5-9C5737695C4B}" type="slidenum">
              <a:rPr lang="en-US" smtClean="0"/>
              <a:t>‹#›</a:t>
            </a:fld>
            <a:endParaRPr lang="en-US"/>
          </a:p>
        </p:txBody>
      </p:sp>
    </p:spTree>
    <p:extLst>
      <p:ext uri="{BB962C8B-B14F-4D97-AF65-F5344CB8AC3E}">
        <p14:creationId xmlns:p14="http://schemas.microsoft.com/office/powerpoint/2010/main" val="136142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C015B3E-12F3-40F6-80CB-10A2B8E99C51}" type="datetimeFigureOut">
              <a:rPr lang="en-US" smtClean="0"/>
              <a:t>4/8/2016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A7E6C5-807B-41F4-9BC5-9C5737695C4B}" type="slidenum">
              <a:rPr lang="en-US" smtClean="0"/>
              <a:t>‹#›</a:t>
            </a:fld>
            <a:endParaRPr lang="en-US"/>
          </a:p>
        </p:txBody>
      </p:sp>
    </p:spTree>
    <p:extLst>
      <p:ext uri="{BB962C8B-B14F-4D97-AF65-F5344CB8AC3E}">
        <p14:creationId xmlns:p14="http://schemas.microsoft.com/office/powerpoint/2010/main" val="383003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015B3E-12F3-40F6-80CB-10A2B8E99C51}" type="datetimeFigureOut">
              <a:rPr lang="en-US" smtClean="0"/>
              <a:t>4/8/2016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A7E6C5-807B-41F4-9BC5-9C5737695C4B}" type="slidenum">
              <a:rPr lang="en-US" smtClean="0"/>
              <a:t>‹#›</a:t>
            </a:fld>
            <a:endParaRPr lang="en-US"/>
          </a:p>
        </p:txBody>
      </p:sp>
    </p:spTree>
    <p:extLst>
      <p:ext uri="{BB962C8B-B14F-4D97-AF65-F5344CB8AC3E}">
        <p14:creationId xmlns:p14="http://schemas.microsoft.com/office/powerpoint/2010/main" val="2597650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015B3E-12F3-40F6-80CB-10A2B8E99C51}" type="datetimeFigureOut">
              <a:rPr lang="en-US" smtClean="0"/>
              <a:t>4/8/2016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A7E6C5-807B-41F4-9BC5-9C5737695C4B}" type="slidenum">
              <a:rPr lang="en-US" smtClean="0"/>
              <a:t>‹#›</a:t>
            </a:fld>
            <a:endParaRPr lang="en-US"/>
          </a:p>
        </p:txBody>
      </p:sp>
    </p:spTree>
    <p:extLst>
      <p:ext uri="{BB962C8B-B14F-4D97-AF65-F5344CB8AC3E}">
        <p14:creationId xmlns:p14="http://schemas.microsoft.com/office/powerpoint/2010/main" val="1382034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015B3E-12F3-40F6-80CB-10A2B8E99C51}" type="datetimeFigureOut">
              <a:rPr lang="en-US" smtClean="0"/>
              <a:t>4/8/2016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A7E6C5-807B-41F4-9BC5-9C5737695C4B}" type="slidenum">
              <a:rPr lang="en-US" smtClean="0"/>
              <a:t>‹#›</a:t>
            </a:fld>
            <a:endParaRPr lang="en-US"/>
          </a:p>
        </p:txBody>
      </p:sp>
    </p:spTree>
    <p:extLst>
      <p:ext uri="{BB962C8B-B14F-4D97-AF65-F5344CB8AC3E}">
        <p14:creationId xmlns:p14="http://schemas.microsoft.com/office/powerpoint/2010/main" val="1906674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015B3E-12F3-40F6-80CB-10A2B8E99C51}" type="datetimeFigureOut">
              <a:rPr lang="en-US" smtClean="0"/>
              <a:t>4/8/2016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A7E6C5-807B-41F4-9BC5-9C5737695C4B}" type="slidenum">
              <a:rPr lang="en-US" smtClean="0"/>
              <a:t>‹#›</a:t>
            </a:fld>
            <a:endParaRPr lang="en-US"/>
          </a:p>
        </p:txBody>
      </p:sp>
    </p:spTree>
    <p:extLst>
      <p:ext uri="{BB962C8B-B14F-4D97-AF65-F5344CB8AC3E}">
        <p14:creationId xmlns:p14="http://schemas.microsoft.com/office/powerpoint/2010/main" val="2651037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GRANTS 101</a:t>
            </a:r>
            <a:endParaRPr lang="en-US" dirty="0"/>
          </a:p>
        </p:txBody>
      </p:sp>
      <p:sp>
        <p:nvSpPr>
          <p:cNvPr id="3" name="Subtitle 2"/>
          <p:cNvSpPr>
            <a:spLocks noGrp="1"/>
          </p:cNvSpPr>
          <p:nvPr>
            <p:ph type="subTitle" idx="1"/>
          </p:nvPr>
        </p:nvSpPr>
        <p:spPr/>
        <p:txBody>
          <a:bodyPr/>
          <a:lstStyle/>
          <a:p>
            <a:r>
              <a:rPr lang="en-US" dirty="0" smtClean="0"/>
              <a:t>Grant writing tips to write a successful proposal</a:t>
            </a:r>
            <a:endParaRPr lang="en-US" dirty="0"/>
          </a:p>
        </p:txBody>
      </p:sp>
    </p:spTree>
    <p:extLst>
      <p:ext uri="{BB962C8B-B14F-4D97-AF65-F5344CB8AC3E}">
        <p14:creationId xmlns:p14="http://schemas.microsoft.com/office/powerpoint/2010/main" val="15612135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32311"/>
          </a:xfrm>
          <a:prstGeom prst="rect">
            <a:avLst/>
          </a:prstGeom>
        </p:spPr>
        <p:txBody>
          <a:bodyPr wrap="square">
            <a:spAutoFit/>
          </a:bodyPr>
          <a:lstStyle/>
          <a:p>
            <a:r>
              <a:rPr lang="en-US" dirty="0" smtClean="0"/>
              <a:t>Staffing/Administration</a:t>
            </a:r>
          </a:p>
          <a:p>
            <a:endParaRPr lang="en-US" dirty="0"/>
          </a:p>
          <a:p>
            <a:pPr marL="285750" indent="-285750">
              <a:buFont typeface="Wingdings" panose="05000000000000000000" pitchFamily="2" charset="2"/>
              <a:buChar char="v"/>
            </a:pPr>
            <a:r>
              <a:rPr lang="en-US" dirty="0" smtClean="0"/>
              <a:t>In describing the methods, you will have mentioned staffing for the project. You now need to devote a few sentences to discussing the number of staff, their qualifications, and specific assignments. Details about individual staff members involved in the project can be included either as part of this section or in the appendix, depending on the length and importance of this information.</a:t>
            </a:r>
          </a:p>
          <a:p>
            <a:pPr marL="285750" indent="-285750">
              <a:buFont typeface="Wingdings" panose="05000000000000000000" pitchFamily="2" charset="2"/>
              <a:buChar char="v"/>
            </a:pPr>
            <a:endParaRPr lang="en-US" dirty="0" smtClean="0"/>
          </a:p>
          <a:p>
            <a:pPr marL="285750" indent="-285750">
              <a:buFont typeface="Wingdings" panose="05000000000000000000" pitchFamily="2" charset="2"/>
              <a:buChar char="v"/>
            </a:pPr>
            <a:endParaRPr lang="en-US" dirty="0"/>
          </a:p>
          <a:p>
            <a:pPr marL="285750" indent="-285750">
              <a:buFont typeface="Wingdings" panose="05000000000000000000" pitchFamily="2" charset="2"/>
              <a:buChar char="v"/>
            </a:pPr>
            <a:r>
              <a:rPr lang="en-US" dirty="0" smtClean="0"/>
              <a:t>Staffing may refer to volunteers or to consultants, as well as to paid staff.  Describing tasks that volunteers will undertake, however, can be most helpful to the proposal reader. Such information underscores the value added by the volunteers as well as the cost-effectiveness of the project.</a:t>
            </a:r>
          </a:p>
          <a:p>
            <a:pPr marL="285750" indent="-285750">
              <a:buFont typeface="Wingdings" panose="05000000000000000000" pitchFamily="2" charset="2"/>
              <a:buChar char="v"/>
            </a:pPr>
            <a:endParaRPr lang="en-US" dirty="0" smtClean="0"/>
          </a:p>
          <a:p>
            <a:pPr marL="285750" indent="-285750">
              <a:buFont typeface="Wingdings" panose="05000000000000000000" pitchFamily="2" charset="2"/>
              <a:buChar char="v"/>
            </a:pPr>
            <a:endParaRPr lang="en-US" dirty="0"/>
          </a:p>
          <a:p>
            <a:pPr marL="285750" indent="-285750">
              <a:buFont typeface="Wingdings" panose="05000000000000000000" pitchFamily="2" charset="2"/>
              <a:buChar char="v"/>
            </a:pPr>
            <a:r>
              <a:rPr lang="en-US" dirty="0" smtClean="0"/>
              <a:t>Describe for the reader your plans for administering the project. This is especially important in a large operation, if more than one agency is collaborating on the project, or if you are using a fiscal agent. It needs to be crystal clear who is responsible for financial management, project outcomes, and reporting. </a:t>
            </a:r>
          </a:p>
          <a:p>
            <a:endParaRPr lang="en-US" dirty="0"/>
          </a:p>
        </p:txBody>
      </p:sp>
    </p:spTree>
    <p:extLst>
      <p:ext uri="{BB962C8B-B14F-4D97-AF65-F5344CB8AC3E}">
        <p14:creationId xmlns:p14="http://schemas.microsoft.com/office/powerpoint/2010/main" val="1646808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186309"/>
          </a:xfrm>
          <a:prstGeom prst="rect">
            <a:avLst/>
          </a:prstGeom>
        </p:spPr>
        <p:txBody>
          <a:bodyPr wrap="square">
            <a:spAutoFit/>
          </a:bodyPr>
          <a:lstStyle/>
          <a:p>
            <a:r>
              <a:rPr lang="en-US" b="1" dirty="0" smtClean="0"/>
              <a:t>Evaluation</a:t>
            </a:r>
          </a:p>
          <a:p>
            <a:endParaRPr lang="en-US" dirty="0"/>
          </a:p>
          <a:p>
            <a:pPr marL="285750" indent="-285750">
              <a:buFont typeface="Wingdings" panose="05000000000000000000" pitchFamily="2" charset="2"/>
              <a:buChar char="v"/>
            </a:pPr>
            <a:r>
              <a:rPr lang="en-US" dirty="0" smtClean="0"/>
              <a:t>An evaluation plan should not be considered only after the project is over; it should be built into the project. Including an evaluation plan in your proposal indicates that you take your objectives seriously and want to know how well you have achieved them. Evaluation is also a sound management tool. Like strategic planning, it helps a nonprofit refine and improve its program. An evaluation can often be the best means for others to learn from your experience in conducting the project.</a:t>
            </a:r>
            <a:endParaRPr lang="en-US" dirty="0"/>
          </a:p>
          <a:p>
            <a:pPr marL="285750" indent="-285750">
              <a:buFont typeface="Wingdings" panose="05000000000000000000" pitchFamily="2" charset="2"/>
              <a:buChar char="v"/>
            </a:pPr>
            <a:endParaRPr lang="en-US" dirty="0" smtClean="0"/>
          </a:p>
          <a:p>
            <a:pPr marL="285750" indent="-285750">
              <a:buFont typeface="Wingdings" panose="05000000000000000000" pitchFamily="2" charset="2"/>
              <a:buChar char="v"/>
            </a:pPr>
            <a:endParaRPr lang="en-US" dirty="0" smtClean="0"/>
          </a:p>
          <a:p>
            <a:pPr marL="285750" indent="-285750">
              <a:buFont typeface="Wingdings" panose="05000000000000000000" pitchFamily="2" charset="2"/>
              <a:buChar char="v"/>
            </a:pPr>
            <a:r>
              <a:rPr lang="en-US" dirty="0" smtClean="0"/>
              <a:t>There are several types of formal evaluation. One measures the product; others analyze the process and/or strategies you've adopted. Most seek to determine the impact on the audiences you serve and the measurable outcomes of your grant project. Either or both might be appropriate to your project. The approach you choose will depend on the nature of the project and its objectives. Whatever form your evaluation takes, you will need to describe the manner in which evaluation information will be collected and how the data will be analyzed. </a:t>
            </a:r>
          </a:p>
          <a:p>
            <a:pPr marL="285750" indent="-285750">
              <a:buFont typeface="Wingdings" panose="05000000000000000000" pitchFamily="2" charset="2"/>
              <a:buChar char="v"/>
            </a:pPr>
            <a:endParaRPr lang="en-US" dirty="0" smtClean="0"/>
          </a:p>
          <a:p>
            <a:pPr marL="285750" indent="-285750">
              <a:buFont typeface="Wingdings" panose="05000000000000000000" pitchFamily="2" charset="2"/>
              <a:buChar char="v"/>
            </a:pPr>
            <a:endParaRPr lang="en-US" dirty="0"/>
          </a:p>
          <a:p>
            <a:pPr marL="285750" indent="-285750">
              <a:buFont typeface="Wingdings" panose="05000000000000000000" pitchFamily="2" charset="2"/>
              <a:buChar char="v"/>
            </a:pPr>
            <a:r>
              <a:rPr lang="en-US" dirty="0" smtClean="0"/>
              <a:t>Most sound evaluation plans include both qualitative and quantitative data. You should present your plan for how the evaluation and its results will be reported and the audience to which it will be directed.</a:t>
            </a:r>
            <a:endParaRPr lang="en-US" dirty="0"/>
          </a:p>
        </p:txBody>
      </p:sp>
    </p:spTree>
    <p:extLst>
      <p:ext uri="{BB962C8B-B14F-4D97-AF65-F5344CB8AC3E}">
        <p14:creationId xmlns:p14="http://schemas.microsoft.com/office/powerpoint/2010/main" val="20343938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8153400" cy="5355312"/>
          </a:xfrm>
          <a:prstGeom prst="rect">
            <a:avLst/>
          </a:prstGeom>
        </p:spPr>
        <p:txBody>
          <a:bodyPr wrap="square">
            <a:spAutoFit/>
          </a:bodyPr>
          <a:lstStyle/>
          <a:p>
            <a:pPr marL="285750" indent="-285750">
              <a:buFont typeface="Wingdings" panose="05000000000000000000" pitchFamily="2" charset="2"/>
              <a:buChar char="v"/>
            </a:pPr>
            <a:r>
              <a:rPr lang="en-US" dirty="0" smtClean="0"/>
              <a:t>Grant review procedures vary widely, and the decision-making process can take anywhere from a few weeks to six months or more. During the review process, the funder may ask for additional information. Some </a:t>
            </a:r>
            <a:r>
              <a:rPr lang="en-US" dirty="0" err="1" smtClean="0"/>
              <a:t>grantmakers</a:t>
            </a:r>
            <a:r>
              <a:rPr lang="en-US" dirty="0" smtClean="0"/>
              <a:t> outline their review procedures in annual reports or application guidelines. If you are unclear about the process, don't hesitate to ask.</a:t>
            </a:r>
          </a:p>
          <a:p>
            <a:pPr marL="285750" indent="-285750">
              <a:buFont typeface="Wingdings" panose="05000000000000000000" pitchFamily="2" charset="2"/>
              <a:buChar char="v"/>
            </a:pPr>
            <a:endParaRPr lang="en-US" dirty="0"/>
          </a:p>
          <a:p>
            <a:pPr marL="285750" indent="-285750">
              <a:buFont typeface="Wingdings" panose="05000000000000000000" pitchFamily="2" charset="2"/>
              <a:buChar char="v"/>
            </a:pPr>
            <a:r>
              <a:rPr lang="en-US" dirty="0" smtClean="0"/>
              <a:t>If your hard work results in a grant, take a few moments to acknowledge the funder's support with a letter of thanks. You also need to find out whether the funder has specific forms, procedures, and deadlines for reporting on the progress of your project. </a:t>
            </a:r>
            <a:r>
              <a:rPr lang="en-US" b="1" dirty="0" smtClean="0"/>
              <a:t>Clarifying your responsibilities as a grantee at the outset, particularly with respect to financial reporting, will prevent misunderstandings and more serious problems later.</a:t>
            </a:r>
          </a:p>
          <a:p>
            <a:pPr marL="285750" indent="-285750">
              <a:buFont typeface="Wingdings" panose="05000000000000000000" pitchFamily="2" charset="2"/>
              <a:buChar char="v"/>
            </a:pPr>
            <a:endParaRPr lang="en-US" dirty="0" smtClean="0"/>
          </a:p>
          <a:p>
            <a:pPr marL="285750" indent="-285750">
              <a:buFont typeface="Wingdings" panose="05000000000000000000" pitchFamily="2" charset="2"/>
              <a:buChar char="v"/>
            </a:pPr>
            <a:r>
              <a:rPr lang="en-US" dirty="0" smtClean="0"/>
              <a:t>Rejection isn’t necessarily the end of the process. If you're unsure why your proposal was turned down, ask. Did the funder need additional information? Would they be interested in considering the proposal at a future date? Now might also be the time to begin cultivation of a prospective funder. Put them on your mailing list so that they can become further acquainted with your organization. Remember, there's always next year. </a:t>
            </a:r>
            <a:endParaRPr lang="en-US" dirty="0"/>
          </a:p>
        </p:txBody>
      </p:sp>
    </p:spTree>
    <p:extLst>
      <p:ext uri="{BB962C8B-B14F-4D97-AF65-F5344CB8AC3E}">
        <p14:creationId xmlns:p14="http://schemas.microsoft.com/office/powerpoint/2010/main" val="3162986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74344"/>
            <a:ext cx="8153400" cy="5355312"/>
          </a:xfrm>
          <a:prstGeom prst="rect">
            <a:avLst/>
          </a:prstGeom>
        </p:spPr>
        <p:txBody>
          <a:bodyPr wrap="square">
            <a:spAutoFit/>
          </a:bodyPr>
          <a:lstStyle/>
          <a:p>
            <a:endParaRPr lang="en-US" b="1" dirty="0" smtClean="0">
              <a:effectLst/>
            </a:endParaRPr>
          </a:p>
          <a:p>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Things to Think About</a:t>
            </a:r>
          </a:p>
          <a:p>
            <a:pPr marL="285750" indent="-285750">
              <a:buFont typeface="Wingdings" panose="05000000000000000000" pitchFamily="2" charset="2"/>
              <a:buChar char="Ø"/>
            </a:pPr>
            <a:endParaRPr lang="en-US" dirty="0" smtClean="0">
              <a:effectLst/>
            </a:endParaRPr>
          </a:p>
          <a:p>
            <a:pPr marL="285750" indent="-285750">
              <a:buClr>
                <a:srgbClr val="FF0000"/>
              </a:buClr>
              <a:buFont typeface="Wingdings" panose="05000000000000000000" pitchFamily="2" charset="2"/>
              <a:buChar char="Ø"/>
            </a:pPr>
            <a:r>
              <a:rPr lang="en-US" dirty="0" smtClean="0">
                <a:effectLst/>
              </a:rPr>
              <a:t>Different factors play a part in funders’ decisions, no matter how well-written your proposal is.</a:t>
            </a:r>
          </a:p>
          <a:p>
            <a:pPr marL="285750" indent="-285750">
              <a:buClr>
                <a:srgbClr val="FF0000"/>
              </a:buClr>
              <a:buFont typeface="Wingdings" panose="05000000000000000000" pitchFamily="2" charset="2"/>
              <a:buChar char="Ø"/>
            </a:pPr>
            <a:r>
              <a:rPr lang="en-US" dirty="0" smtClean="0">
                <a:effectLst/>
              </a:rPr>
              <a:t>There are basic elements, but no "model" proposal for patterning.</a:t>
            </a:r>
          </a:p>
          <a:p>
            <a:pPr marL="285750" indent="-285750">
              <a:buClr>
                <a:srgbClr val="FF0000"/>
              </a:buClr>
              <a:buFont typeface="Wingdings" panose="05000000000000000000" pitchFamily="2" charset="2"/>
              <a:buChar char="Ø"/>
            </a:pPr>
            <a:r>
              <a:rPr lang="en-US" dirty="0" smtClean="0">
                <a:effectLst/>
              </a:rPr>
              <a:t>Organizing and communicating are more important than form.</a:t>
            </a:r>
          </a:p>
          <a:p>
            <a:pPr marL="285750" indent="-285750">
              <a:buClr>
                <a:srgbClr val="FF0000"/>
              </a:buClr>
              <a:buFont typeface="Wingdings" panose="05000000000000000000" pitchFamily="2" charset="2"/>
              <a:buChar char="Ø"/>
            </a:pPr>
            <a:r>
              <a:rPr lang="en-US" dirty="0" smtClean="0">
                <a:effectLst/>
              </a:rPr>
              <a:t>Planning is key--a grant proposal is the written version of your planning process.</a:t>
            </a:r>
          </a:p>
          <a:p>
            <a:pPr marL="285750" indent="-285750">
              <a:buClr>
                <a:srgbClr val="FF0000"/>
              </a:buClr>
              <a:buFont typeface="Arial" panose="020B0604020202020204" pitchFamily="34" charset="0"/>
              <a:buChar char="•"/>
            </a:pPr>
            <a:endParaRPr lang="en-US" dirty="0"/>
          </a:p>
          <a:p>
            <a:endParaRPr lang="en-US" dirty="0" smtClean="0">
              <a:effectLst/>
            </a:endParaRPr>
          </a:p>
          <a:p>
            <a:endParaRPr lang="en-US" dirty="0"/>
          </a:p>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Some Criteria for Going After a Grant</a:t>
            </a:r>
          </a:p>
          <a:p>
            <a:endParaRPr lang="en-US" b="1" dirty="0" smtClean="0">
              <a:effectLst/>
            </a:endParaRPr>
          </a:p>
          <a:p>
            <a:pPr marL="285750" indent="-285750">
              <a:buClr>
                <a:srgbClr val="FF0000"/>
              </a:buClr>
              <a:buFont typeface="Wingdings" panose="05000000000000000000" pitchFamily="2" charset="2"/>
              <a:buChar char="Ø"/>
            </a:pPr>
            <a:r>
              <a:rPr lang="en-US" dirty="0" smtClean="0">
                <a:effectLst/>
              </a:rPr>
              <a:t>Project is consistent with your organization’s mission and business objectives.</a:t>
            </a:r>
          </a:p>
          <a:p>
            <a:pPr marL="285750" indent="-285750">
              <a:buClr>
                <a:srgbClr val="FF0000"/>
              </a:buClr>
              <a:buFont typeface="Wingdings" panose="05000000000000000000" pitchFamily="2" charset="2"/>
              <a:buChar char="Ø"/>
            </a:pPr>
            <a:r>
              <a:rPr lang="en-US" dirty="0" smtClean="0">
                <a:effectLst/>
              </a:rPr>
              <a:t>You have a better-than-average chance for funding (e.g., we have an "A-plus" track record, funder expresses interest in us, we are well positioned).</a:t>
            </a:r>
          </a:p>
          <a:p>
            <a:pPr marL="285750" indent="-285750">
              <a:buClr>
                <a:srgbClr val="FF0000"/>
              </a:buClr>
              <a:buFont typeface="Wingdings" panose="05000000000000000000" pitchFamily="2" charset="2"/>
              <a:buChar char="Ø"/>
            </a:pPr>
            <a:r>
              <a:rPr lang="en-US" dirty="0" smtClean="0">
                <a:effectLst/>
              </a:rPr>
              <a:t>Program is undersubscribed (i.e., competitive opportunity).</a:t>
            </a:r>
          </a:p>
          <a:p>
            <a:pPr marL="285750" indent="-285750">
              <a:buClr>
                <a:srgbClr val="FF0000"/>
              </a:buClr>
              <a:buFont typeface="Wingdings" panose="05000000000000000000" pitchFamily="2" charset="2"/>
              <a:buChar char="Ø"/>
            </a:pPr>
            <a:r>
              <a:rPr lang="en-US" dirty="0" smtClean="0">
                <a:effectLst/>
              </a:rPr>
              <a:t>Cost/benefit is favorable (i.e., amount of grant award justifies cost of pursuing it).</a:t>
            </a:r>
          </a:p>
        </p:txBody>
      </p:sp>
    </p:spTree>
    <p:extLst>
      <p:ext uri="{BB962C8B-B14F-4D97-AF65-F5344CB8AC3E}">
        <p14:creationId xmlns:p14="http://schemas.microsoft.com/office/powerpoint/2010/main" val="2202161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8297" y="-5387266"/>
            <a:ext cx="8153399" cy="11726287"/>
          </a:xfrm>
          <a:prstGeom prst="rect">
            <a:avLst/>
          </a:prstGeom>
        </p:spPr>
        <p:txBody>
          <a:bodyPr wrap="square">
            <a:spAutoFit/>
          </a:bodyPr>
          <a:lstStyle/>
          <a:p>
            <a:endParaRPr lang="en-US" b="1" dirty="0" smtClean="0">
              <a:effectLst/>
            </a:endParaRPr>
          </a:p>
          <a:p>
            <a:endParaRPr lang="en-US" b="1" dirty="0"/>
          </a:p>
          <a:p>
            <a:endParaRPr lang="en-US" b="1" dirty="0" smtClean="0">
              <a:effectLst/>
            </a:endParaRPr>
          </a:p>
          <a:p>
            <a:endParaRPr lang="en-US" b="1" dirty="0"/>
          </a:p>
          <a:p>
            <a:endParaRPr lang="en-US" b="1" dirty="0" smtClean="0">
              <a:effectLst/>
            </a:endParaRPr>
          </a:p>
          <a:p>
            <a:endParaRPr lang="en-US" b="1" dirty="0"/>
          </a:p>
          <a:p>
            <a:endParaRPr lang="en-US" b="1" dirty="0" smtClean="0">
              <a:effectLst/>
            </a:endParaRPr>
          </a:p>
          <a:p>
            <a:endParaRPr lang="en-US" b="1" dirty="0"/>
          </a:p>
          <a:p>
            <a:endParaRPr lang="en-US" b="1" dirty="0" smtClean="0">
              <a:effectLst/>
            </a:endParaRPr>
          </a:p>
          <a:p>
            <a:endParaRPr lang="en-US" b="1" dirty="0"/>
          </a:p>
          <a:p>
            <a:endParaRPr lang="en-US" b="1" dirty="0" smtClean="0">
              <a:effectLst/>
            </a:endParaRPr>
          </a:p>
          <a:p>
            <a:endParaRPr lang="en-US" b="1" dirty="0"/>
          </a:p>
          <a:p>
            <a:endParaRPr lang="en-US" b="1" dirty="0" smtClean="0">
              <a:effectLst/>
            </a:endParaRPr>
          </a:p>
          <a:p>
            <a:endParaRPr lang="en-US" b="1" dirty="0"/>
          </a:p>
          <a:p>
            <a:endParaRPr lang="en-US" b="1" dirty="0" smtClean="0">
              <a:effectLst/>
            </a:endParaRPr>
          </a:p>
          <a:p>
            <a:endParaRPr lang="en-US" b="1" dirty="0"/>
          </a:p>
          <a:p>
            <a:endParaRPr lang="en-US" b="1" dirty="0" smtClean="0">
              <a:effectLst/>
            </a:endParaRPr>
          </a:p>
          <a:p>
            <a:endParaRPr lang="en-US" b="1" dirty="0"/>
          </a:p>
          <a:p>
            <a:endParaRPr lang="en-US" b="1" dirty="0" smtClean="0">
              <a:effectLst/>
            </a:endParaRPr>
          </a:p>
          <a:p>
            <a:endParaRPr lang="en-US" b="1" dirty="0"/>
          </a:p>
          <a:p>
            <a:endParaRPr lang="en-US" b="1" dirty="0" smtClean="0">
              <a:effectLst/>
            </a:endParaRPr>
          </a:p>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Common Pitfalls in Seeking Funding and Writing Grant Applications</a:t>
            </a:r>
          </a:p>
          <a:p>
            <a:endParaRPr lang="en-US" b="1" dirty="0" smtClean="0">
              <a:effectLst/>
            </a:endParaRPr>
          </a:p>
          <a:p>
            <a:pPr marL="342900" indent="-342900">
              <a:buFont typeface="+mj-lt"/>
              <a:buAutoNum type="arabicPeriod"/>
            </a:pPr>
            <a:r>
              <a:rPr lang="en-US" b="1" dirty="0" smtClean="0">
                <a:effectLst/>
              </a:rPr>
              <a:t>Chasing the money - </a:t>
            </a:r>
            <a:r>
              <a:rPr lang="en-US" dirty="0" smtClean="0">
                <a:effectLst/>
              </a:rPr>
              <a:t>Don’t write a grant to start a new project you don’t really need or want just to bring funding ($$) into your agency.</a:t>
            </a:r>
          </a:p>
          <a:p>
            <a:pPr marL="342900" indent="-342900">
              <a:buFont typeface="+mj-lt"/>
              <a:buAutoNum type="arabicPeriod"/>
            </a:pPr>
            <a:r>
              <a:rPr lang="en-US" b="1" dirty="0" smtClean="0">
                <a:effectLst/>
              </a:rPr>
              <a:t>Going to Macy’s to buy groceries</a:t>
            </a:r>
            <a:r>
              <a:rPr lang="en-US" dirty="0" smtClean="0">
                <a:effectLst/>
              </a:rPr>
              <a:t> - Do your research first--make sure you’re going to the right funder for the right project. Match-up is important.</a:t>
            </a:r>
          </a:p>
          <a:p>
            <a:pPr marL="342900" indent="-342900">
              <a:buFont typeface="+mj-lt"/>
              <a:buAutoNum type="arabicPeriod"/>
            </a:pPr>
            <a:r>
              <a:rPr lang="en-US" b="1" dirty="0" smtClean="0">
                <a:effectLst/>
              </a:rPr>
              <a:t>Failing to understand it's a competitive process</a:t>
            </a:r>
            <a:r>
              <a:rPr lang="en-US" dirty="0" smtClean="0">
                <a:effectLst/>
              </a:rPr>
              <a:t> - Unless funding is a sure bet (e.g., based on formula/entitlement), always assume demand is higher than supply.</a:t>
            </a:r>
          </a:p>
          <a:p>
            <a:pPr marL="342900" indent="-342900">
              <a:buFont typeface="+mj-lt"/>
              <a:buAutoNum type="arabicPeriod"/>
            </a:pPr>
            <a:r>
              <a:rPr lang="en-US" b="1" dirty="0" smtClean="0">
                <a:effectLst/>
              </a:rPr>
              <a:t>Not reading the grant application thoroughly</a:t>
            </a:r>
            <a:r>
              <a:rPr lang="en-US" dirty="0" smtClean="0">
                <a:effectLst/>
              </a:rPr>
              <a:t> - Highlight the most important parts (like due dates and required documents). Mark anything you don’t understand or where you need to find answers.</a:t>
            </a:r>
          </a:p>
          <a:p>
            <a:pPr marL="342900" indent="-342900">
              <a:buFont typeface="+mj-lt"/>
              <a:buAutoNum type="arabicPeriod"/>
            </a:pPr>
            <a:r>
              <a:rPr lang="en-US" b="1" dirty="0" smtClean="0">
                <a:effectLst/>
              </a:rPr>
              <a:t>Not reading the grant application early enough</a:t>
            </a:r>
            <a:r>
              <a:rPr lang="en-US" dirty="0" smtClean="0">
                <a:effectLst/>
              </a:rPr>
              <a:t> - Don’t delay--leaving yourself too little time to make important contacts, gather important data, calculate costs accurately, find a grant writer...can be disastrous!</a:t>
            </a:r>
          </a:p>
          <a:p>
            <a:pPr marL="342900" indent="-342900">
              <a:buFont typeface="+mj-lt"/>
              <a:buAutoNum type="arabicPeriod"/>
            </a:pPr>
            <a:r>
              <a:rPr lang="en-US" b="1" dirty="0" smtClean="0">
                <a:effectLst/>
              </a:rPr>
              <a:t>Assuming the funder knows you/your agency</a:t>
            </a:r>
            <a:r>
              <a:rPr lang="en-US" dirty="0" smtClean="0">
                <a:effectLst/>
              </a:rPr>
              <a:t> - Even if you are the grant-award poster child, don’t assume proposal readers will mentally fill in the missing information. Don’t depend on prior knowledge or past relationships.</a:t>
            </a:r>
          </a:p>
          <a:p>
            <a:pPr marL="342900" indent="-342900">
              <a:buFont typeface="+mj-lt"/>
              <a:buAutoNum type="arabicPeriod"/>
            </a:pPr>
            <a:r>
              <a:rPr lang="en-US" b="1" dirty="0" smtClean="0">
                <a:effectLst/>
              </a:rPr>
              <a:t>Disregarding the funder’s questions</a:t>
            </a:r>
            <a:r>
              <a:rPr lang="en-US" dirty="0" smtClean="0">
                <a:effectLst/>
              </a:rPr>
              <a:t> - If it’s important to the funder, it’s important to you.</a:t>
            </a:r>
          </a:p>
          <a:p>
            <a:pPr marL="342900" indent="-342900">
              <a:buFont typeface="+mj-lt"/>
              <a:buAutoNum type="arabicPeriod"/>
            </a:pPr>
            <a:endParaRPr lang="en-US" dirty="0" smtClean="0">
              <a:effectLst/>
            </a:endParaRPr>
          </a:p>
        </p:txBody>
      </p:sp>
    </p:spTree>
    <p:extLst>
      <p:ext uri="{BB962C8B-B14F-4D97-AF65-F5344CB8AC3E}">
        <p14:creationId xmlns:p14="http://schemas.microsoft.com/office/powerpoint/2010/main" val="2526720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8229600" cy="5355312"/>
          </a:xfrm>
          <a:prstGeom prst="rect">
            <a:avLst/>
          </a:prstGeom>
        </p:spPr>
        <p:txBody>
          <a:bodyPr wrap="square">
            <a:spAutoFit/>
          </a:bodyPr>
          <a:lstStyle/>
          <a:p>
            <a:endParaRPr lang="en-US" b="1" dirty="0" smtClean="0">
              <a:effectLst/>
            </a:endParaRPr>
          </a:p>
          <a:p>
            <a:r>
              <a:rPr lang="en-US" b="1" dirty="0" smtClean="0">
                <a:effectLst/>
              </a:rPr>
              <a:t>8.   Philosophizing - </a:t>
            </a:r>
            <a:r>
              <a:rPr lang="en-US" dirty="0" smtClean="0">
                <a:effectLst/>
              </a:rPr>
              <a:t>Don’t argue with the funder’s assumptions. If you don’t agree with what they’re interested in (or your ideas don’t match their requirements), you should probably find another funder.</a:t>
            </a:r>
          </a:p>
          <a:p>
            <a:r>
              <a:rPr lang="en-US" b="1" dirty="0" smtClean="0">
                <a:effectLst/>
              </a:rPr>
              <a:t>9.   Being redundant - </a:t>
            </a:r>
            <a:r>
              <a:rPr lang="en-US" dirty="0" smtClean="0">
                <a:effectLst/>
              </a:rPr>
              <a:t>Saying it once is usually enough. Don’t add unnecessary “fill” or “fluff.”</a:t>
            </a:r>
          </a:p>
          <a:p>
            <a:r>
              <a:rPr lang="en-US" b="1" dirty="0" smtClean="0">
                <a:effectLst/>
              </a:rPr>
              <a:t>10.   Reorganizing the proposal</a:t>
            </a:r>
            <a:r>
              <a:rPr lang="en-US" dirty="0" smtClean="0">
                <a:effectLst/>
              </a:rPr>
              <a:t> - Follow the format instructions and place items where the funder has requested them--this is not the time to get creative with your presentation.</a:t>
            </a:r>
          </a:p>
          <a:p>
            <a:r>
              <a:rPr lang="en-US" b="1" dirty="0" smtClean="0">
                <a:effectLst/>
              </a:rPr>
              <a:t>11.   Being incomplete (including signatures)</a:t>
            </a:r>
            <a:r>
              <a:rPr lang="en-US" dirty="0" smtClean="0">
                <a:effectLst/>
              </a:rPr>
              <a:t> - This could cost you points in scoring, or it could mean being considered nonresponsive and therefore disqualified.</a:t>
            </a:r>
          </a:p>
          <a:p>
            <a:r>
              <a:rPr lang="en-US" b="1" dirty="0" smtClean="0">
                <a:effectLst/>
              </a:rPr>
              <a:t>12.   Assuming it’s a one-person job</a:t>
            </a:r>
            <a:r>
              <a:rPr lang="en-US" dirty="0" smtClean="0">
                <a:effectLst/>
              </a:rPr>
              <a:t> - In most cases, no matter who writes the proposal or fills out the application, collaboration or consultation with others will be required.</a:t>
            </a:r>
          </a:p>
          <a:p>
            <a:r>
              <a:rPr lang="en-US" b="1" dirty="0" smtClean="0">
                <a:effectLst/>
              </a:rPr>
              <a:t>13.   Losing the Q &amp; A window - </a:t>
            </a:r>
            <a:r>
              <a:rPr lang="en-US" dirty="0" smtClean="0">
                <a:effectLst/>
              </a:rPr>
              <a:t>Start reviewing the grant application requirements and writing early enough to not let the time pass for asking questions and getting answers--and, don’t be afraid to ask!</a:t>
            </a:r>
          </a:p>
          <a:p>
            <a:r>
              <a:rPr lang="en-US" b="1" dirty="0" smtClean="0">
                <a:effectLst/>
              </a:rPr>
              <a:t>14.   Using a former proposal without updating it</a:t>
            </a:r>
            <a:r>
              <a:rPr lang="en-US" dirty="0" smtClean="0">
                <a:effectLst/>
              </a:rPr>
              <a:t> - If you’re going to use it, at least shake off all the dust. Use current dates, current numbers, and current staff.</a:t>
            </a:r>
            <a:endParaRPr lang="en-US" dirty="0">
              <a:effectLst/>
            </a:endParaRPr>
          </a:p>
        </p:txBody>
      </p:sp>
    </p:spTree>
    <p:extLst>
      <p:ext uri="{BB962C8B-B14F-4D97-AF65-F5344CB8AC3E}">
        <p14:creationId xmlns:p14="http://schemas.microsoft.com/office/powerpoint/2010/main" val="3878207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8153400" cy="5078313"/>
          </a:xfrm>
          <a:prstGeom prst="rect">
            <a:avLst/>
          </a:prstGeom>
        </p:spPr>
        <p:txBody>
          <a:bodyPr wrap="square">
            <a:spAutoFit/>
          </a:bodyPr>
          <a:lstStyle/>
          <a:p>
            <a:endParaRPr lang="en-US" b="1" dirty="0" smtClean="0">
              <a:effectLst/>
            </a:endParaRPr>
          </a:p>
          <a:p>
            <a:endParaRPr lang="en-US" b="1" dirty="0" smtClean="0">
              <a:effectLst/>
            </a:endParaRPr>
          </a:p>
          <a:p>
            <a:endParaRPr lang="en-US" b="1" dirty="0" smtClean="0">
              <a:effectLst/>
            </a:endParaRPr>
          </a:p>
          <a:p>
            <a:r>
              <a:rPr lang="en-US" b="1" dirty="0" smtClean="0">
                <a:effectLst/>
              </a:rPr>
              <a:t>15.   Not doing the math correctly - </a:t>
            </a:r>
            <a:r>
              <a:rPr lang="en-US" dirty="0" smtClean="0">
                <a:effectLst/>
              </a:rPr>
              <a:t>Use a calculator or use Excel but make sure the numbers add up! Funders lose confidence when budgets or estimates aren’t accurate.</a:t>
            </a:r>
          </a:p>
          <a:p>
            <a:r>
              <a:rPr lang="en-US" b="1" dirty="0" smtClean="0">
                <a:effectLst/>
              </a:rPr>
              <a:t>16.   Poorly estimating real costs</a:t>
            </a:r>
            <a:r>
              <a:rPr lang="en-US" dirty="0" smtClean="0">
                <a:effectLst/>
              </a:rPr>
              <a:t> - Although budget line item transfers may be possible after the grant award, think through ahead of time what labor, materials, and overhead costs are expected to be.</a:t>
            </a:r>
          </a:p>
          <a:p>
            <a:r>
              <a:rPr lang="en-US" b="1" dirty="0" smtClean="0">
                <a:effectLst/>
              </a:rPr>
              <a:t>17.   Backing into the budget</a:t>
            </a:r>
            <a:r>
              <a:rPr lang="en-US" dirty="0" smtClean="0">
                <a:effectLst/>
              </a:rPr>
              <a:t> - Be realistic about what you need. Don’t create a budget that reflects the maximum allowed just because the money’s there. Also, don’t expect staff to make any cuts that may be needed.</a:t>
            </a:r>
          </a:p>
          <a:p>
            <a:r>
              <a:rPr lang="en-US" b="1" dirty="0" smtClean="0">
                <a:effectLst/>
              </a:rPr>
              <a:t>18.   Requesting unallowable expenses</a:t>
            </a:r>
            <a:r>
              <a:rPr lang="en-US" dirty="0" smtClean="0">
                <a:effectLst/>
              </a:rPr>
              <a:t> - Don’t sneak it in and hope no one notices! (Hint: even if funded for it, auditors can catch these items after the grant award).</a:t>
            </a:r>
          </a:p>
          <a:p>
            <a:r>
              <a:rPr lang="en-US" b="1" dirty="0" smtClean="0">
                <a:effectLst/>
              </a:rPr>
              <a:t>19.   Budget surprises</a:t>
            </a:r>
            <a:r>
              <a:rPr lang="en-US" dirty="0" smtClean="0">
                <a:effectLst/>
              </a:rPr>
              <a:t> - Don’t ask for items not described or mentioned in the narrative.</a:t>
            </a:r>
          </a:p>
          <a:p>
            <a:r>
              <a:rPr lang="en-US" b="1" dirty="0" smtClean="0">
                <a:effectLst/>
              </a:rPr>
              <a:t>20.   Starting your project before getting the grant</a:t>
            </a:r>
            <a:r>
              <a:rPr lang="en-US" dirty="0" smtClean="0">
                <a:effectLst/>
              </a:rPr>
              <a:t> - If the ink isn’t dry on the contract, don’t assume it’s a done deal.</a:t>
            </a:r>
            <a:endParaRPr lang="en-US" dirty="0">
              <a:effectLst/>
            </a:endParaRPr>
          </a:p>
        </p:txBody>
      </p:sp>
    </p:spTree>
    <p:extLst>
      <p:ext uri="{BB962C8B-B14F-4D97-AF65-F5344CB8AC3E}">
        <p14:creationId xmlns:p14="http://schemas.microsoft.com/office/powerpoint/2010/main" val="2364464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8229600" cy="6186309"/>
          </a:xfrm>
          <a:prstGeom prst="rect">
            <a:avLst/>
          </a:prstGeom>
        </p:spPr>
        <p:txBody>
          <a:bodyPr wrap="square">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Hints for Success </a:t>
            </a:r>
          </a:p>
          <a:p>
            <a:endParaRPr lang="en-US" b="1" dirty="0" smtClean="0">
              <a:effectLst/>
            </a:endParaRPr>
          </a:p>
          <a:p>
            <a:pPr marL="285750" indent="-285750">
              <a:buFont typeface="Arial" panose="020B0604020202020204" pitchFamily="34" charset="0"/>
              <a:buChar char="•"/>
            </a:pPr>
            <a:r>
              <a:rPr lang="en-US" b="1" dirty="0" smtClean="0">
                <a:effectLst/>
              </a:rPr>
              <a:t>Write clearly and concisely -</a:t>
            </a:r>
            <a:r>
              <a:rPr lang="en-US" dirty="0" smtClean="0">
                <a:effectLst/>
              </a:rPr>
              <a:t> Succinctness is more important than volume.</a:t>
            </a:r>
          </a:p>
          <a:p>
            <a:pPr marL="285750" indent="-285750">
              <a:buFont typeface="Arial" panose="020B0604020202020204" pitchFamily="34" charset="0"/>
              <a:buChar char="•"/>
            </a:pPr>
            <a:r>
              <a:rPr lang="en-US" b="1" dirty="0" smtClean="0">
                <a:effectLst/>
              </a:rPr>
              <a:t>Be thorough - </a:t>
            </a:r>
            <a:r>
              <a:rPr lang="en-US" dirty="0" smtClean="0">
                <a:effectLst/>
              </a:rPr>
              <a:t>What have you forgotten?</a:t>
            </a:r>
          </a:p>
          <a:p>
            <a:pPr marL="285750" indent="-285750">
              <a:buFont typeface="Arial" panose="020B0604020202020204" pitchFamily="34" charset="0"/>
              <a:buChar char="•"/>
            </a:pPr>
            <a:r>
              <a:rPr lang="en-US" b="1" dirty="0" smtClean="0">
                <a:effectLst/>
              </a:rPr>
              <a:t>Be specific - </a:t>
            </a:r>
            <a:r>
              <a:rPr lang="en-US" dirty="0" smtClean="0">
                <a:effectLst/>
              </a:rPr>
              <a:t>Are the deliverables clear? Can the funder easily understand what they are buying?</a:t>
            </a:r>
          </a:p>
          <a:p>
            <a:pPr marL="285750" indent="-285750">
              <a:buFont typeface="Arial" panose="020B0604020202020204" pitchFamily="34" charset="0"/>
              <a:buChar char="•"/>
            </a:pPr>
            <a:r>
              <a:rPr lang="en-US" b="1" dirty="0" smtClean="0">
                <a:effectLst/>
              </a:rPr>
              <a:t>Follow the format - </a:t>
            </a:r>
            <a:r>
              <a:rPr lang="en-US" dirty="0" smtClean="0">
                <a:effectLst/>
              </a:rPr>
              <a:t>Be a “responsive” applicant.</a:t>
            </a:r>
          </a:p>
          <a:p>
            <a:pPr marL="285750" indent="-285750">
              <a:buFont typeface="Arial" panose="020B0604020202020204" pitchFamily="34" charset="0"/>
              <a:buChar char="•"/>
            </a:pPr>
            <a:r>
              <a:rPr lang="en-US" b="1" dirty="0" smtClean="0">
                <a:effectLst/>
              </a:rPr>
              <a:t>Use/create local data when possible - </a:t>
            </a:r>
            <a:r>
              <a:rPr lang="en-US" dirty="0" smtClean="0">
                <a:effectLst/>
              </a:rPr>
              <a:t>Define “data” as information.</a:t>
            </a:r>
          </a:p>
          <a:p>
            <a:pPr marL="285750" indent="-285750">
              <a:buFont typeface="Arial" panose="020B0604020202020204" pitchFamily="34" charset="0"/>
              <a:buChar char="•"/>
            </a:pPr>
            <a:r>
              <a:rPr lang="en-US" b="1" dirty="0" smtClean="0">
                <a:effectLst/>
              </a:rPr>
              <a:t>Address anticipated challenges - </a:t>
            </a:r>
            <a:r>
              <a:rPr lang="en-US" dirty="0" smtClean="0">
                <a:effectLst/>
              </a:rPr>
              <a:t>Don’t try to minimize them; describe how you will overcome them.</a:t>
            </a:r>
          </a:p>
          <a:p>
            <a:pPr marL="285750" indent="-285750">
              <a:buFont typeface="Arial" panose="020B0604020202020204" pitchFamily="34" charset="0"/>
              <a:buChar char="•"/>
            </a:pPr>
            <a:r>
              <a:rPr lang="en-US" b="1" dirty="0" smtClean="0">
                <a:effectLst/>
              </a:rPr>
              <a:t>Identify others necessary to your success - </a:t>
            </a:r>
            <a:r>
              <a:rPr lang="en-US" dirty="0" smtClean="0">
                <a:effectLst/>
              </a:rPr>
              <a:t>Who are the stakeholders? How will you involve them?</a:t>
            </a:r>
          </a:p>
          <a:p>
            <a:pPr marL="285750" indent="-285750">
              <a:buFont typeface="Arial" panose="020B0604020202020204" pitchFamily="34" charset="0"/>
              <a:buChar char="•"/>
            </a:pPr>
            <a:r>
              <a:rPr lang="en-US" b="1" dirty="0" smtClean="0">
                <a:effectLst/>
              </a:rPr>
              <a:t>Use reader-friendly format - </a:t>
            </a:r>
            <a:r>
              <a:rPr lang="en-US" dirty="0" smtClean="0">
                <a:effectLst/>
              </a:rPr>
              <a:t>Grid display vs. narrative may say it best.</a:t>
            </a:r>
          </a:p>
          <a:p>
            <a:pPr marL="285750" indent="-285750">
              <a:buFont typeface="Arial" panose="020B0604020202020204" pitchFamily="34" charset="0"/>
              <a:buChar char="•"/>
            </a:pPr>
            <a:r>
              <a:rPr lang="en-US" b="1" dirty="0" smtClean="0">
                <a:effectLst/>
              </a:rPr>
              <a:t>Use good grammar - Use spell check!</a:t>
            </a:r>
            <a:endParaRPr lang="en-US" dirty="0" smtClean="0">
              <a:effectLst/>
            </a:endParaRPr>
          </a:p>
          <a:p>
            <a:pPr marL="285750" indent="-285750">
              <a:buFont typeface="Arial" panose="020B0604020202020204" pitchFamily="34" charset="0"/>
              <a:buChar char="•"/>
            </a:pPr>
            <a:r>
              <a:rPr lang="en-US" b="1" dirty="0" smtClean="0">
                <a:effectLst/>
              </a:rPr>
              <a:t>Bring something to the table - </a:t>
            </a:r>
            <a:r>
              <a:rPr lang="en-US" dirty="0" smtClean="0">
                <a:effectLst/>
              </a:rPr>
              <a:t>Funders view themselves as partners.</a:t>
            </a:r>
          </a:p>
          <a:p>
            <a:pPr marL="285750" indent="-285750">
              <a:buFont typeface="Arial" panose="020B0604020202020204" pitchFamily="34" charset="0"/>
              <a:buChar char="•"/>
            </a:pPr>
            <a:r>
              <a:rPr lang="en-US" b="1" dirty="0" smtClean="0">
                <a:effectLst/>
              </a:rPr>
              <a:t>Write the executive summary after writing the proposal - </a:t>
            </a:r>
            <a:r>
              <a:rPr lang="en-US" dirty="0" smtClean="0">
                <a:effectLst/>
              </a:rPr>
              <a:t>It’s easier to put together.</a:t>
            </a:r>
          </a:p>
          <a:p>
            <a:pPr marL="285750" indent="-285750">
              <a:buFont typeface="Arial" panose="020B0604020202020204" pitchFamily="34" charset="0"/>
              <a:buChar char="•"/>
            </a:pPr>
            <a:r>
              <a:rPr lang="en-US" b="1" dirty="0" smtClean="0">
                <a:effectLst/>
              </a:rPr>
              <a:t>Make sure letters of support/letters of authorization mean something - </a:t>
            </a:r>
            <a:r>
              <a:rPr lang="en-US" dirty="0" smtClean="0">
                <a:effectLst/>
              </a:rPr>
              <a:t>They should state exactly what collaborators will do and how their expertise will contribute to the project.</a:t>
            </a:r>
          </a:p>
          <a:p>
            <a:pPr marL="285750" indent="-285750">
              <a:buFont typeface="Arial" panose="020B0604020202020204" pitchFamily="34" charset="0"/>
              <a:buChar char="•"/>
            </a:pPr>
            <a:r>
              <a:rPr lang="en-US" b="1" dirty="0" smtClean="0">
                <a:effectLst/>
              </a:rPr>
              <a:t>Put yourself in the reader’s place - </a:t>
            </a:r>
            <a:r>
              <a:rPr lang="en-US" dirty="0" smtClean="0">
                <a:effectLst/>
              </a:rPr>
              <a:t>Would you know what the proposal was saying if you didn’t write it? Would you want to fund this proposal?</a:t>
            </a:r>
            <a:endParaRPr lang="en-US" dirty="0">
              <a:effectLst/>
            </a:endParaRPr>
          </a:p>
        </p:txBody>
      </p:sp>
    </p:spTree>
    <p:extLst>
      <p:ext uri="{BB962C8B-B14F-4D97-AF65-F5344CB8AC3E}">
        <p14:creationId xmlns:p14="http://schemas.microsoft.com/office/powerpoint/2010/main" val="736472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381000"/>
            <a:ext cx="8001000" cy="5632311"/>
          </a:xfrm>
          <a:prstGeom prst="rect">
            <a:avLst/>
          </a:prstGeom>
        </p:spPr>
        <p:txBody>
          <a:bodyPr wrap="square">
            <a:spAutoFit/>
          </a:bodyPr>
          <a:lstStyle/>
          <a:p>
            <a:r>
              <a:rPr lang="en-US" b="1" dirty="0" smtClean="0"/>
              <a:t>The Statement of Need</a:t>
            </a:r>
          </a:p>
          <a:p>
            <a:endParaRPr lang="en-US" dirty="0" smtClean="0"/>
          </a:p>
          <a:p>
            <a:pPr marL="285750" indent="-285750">
              <a:buFont typeface="Wingdings" panose="05000000000000000000" pitchFamily="2" charset="2"/>
              <a:buChar char="v"/>
            </a:pPr>
            <a:r>
              <a:rPr lang="en-US" dirty="0" smtClean="0"/>
              <a:t>Decide which facts or statistics best support the project. Be sure the data is present are accurate. Information that is too generic or broad will not help you develop a winning argument for your project.  </a:t>
            </a:r>
          </a:p>
          <a:p>
            <a:endParaRPr lang="en-US" dirty="0"/>
          </a:p>
          <a:p>
            <a:pPr marL="285750" indent="-285750">
              <a:buFont typeface="Wingdings" panose="05000000000000000000" pitchFamily="2" charset="2"/>
              <a:buChar char="v"/>
            </a:pPr>
            <a:r>
              <a:rPr lang="en-US" dirty="0" smtClean="0"/>
              <a:t>Avoid overstatements and overly emotional appeals.</a:t>
            </a:r>
          </a:p>
          <a:p>
            <a:pPr marL="285750" indent="-285750">
              <a:buFont typeface="Wingdings" panose="05000000000000000000" pitchFamily="2" charset="2"/>
              <a:buChar char="v"/>
            </a:pPr>
            <a:endParaRPr lang="en-US" dirty="0" smtClean="0"/>
          </a:p>
          <a:p>
            <a:pPr marL="285750" indent="-285750">
              <a:buFont typeface="Wingdings" panose="05000000000000000000" pitchFamily="2" charset="2"/>
              <a:buChar char="v"/>
            </a:pPr>
            <a:r>
              <a:rPr lang="en-US" dirty="0"/>
              <a:t>D</a:t>
            </a:r>
            <a:r>
              <a:rPr lang="en-US" dirty="0" smtClean="0"/>
              <a:t>ecide if you want to put your project forward as a model. This approach could expand the base of potential funders. But serving as a model works only for certain types of projects. Don't try to make this argument if it doesn't really fit. </a:t>
            </a:r>
          </a:p>
          <a:p>
            <a:pPr marL="285750" indent="-285750">
              <a:buFont typeface="Wingdings" panose="05000000000000000000" pitchFamily="2" charset="2"/>
              <a:buChar char="v"/>
            </a:pPr>
            <a:endParaRPr lang="en-US" dirty="0" smtClean="0"/>
          </a:p>
          <a:p>
            <a:pPr marL="285750" indent="-285750">
              <a:buFont typeface="Wingdings" panose="05000000000000000000" pitchFamily="2" charset="2"/>
              <a:buChar char="v"/>
            </a:pPr>
            <a:r>
              <a:rPr lang="en-US" dirty="0" smtClean="0"/>
              <a:t>If possible, make it clear that you are aware of, and on good terms with, others doing work in your field. Keep in mind that today's funders are very interested in collaboration. They may even ask why you are not collaborating with those you view as key competitors.  </a:t>
            </a:r>
          </a:p>
          <a:p>
            <a:pPr marL="285750" indent="-285750">
              <a:buFont typeface="Wingdings" panose="05000000000000000000" pitchFamily="2" charset="2"/>
              <a:buChar char="v"/>
            </a:pPr>
            <a:endParaRPr lang="en-US" dirty="0"/>
          </a:p>
          <a:p>
            <a:pPr marL="285750" indent="-285750">
              <a:buFont typeface="Wingdings" panose="05000000000000000000" pitchFamily="2" charset="2"/>
              <a:buChar char="v"/>
            </a:pPr>
            <a:r>
              <a:rPr lang="en-US" dirty="0" smtClean="0"/>
              <a:t>The statement of need does not have to be long and involved. Short, concise information captures the reader's attention.  </a:t>
            </a:r>
          </a:p>
          <a:p>
            <a:endParaRPr lang="en-US" dirty="0" smtClean="0"/>
          </a:p>
        </p:txBody>
      </p:sp>
    </p:spTree>
    <p:extLst>
      <p:ext uri="{BB962C8B-B14F-4D97-AF65-F5344CB8AC3E}">
        <p14:creationId xmlns:p14="http://schemas.microsoft.com/office/powerpoint/2010/main" val="511777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52401"/>
            <a:ext cx="6477000" cy="646331"/>
          </a:xfrm>
          <a:prstGeom prst="rect">
            <a:avLst/>
          </a:prstGeom>
        </p:spPr>
        <p:txBody>
          <a:bodyPr wrap="square">
            <a:spAutoFit/>
          </a:bodyPr>
          <a:lstStyle/>
          <a:p>
            <a:r>
              <a:rPr lang="en-US" dirty="0" smtClean="0"/>
              <a:t/>
            </a:r>
            <a:br>
              <a:rPr lang="en-US" dirty="0" smtClean="0"/>
            </a:br>
            <a:r>
              <a:rPr lang="en-US" b="1" dirty="0" smtClean="0"/>
              <a:t>The Project Description</a:t>
            </a:r>
            <a:endParaRPr lang="en-US" b="1" dirty="0"/>
          </a:p>
        </p:txBody>
      </p:sp>
      <p:sp>
        <p:nvSpPr>
          <p:cNvPr id="3" name="Rectangle 2"/>
          <p:cNvSpPr/>
          <p:nvPr/>
        </p:nvSpPr>
        <p:spPr>
          <a:xfrm>
            <a:off x="381000" y="1066800"/>
            <a:ext cx="8229600" cy="4801314"/>
          </a:xfrm>
          <a:prstGeom prst="rect">
            <a:avLst/>
          </a:prstGeom>
        </p:spPr>
        <p:txBody>
          <a:bodyPr wrap="square">
            <a:spAutoFit/>
          </a:bodyPr>
          <a:lstStyle/>
          <a:p>
            <a:pPr marL="285750" indent="-285750">
              <a:buFont typeface="Wingdings" panose="05000000000000000000" pitchFamily="2" charset="2"/>
              <a:buChar char="v"/>
            </a:pPr>
            <a:r>
              <a:rPr lang="en-US" b="1" dirty="0" smtClean="0"/>
              <a:t>Objectives</a:t>
            </a:r>
          </a:p>
          <a:p>
            <a:endParaRPr lang="en-US" dirty="0"/>
          </a:p>
          <a:p>
            <a:r>
              <a:rPr lang="en-US" dirty="0" smtClean="0"/>
              <a:t>Objectives are the measurable outcomes of the program. They define your methods. Your objectives must be tangible, specific, concrete, measurable, and achievable in a specified time period. </a:t>
            </a:r>
            <a:r>
              <a:rPr lang="en-US" dirty="0" err="1" smtClean="0"/>
              <a:t>Grantseekers</a:t>
            </a:r>
            <a:r>
              <a:rPr lang="en-US" dirty="0" smtClean="0"/>
              <a:t> often confuse objectives with goals, which are conceptual and more abstract.</a:t>
            </a:r>
          </a:p>
          <a:p>
            <a:endParaRPr lang="en-US" dirty="0"/>
          </a:p>
          <a:p>
            <a:r>
              <a:rPr lang="en-US" dirty="0" smtClean="0"/>
              <a:t>Example:  </a:t>
            </a:r>
          </a:p>
          <a:p>
            <a:endParaRPr lang="en-US" b="1" dirty="0" smtClean="0"/>
          </a:p>
          <a:p>
            <a:r>
              <a:rPr lang="en-US" b="1" dirty="0" smtClean="0"/>
              <a:t>Goal:  Our after school program will help children read better.</a:t>
            </a:r>
          </a:p>
          <a:p>
            <a:endParaRPr lang="en-US" b="1" dirty="0"/>
          </a:p>
          <a:p>
            <a:r>
              <a:rPr lang="en-US" b="1" dirty="0" smtClean="0"/>
              <a:t>Objective: </a:t>
            </a:r>
            <a:r>
              <a:rPr lang="en-US" dirty="0" smtClean="0"/>
              <a:t>Our after-school remedial education program will assist 50 children in improving their reading scores by one grade level as demonstrated by standardized reading tests administered after participating in the program for six months. </a:t>
            </a:r>
            <a:endParaRPr lang="en-US" b="1" dirty="0" smtClean="0"/>
          </a:p>
          <a:p>
            <a:endParaRPr lang="en-US" dirty="0"/>
          </a:p>
          <a:p>
            <a:endParaRPr lang="en-US" dirty="0" smtClean="0"/>
          </a:p>
          <a:p>
            <a:endParaRPr lang="en-US" dirty="0"/>
          </a:p>
        </p:txBody>
      </p:sp>
    </p:spTree>
    <p:extLst>
      <p:ext uri="{BB962C8B-B14F-4D97-AF65-F5344CB8AC3E}">
        <p14:creationId xmlns:p14="http://schemas.microsoft.com/office/powerpoint/2010/main" val="1081858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001000" cy="10895290"/>
          </a:xfrm>
          <a:prstGeom prst="rect">
            <a:avLst/>
          </a:prstGeom>
        </p:spPr>
        <p:txBody>
          <a:bodyPr wrap="square">
            <a:spAutoFit/>
          </a:bodyPr>
          <a:lstStyle/>
          <a:p>
            <a:r>
              <a:rPr lang="en-US" dirty="0" smtClean="0"/>
              <a:t>Methods</a:t>
            </a:r>
          </a:p>
          <a:p>
            <a:endParaRPr lang="en-US" dirty="0"/>
          </a:p>
          <a:p>
            <a:r>
              <a:rPr lang="en-US" dirty="0" smtClean="0"/>
              <a:t>The methods section describes specific activities that will take place to achieve the objectives. It might be helpful to divide this into the following: how, when, and why.</a:t>
            </a:r>
          </a:p>
          <a:p>
            <a:endParaRPr lang="en-US" dirty="0"/>
          </a:p>
          <a:p>
            <a:pPr marL="285750" indent="-285750">
              <a:buFont typeface="Wingdings" panose="05000000000000000000" pitchFamily="2" charset="2"/>
              <a:buChar char="v"/>
            </a:pPr>
            <a:r>
              <a:rPr lang="en-US" i="1" dirty="0" smtClean="0"/>
              <a:t>How</a:t>
            </a:r>
            <a:r>
              <a:rPr lang="en-US" dirty="0" smtClean="0"/>
              <a:t>: This is the detailed description of what will occur from the time the project begins until it is completed. Your methods should match the previously stated objectives.</a:t>
            </a:r>
          </a:p>
          <a:p>
            <a:pPr marL="285750" indent="-285750">
              <a:buFont typeface="Wingdings" panose="05000000000000000000" pitchFamily="2" charset="2"/>
              <a:buChar char="v"/>
            </a:pPr>
            <a:endParaRPr lang="en-US" dirty="0"/>
          </a:p>
          <a:p>
            <a:pPr marL="285750" indent="-285750">
              <a:buFont typeface="Wingdings" panose="05000000000000000000" pitchFamily="2" charset="2"/>
              <a:buChar char="v"/>
            </a:pPr>
            <a:endParaRPr lang="en-US" i="1" dirty="0" smtClean="0"/>
          </a:p>
          <a:p>
            <a:pPr marL="285750" indent="-285750">
              <a:buFont typeface="Wingdings" panose="05000000000000000000" pitchFamily="2" charset="2"/>
              <a:buChar char="v"/>
            </a:pPr>
            <a:r>
              <a:rPr lang="en-US" i="1" dirty="0" smtClean="0"/>
              <a:t>When</a:t>
            </a:r>
            <a:r>
              <a:rPr lang="en-US" dirty="0" smtClean="0"/>
              <a:t>: The methods section should present the order and timing for the tasks. It might make sense to provide a timetable so that the grants decision-maker does not have to map out the sequencing on his or her own. The timetable tells the reader "when" and provides another summary of the project that supports the rest of the methods section. </a:t>
            </a:r>
          </a:p>
          <a:p>
            <a:pPr marL="285750" indent="-285750">
              <a:buFont typeface="Wingdings" panose="05000000000000000000" pitchFamily="2" charset="2"/>
              <a:buChar char="v"/>
            </a:pPr>
            <a:endParaRPr lang="en-US" dirty="0"/>
          </a:p>
          <a:p>
            <a:endParaRPr lang="en-US" i="1" dirty="0"/>
          </a:p>
          <a:p>
            <a:pPr marL="285750" indent="-285750">
              <a:buFont typeface="Wingdings" panose="05000000000000000000" pitchFamily="2" charset="2"/>
              <a:buChar char="v"/>
            </a:pPr>
            <a:r>
              <a:rPr lang="en-US" i="1" dirty="0" smtClean="0"/>
              <a:t>Why</a:t>
            </a:r>
            <a:r>
              <a:rPr lang="en-US" dirty="0" smtClean="0"/>
              <a:t>: Why will the planned work most effectively lead to the outcomes you anticipate? You can answer this question in a number of ways, including using expert testimony and examples of other projects that work.</a:t>
            </a:r>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31519541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1411</TotalTime>
  <Words>1989</Words>
  <Application>Microsoft Office PowerPoint</Application>
  <PresentationFormat>On-screen Show (4:3)</PresentationFormat>
  <Paragraphs>153</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GRANTS 101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Corrections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GRANTS 101</dc:title>
  <dc:creator>Marcus, Diane (Justice)</dc:creator>
  <cp:lastModifiedBy>Marcus, Diane (Justice)</cp:lastModifiedBy>
  <cp:revision>33</cp:revision>
  <cp:lastPrinted>2016-03-15T18:37:24Z</cp:lastPrinted>
  <dcterms:created xsi:type="dcterms:W3CDTF">2016-03-14T19:39:59Z</dcterms:created>
  <dcterms:modified xsi:type="dcterms:W3CDTF">2016-04-08T14:45:31Z</dcterms:modified>
</cp:coreProperties>
</file>