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45" r:id="rId1"/>
  </p:sldMasterIdLst>
  <p:sldIdLst>
    <p:sldId id="256" r:id="rId2"/>
    <p:sldId id="257" r:id="rId3"/>
    <p:sldId id="258" r:id="rId4"/>
    <p:sldId id="339" r:id="rId5"/>
    <p:sldId id="259" r:id="rId6"/>
    <p:sldId id="260" r:id="rId7"/>
    <p:sldId id="331" r:id="rId8"/>
    <p:sldId id="261" r:id="rId9"/>
    <p:sldId id="262" r:id="rId10"/>
    <p:sldId id="340" r:id="rId11"/>
    <p:sldId id="263" r:id="rId12"/>
    <p:sldId id="264" r:id="rId13"/>
    <p:sldId id="324" r:id="rId14"/>
    <p:sldId id="265" r:id="rId15"/>
    <p:sldId id="316" r:id="rId16"/>
    <p:sldId id="266" r:id="rId17"/>
    <p:sldId id="267" r:id="rId18"/>
    <p:sldId id="268" r:id="rId19"/>
    <p:sldId id="269" r:id="rId20"/>
    <p:sldId id="270" r:id="rId21"/>
    <p:sldId id="271" r:id="rId22"/>
    <p:sldId id="272" r:id="rId23"/>
    <p:sldId id="273" r:id="rId24"/>
    <p:sldId id="274" r:id="rId25"/>
    <p:sldId id="275" r:id="rId26"/>
    <p:sldId id="276" r:id="rId27"/>
    <p:sldId id="337" r:id="rId28"/>
    <p:sldId id="277" r:id="rId29"/>
    <p:sldId id="279" r:id="rId30"/>
    <p:sldId id="278" r:id="rId31"/>
    <p:sldId id="280" r:id="rId32"/>
    <p:sldId id="330" r:id="rId33"/>
    <p:sldId id="281" r:id="rId34"/>
    <p:sldId id="296" r:id="rId35"/>
    <p:sldId id="282" r:id="rId36"/>
    <p:sldId id="283" r:id="rId37"/>
    <p:sldId id="284" r:id="rId38"/>
    <p:sldId id="335" r:id="rId39"/>
    <p:sldId id="285" r:id="rId40"/>
    <p:sldId id="286" r:id="rId41"/>
    <p:sldId id="287" r:id="rId42"/>
    <p:sldId id="288" r:id="rId43"/>
    <p:sldId id="289" r:id="rId44"/>
    <p:sldId id="290" r:id="rId45"/>
    <p:sldId id="336" r:id="rId46"/>
    <p:sldId id="291" r:id="rId47"/>
    <p:sldId id="318" r:id="rId48"/>
    <p:sldId id="294" r:id="rId49"/>
    <p:sldId id="292" r:id="rId50"/>
    <p:sldId id="293" r:id="rId51"/>
    <p:sldId id="319" r:id="rId52"/>
    <p:sldId id="303" r:id="rId53"/>
    <p:sldId id="313" r:id="rId54"/>
    <p:sldId id="315" r:id="rId55"/>
    <p:sldId id="314" r:id="rId56"/>
    <p:sldId id="297" r:id="rId57"/>
    <p:sldId id="295" r:id="rId58"/>
    <p:sldId id="298" r:id="rId59"/>
    <p:sldId id="321" r:id="rId60"/>
    <p:sldId id="299" r:id="rId61"/>
    <p:sldId id="300" r:id="rId62"/>
    <p:sldId id="301" r:id="rId63"/>
    <p:sldId id="302" r:id="rId64"/>
    <p:sldId id="304" r:id="rId65"/>
    <p:sldId id="305" r:id="rId66"/>
    <p:sldId id="306" r:id="rId67"/>
    <p:sldId id="307" r:id="rId68"/>
    <p:sldId id="308" r:id="rId69"/>
    <p:sldId id="309" r:id="rId70"/>
    <p:sldId id="310" r:id="rId71"/>
    <p:sldId id="311" r:id="rId72"/>
    <p:sldId id="320" r:id="rId73"/>
    <p:sldId id="312" r:id="rId74"/>
    <p:sldId id="322" r:id="rId75"/>
    <p:sldId id="325" r:id="rId76"/>
    <p:sldId id="323" r:id="rId77"/>
    <p:sldId id="326" r:id="rId78"/>
    <p:sldId id="327" r:id="rId79"/>
    <p:sldId id="328" r:id="rId80"/>
    <p:sldId id="329" r:id="rId81"/>
    <p:sldId id="333" r:id="rId82"/>
    <p:sldId id="334" r:id="rId83"/>
    <p:sldId id="332" r:id="rId8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2" autoAdjust="0"/>
    <p:restoredTop sz="94660"/>
  </p:normalViewPr>
  <p:slideViewPr>
    <p:cSldViewPr snapToGrid="0">
      <p:cViewPr varScale="1">
        <p:scale>
          <a:sx n="77" d="100"/>
          <a:sy n="77" d="100"/>
        </p:scale>
        <p:origin x="28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n-US"/>
              <a:t>Click to edit Master title style</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9B5FE3C-BB6C-4B34-AAE2-E77FFD70D622}" type="datetimeFigureOut">
              <a:rPr lang="en-US" smtClean="0"/>
              <a:t>3/1/2016</a:t>
            </a:fld>
            <a:endParaRPr lang="en-US"/>
          </a:p>
        </p:txBody>
      </p:sp>
      <p:sp>
        <p:nvSpPr>
          <p:cNvPr id="5" name="Footer Placeholder 4"/>
          <p:cNvSpPr>
            <a:spLocks noGrp="1"/>
          </p:cNvSpPr>
          <p:nvPr>
            <p:ph type="ftr" sz="quarter" idx="11"/>
          </p:nvPr>
        </p:nvSpPr>
        <p:spPr>
          <a:xfrm>
            <a:off x="5332412" y="5883275"/>
            <a:ext cx="4324044" cy="365125"/>
          </a:xfrm>
        </p:spPr>
        <p:txBody>
          <a:bodyPr/>
          <a:lstStyle/>
          <a:p>
            <a:endParaRPr lang="en-US"/>
          </a:p>
        </p:txBody>
      </p:sp>
      <p:sp>
        <p:nvSpPr>
          <p:cNvPr id="6" name="Slide Number Placeholder 5"/>
          <p:cNvSpPr>
            <a:spLocks noGrp="1"/>
          </p:cNvSpPr>
          <p:nvPr>
            <p:ph type="sldNum" sz="quarter" idx="12"/>
          </p:nvPr>
        </p:nvSpPr>
        <p:spPr/>
        <p:txBody>
          <a:bodyPr/>
          <a:lstStyle/>
          <a:p>
            <a:fld id="{4B609EC4-8826-4ADE-8F93-E4064BFE9C3E}" type="slidenum">
              <a:rPr lang="en-US" smtClean="0"/>
              <a:t>‹#›</a:t>
            </a:fld>
            <a:endParaRPr lang="en-US"/>
          </a:p>
        </p:txBody>
      </p:sp>
    </p:spTree>
    <p:extLst>
      <p:ext uri="{BB962C8B-B14F-4D97-AF65-F5344CB8AC3E}">
        <p14:creationId xmlns:p14="http://schemas.microsoft.com/office/powerpoint/2010/main" val="272214331"/>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9B5FE3C-BB6C-4B34-AAE2-E77FFD70D622}" type="datetimeFigureOut">
              <a:rPr lang="en-US" smtClean="0"/>
              <a:t>3/1/2016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B609EC4-8826-4ADE-8F93-E4064BFE9C3E}" type="slidenum">
              <a:rPr lang="en-US" smtClean="0"/>
              <a:t>‹#›</a:t>
            </a:fld>
            <a:endParaRPr lang="en-US"/>
          </a:p>
        </p:txBody>
      </p:sp>
    </p:spTree>
    <p:extLst>
      <p:ext uri="{BB962C8B-B14F-4D97-AF65-F5344CB8AC3E}">
        <p14:creationId xmlns:p14="http://schemas.microsoft.com/office/powerpoint/2010/main" val="26216703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9B5FE3C-BB6C-4B34-AAE2-E77FFD70D622}" type="datetimeFigureOut">
              <a:rPr lang="en-US" smtClean="0"/>
              <a:t>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609EC4-8826-4ADE-8F93-E4064BFE9C3E}" type="slidenum">
              <a:rPr lang="en-US" smtClean="0"/>
              <a:t>‹#›</a:t>
            </a:fld>
            <a:endParaRPr lang="en-US"/>
          </a:p>
        </p:txBody>
      </p:sp>
    </p:spTree>
    <p:extLst>
      <p:ext uri="{BB962C8B-B14F-4D97-AF65-F5344CB8AC3E}">
        <p14:creationId xmlns:p14="http://schemas.microsoft.com/office/powerpoint/2010/main" val="32686270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9B5FE3C-BB6C-4B34-AAE2-E77FFD70D622}" type="datetimeFigureOut">
              <a:rPr lang="en-US" smtClean="0"/>
              <a:t>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609EC4-8826-4ADE-8F93-E4064BFE9C3E}" type="slidenum">
              <a:rPr lang="en-US" smtClean="0"/>
              <a:t>‹#›</a:t>
            </a:fld>
            <a:endParaRPr lang="en-US"/>
          </a:p>
        </p:txBody>
      </p:sp>
    </p:spTree>
    <p:extLst>
      <p:ext uri="{BB962C8B-B14F-4D97-AF65-F5344CB8AC3E}">
        <p14:creationId xmlns:p14="http://schemas.microsoft.com/office/powerpoint/2010/main" val="19682414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9B5FE3C-BB6C-4B34-AAE2-E77FFD70D622}" type="datetimeFigureOut">
              <a:rPr lang="en-US" smtClean="0"/>
              <a:t>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609EC4-8826-4ADE-8F93-E4064BFE9C3E}" type="slidenum">
              <a:rPr lang="en-US" smtClean="0"/>
              <a:t>‹#›</a:t>
            </a:fld>
            <a:endParaRPr lang="en-US"/>
          </a:p>
        </p:txBody>
      </p:sp>
    </p:spTree>
    <p:extLst>
      <p:ext uri="{BB962C8B-B14F-4D97-AF65-F5344CB8AC3E}">
        <p14:creationId xmlns:p14="http://schemas.microsoft.com/office/powerpoint/2010/main" val="25822300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9B5FE3C-BB6C-4B34-AAE2-E77FFD70D622}" type="datetimeFigureOut">
              <a:rPr lang="en-US" smtClean="0"/>
              <a:t>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609EC4-8826-4ADE-8F93-E4064BFE9C3E}" type="slidenum">
              <a:rPr lang="en-US" smtClean="0"/>
              <a:t>‹#›</a:t>
            </a:fld>
            <a:endParaRPr lang="en-US"/>
          </a:p>
        </p:txBody>
      </p:sp>
    </p:spTree>
    <p:extLst>
      <p:ext uri="{BB962C8B-B14F-4D97-AF65-F5344CB8AC3E}">
        <p14:creationId xmlns:p14="http://schemas.microsoft.com/office/powerpoint/2010/main" val="13973270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9B5FE3C-BB6C-4B34-AAE2-E77FFD70D622}" type="datetimeFigureOut">
              <a:rPr lang="en-US" smtClean="0"/>
              <a:t>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609EC4-8826-4ADE-8F93-E4064BFE9C3E}" type="slidenum">
              <a:rPr lang="en-US" smtClean="0"/>
              <a:t>‹#›</a:t>
            </a:fld>
            <a:endParaRPr lang="en-US"/>
          </a:p>
        </p:txBody>
      </p:sp>
    </p:spTree>
    <p:extLst>
      <p:ext uri="{BB962C8B-B14F-4D97-AF65-F5344CB8AC3E}">
        <p14:creationId xmlns:p14="http://schemas.microsoft.com/office/powerpoint/2010/main" val="42815750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9B5FE3C-BB6C-4B34-AAE2-E77FFD70D622}" type="datetimeFigureOut">
              <a:rPr lang="en-US" smtClean="0"/>
              <a:t>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609EC4-8826-4ADE-8F93-E4064BFE9C3E}" type="slidenum">
              <a:rPr lang="en-US" smtClean="0"/>
              <a:t>‹#›</a:t>
            </a:fld>
            <a:endParaRPr lang="en-US"/>
          </a:p>
        </p:txBody>
      </p:sp>
    </p:spTree>
    <p:extLst>
      <p:ext uri="{BB962C8B-B14F-4D97-AF65-F5344CB8AC3E}">
        <p14:creationId xmlns:p14="http://schemas.microsoft.com/office/powerpoint/2010/main" val="21526425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9B5FE3C-BB6C-4B34-AAE2-E77FFD70D622}" type="datetimeFigureOut">
              <a:rPr lang="en-US" smtClean="0"/>
              <a:t>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609EC4-8826-4ADE-8F93-E4064BFE9C3E}" type="slidenum">
              <a:rPr lang="en-US" smtClean="0"/>
              <a:t>‹#›</a:t>
            </a:fld>
            <a:endParaRPr lang="en-US"/>
          </a:p>
        </p:txBody>
      </p:sp>
    </p:spTree>
    <p:extLst>
      <p:ext uri="{BB962C8B-B14F-4D97-AF65-F5344CB8AC3E}">
        <p14:creationId xmlns:p14="http://schemas.microsoft.com/office/powerpoint/2010/main" val="3043987446"/>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9B5FE3C-BB6C-4B34-AAE2-E77FFD70D622}" type="datetimeFigureOut">
              <a:rPr lang="en-US" smtClean="0"/>
              <a:t>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10951856" y="5867131"/>
            <a:ext cx="551167" cy="365125"/>
          </a:xfrm>
        </p:spPr>
        <p:txBody>
          <a:bodyPr/>
          <a:lstStyle/>
          <a:p>
            <a:fld id="{4B609EC4-8826-4ADE-8F93-E4064BFE9C3E}" type="slidenum">
              <a:rPr lang="en-US" smtClean="0"/>
              <a:t>‹#›</a:t>
            </a:fld>
            <a:endParaRPr lang="en-US"/>
          </a:p>
        </p:txBody>
      </p:sp>
    </p:spTree>
    <p:extLst>
      <p:ext uri="{BB962C8B-B14F-4D97-AF65-F5344CB8AC3E}">
        <p14:creationId xmlns:p14="http://schemas.microsoft.com/office/powerpoint/2010/main" val="40248388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9B5FE3C-BB6C-4B34-AAE2-E77FFD70D622}" type="datetimeFigureOut">
              <a:rPr lang="en-US" smtClean="0"/>
              <a:t>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609EC4-8826-4ADE-8F93-E4064BFE9C3E}" type="slidenum">
              <a:rPr lang="en-US" smtClean="0"/>
              <a:t>‹#›</a:t>
            </a:fld>
            <a:endParaRPr lang="en-US"/>
          </a:p>
        </p:txBody>
      </p:sp>
    </p:spTree>
    <p:extLst>
      <p:ext uri="{BB962C8B-B14F-4D97-AF65-F5344CB8AC3E}">
        <p14:creationId xmlns:p14="http://schemas.microsoft.com/office/powerpoint/2010/main" val="4209303051"/>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9B5FE3C-BB6C-4B34-AAE2-E77FFD70D622}" type="datetimeFigureOut">
              <a:rPr lang="en-US" smtClean="0"/>
              <a:t>3/1/2016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B609EC4-8826-4ADE-8F93-E4064BFE9C3E}" type="slidenum">
              <a:rPr lang="en-US" smtClean="0"/>
              <a:t>‹#›</a:t>
            </a:fld>
            <a:endParaRPr lang="en-US"/>
          </a:p>
        </p:txBody>
      </p:sp>
    </p:spTree>
    <p:extLst>
      <p:ext uri="{BB962C8B-B14F-4D97-AF65-F5344CB8AC3E}">
        <p14:creationId xmlns:p14="http://schemas.microsoft.com/office/powerpoint/2010/main" val="27353328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9B5FE3C-BB6C-4B34-AAE2-E77FFD70D622}" type="datetimeFigureOut">
              <a:rPr lang="en-US" smtClean="0"/>
              <a:t>3/1/2016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B609EC4-8826-4ADE-8F93-E4064BFE9C3E}" type="slidenum">
              <a:rPr lang="en-US" smtClean="0"/>
              <a:t>‹#›</a:t>
            </a:fld>
            <a:endParaRPr lang="en-US"/>
          </a:p>
        </p:txBody>
      </p:sp>
    </p:spTree>
    <p:extLst>
      <p:ext uri="{BB962C8B-B14F-4D97-AF65-F5344CB8AC3E}">
        <p14:creationId xmlns:p14="http://schemas.microsoft.com/office/powerpoint/2010/main" val="25322766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9B5FE3C-BB6C-4B34-AAE2-E77FFD70D622}" type="datetimeFigureOut">
              <a:rPr lang="en-US" smtClean="0"/>
              <a:t>3/1/2016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B609EC4-8826-4ADE-8F93-E4064BFE9C3E}" type="slidenum">
              <a:rPr lang="en-US" smtClean="0"/>
              <a:t>‹#›</a:t>
            </a:fld>
            <a:endParaRPr lang="en-US"/>
          </a:p>
        </p:txBody>
      </p:sp>
    </p:spTree>
    <p:extLst>
      <p:ext uri="{BB962C8B-B14F-4D97-AF65-F5344CB8AC3E}">
        <p14:creationId xmlns:p14="http://schemas.microsoft.com/office/powerpoint/2010/main" val="33445636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9B5FE3C-BB6C-4B34-AAE2-E77FFD70D622}" type="datetimeFigureOut">
              <a:rPr lang="en-US" smtClean="0"/>
              <a:t>3/1/2016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B609EC4-8826-4ADE-8F93-E4064BFE9C3E}" type="slidenum">
              <a:rPr lang="en-US" smtClean="0"/>
              <a:t>‹#›</a:t>
            </a:fld>
            <a:endParaRPr lang="en-US"/>
          </a:p>
        </p:txBody>
      </p:sp>
    </p:spTree>
    <p:extLst>
      <p:ext uri="{BB962C8B-B14F-4D97-AF65-F5344CB8AC3E}">
        <p14:creationId xmlns:p14="http://schemas.microsoft.com/office/powerpoint/2010/main" val="40430019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9B5FE3C-BB6C-4B34-AAE2-E77FFD70D622}" type="datetimeFigureOut">
              <a:rPr lang="en-US" smtClean="0"/>
              <a:t>3/1/2016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B609EC4-8826-4ADE-8F93-E4064BFE9C3E}" type="slidenum">
              <a:rPr lang="en-US" smtClean="0"/>
              <a:t>‹#›</a:t>
            </a:fld>
            <a:endParaRPr lang="en-US"/>
          </a:p>
        </p:txBody>
      </p:sp>
    </p:spTree>
    <p:extLst>
      <p:ext uri="{BB962C8B-B14F-4D97-AF65-F5344CB8AC3E}">
        <p14:creationId xmlns:p14="http://schemas.microsoft.com/office/powerpoint/2010/main" val="7228262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9B5FE3C-BB6C-4B34-AAE2-E77FFD70D622}" type="datetimeFigureOut">
              <a:rPr lang="en-US" smtClean="0"/>
              <a:t>3/1/2016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B609EC4-8826-4ADE-8F93-E4064BFE9C3E}" type="slidenum">
              <a:rPr lang="en-US" smtClean="0"/>
              <a:t>‹#›</a:t>
            </a:fld>
            <a:endParaRPr lang="en-US"/>
          </a:p>
        </p:txBody>
      </p:sp>
    </p:spTree>
    <p:extLst>
      <p:ext uri="{BB962C8B-B14F-4D97-AF65-F5344CB8AC3E}">
        <p14:creationId xmlns:p14="http://schemas.microsoft.com/office/powerpoint/2010/main" val="13102037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9B5FE3C-BB6C-4B34-AAE2-E77FFD70D622}" type="datetimeFigureOut">
              <a:rPr lang="en-US" smtClean="0"/>
              <a:t>3/1/2016</a:t>
            </a:fld>
            <a:endParaRPr lang="en-US"/>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B609EC4-8826-4ADE-8F93-E4064BFE9C3E}" type="slidenum">
              <a:rPr lang="en-US" smtClean="0"/>
              <a:t>‹#›</a:t>
            </a:fld>
            <a:endParaRPr lang="en-US"/>
          </a:p>
        </p:txBody>
      </p:sp>
    </p:spTree>
    <p:extLst>
      <p:ext uri="{BB962C8B-B14F-4D97-AF65-F5344CB8AC3E}">
        <p14:creationId xmlns:p14="http://schemas.microsoft.com/office/powerpoint/2010/main" val="556662810"/>
      </p:ext>
    </p:extLst>
  </p:cSld>
  <p:clrMap bg1="lt1" tx1="dk1" bg2="lt2" tx2="dk2" accent1="accent1" accent2="accent2" accent3="accent3" accent4="accent4" accent5="accent5" accent6="accent6" hlink="hlink" folHlink="folHlink"/>
  <p:sldLayoutIdLst>
    <p:sldLayoutId id="2147484046" r:id="rId1"/>
    <p:sldLayoutId id="2147484047" r:id="rId2"/>
    <p:sldLayoutId id="2147484048" r:id="rId3"/>
    <p:sldLayoutId id="2147484049" r:id="rId4"/>
    <p:sldLayoutId id="2147484050" r:id="rId5"/>
    <p:sldLayoutId id="2147484051" r:id="rId6"/>
    <p:sldLayoutId id="2147484052" r:id="rId7"/>
    <p:sldLayoutId id="2147484053" r:id="rId8"/>
    <p:sldLayoutId id="2147484054" r:id="rId9"/>
    <p:sldLayoutId id="2147484055" r:id="rId10"/>
    <p:sldLayoutId id="2147484056" r:id="rId11"/>
    <p:sldLayoutId id="2147484057" r:id="rId12"/>
    <p:sldLayoutId id="2147484058" r:id="rId13"/>
    <p:sldLayoutId id="2147484059" r:id="rId14"/>
    <p:sldLayoutId id="2147484060" r:id="rId15"/>
    <p:sldLayoutId id="2147484061" r:id="rId16"/>
    <p:sldLayoutId id="2147484062"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785938"/>
            <a:ext cx="9144000" cy="1724025"/>
          </a:xfrm>
        </p:spPr>
        <p:txBody>
          <a:bodyPr>
            <a:normAutofit/>
          </a:bodyPr>
          <a:lstStyle/>
          <a:p>
            <a:r>
              <a:rPr lang="en-US" sz="4400" b="1" dirty="0">
                <a:latin typeface="Tahoma" panose="020B0604030504040204" pitchFamily="34" charset="0"/>
                <a:ea typeface="Tahoma" panose="020B0604030504040204" pitchFamily="34" charset="0"/>
                <a:cs typeface="Tahoma" panose="020B0604030504040204" pitchFamily="34" charset="0"/>
              </a:rPr>
              <a:t>The Role of Attorneys </a:t>
            </a:r>
            <a:br>
              <a:rPr lang="en-US" sz="4400" b="1" dirty="0">
                <a:latin typeface="Tahoma" panose="020B0604030504040204" pitchFamily="34" charset="0"/>
                <a:ea typeface="Tahoma" panose="020B0604030504040204" pitchFamily="34" charset="0"/>
                <a:cs typeface="Tahoma" panose="020B0604030504040204" pitchFamily="34" charset="0"/>
              </a:rPr>
            </a:br>
            <a:r>
              <a:rPr lang="en-US" sz="4400" b="1" dirty="0">
                <a:latin typeface="Tahoma" panose="020B0604030504040204" pitchFamily="34" charset="0"/>
                <a:ea typeface="Tahoma" panose="020B0604030504040204" pitchFamily="34" charset="0"/>
                <a:cs typeface="Tahoma" panose="020B0604030504040204" pitchFamily="34" charset="0"/>
              </a:rPr>
              <a:t>  in Cases and Proceedings:</a:t>
            </a:r>
          </a:p>
        </p:txBody>
      </p:sp>
      <p:sp>
        <p:nvSpPr>
          <p:cNvPr id="3" name="Subtitle 2"/>
          <p:cNvSpPr>
            <a:spLocks noGrp="1"/>
          </p:cNvSpPr>
          <p:nvPr>
            <p:ph type="subTitle" idx="1"/>
          </p:nvPr>
        </p:nvSpPr>
        <p:spPr>
          <a:xfrm>
            <a:off x="3831771" y="3788229"/>
            <a:ext cx="7671251" cy="1596572"/>
          </a:xfrm>
        </p:spPr>
        <p:txBody>
          <a:bodyPr>
            <a:normAutofit fontScale="32500" lnSpcReduction="20000"/>
          </a:bodyPr>
          <a:lstStyle/>
          <a:p>
            <a:r>
              <a:rPr lang="en-US" sz="9800" b="1" i="1" dirty="0">
                <a:latin typeface="Tahoma" panose="020B0604030504040204" pitchFamily="34" charset="0"/>
                <a:ea typeface="Tahoma" panose="020B0604030504040204" pitchFamily="34" charset="0"/>
                <a:cs typeface="Tahoma" panose="020B0604030504040204" pitchFamily="34" charset="0"/>
              </a:rPr>
              <a:t>A Basic Primer for Non-Lawyers</a:t>
            </a:r>
          </a:p>
          <a:p>
            <a:endParaRPr lang="en-US" sz="3200" dirty="0">
              <a:latin typeface="Tahoma" panose="020B0604030504040204" pitchFamily="34" charset="0"/>
              <a:ea typeface="Tahoma" panose="020B0604030504040204" pitchFamily="34" charset="0"/>
              <a:cs typeface="Tahoma" panose="020B0604030504040204" pitchFamily="34" charset="0"/>
            </a:endParaRPr>
          </a:p>
          <a:p>
            <a:r>
              <a:rPr lang="en-US" sz="7400" dirty="0">
                <a:latin typeface="Tahoma" panose="020B0604030504040204" pitchFamily="34" charset="0"/>
                <a:ea typeface="Tahoma" panose="020B0604030504040204" pitchFamily="34" charset="0"/>
                <a:cs typeface="Tahoma" panose="020B0604030504040204" pitchFamily="34" charset="0"/>
              </a:rPr>
              <a:t>Presented by</a:t>
            </a:r>
          </a:p>
          <a:p>
            <a:r>
              <a:rPr lang="en-US" sz="7400" dirty="0">
                <a:latin typeface="Tahoma" panose="020B0604030504040204" pitchFamily="34" charset="0"/>
                <a:ea typeface="Tahoma" panose="020B0604030504040204" pitchFamily="34" charset="0"/>
                <a:cs typeface="Tahoma" panose="020B0604030504040204" pitchFamily="34" charset="0"/>
              </a:rPr>
              <a:t>Harry J. </a:t>
            </a:r>
            <a:r>
              <a:rPr lang="en-US" sz="7400" dirty="0" err="1">
                <a:latin typeface="Tahoma" panose="020B0604030504040204" pitchFamily="34" charset="0"/>
                <a:ea typeface="Tahoma" panose="020B0604030504040204" pitchFamily="34" charset="0"/>
                <a:cs typeface="Tahoma" panose="020B0604030504040204" pitchFamily="34" charset="0"/>
              </a:rPr>
              <a:t>Rothgerber</a:t>
            </a:r>
            <a:endParaRPr lang="en-US" sz="74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9289535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25985" y="98666"/>
            <a:ext cx="8964528" cy="6345678"/>
          </a:xfrm>
          <a:prstGeom prst="rect">
            <a:avLst/>
          </a:prstGeom>
        </p:spPr>
      </p:pic>
    </p:spTree>
    <p:extLst>
      <p:ext uri="{BB962C8B-B14F-4D97-AF65-F5344CB8AC3E}">
        <p14:creationId xmlns:p14="http://schemas.microsoft.com/office/powerpoint/2010/main" val="1425577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0" y="101600"/>
            <a:ext cx="9971314" cy="7171194"/>
          </a:xfrm>
          <a:prstGeom prst="rect">
            <a:avLst/>
          </a:prstGeom>
          <a:noFill/>
        </p:spPr>
        <p:txBody>
          <a:bodyPr wrap="square" rtlCol="0">
            <a:spAutoFit/>
          </a:bodyPr>
          <a:lstStyle/>
          <a:p>
            <a:r>
              <a:rPr lang="en-US" sz="3600" b="1" dirty="0">
                <a:latin typeface="Tahoma" panose="020B0604030504040204" pitchFamily="34" charset="0"/>
                <a:ea typeface="Tahoma" panose="020B0604030504040204" pitchFamily="34" charset="0"/>
                <a:cs typeface="Tahoma" panose="020B0604030504040204" pitchFamily="34" charset="0"/>
              </a:rPr>
              <a:t>II.  </a:t>
            </a:r>
            <a:r>
              <a:rPr lang="en-US" sz="3600" b="1" u="sng" dirty="0">
                <a:latin typeface="Tahoma" panose="020B0604030504040204" pitchFamily="34" charset="0"/>
                <a:ea typeface="Tahoma" panose="020B0604030504040204" pitchFamily="34" charset="0"/>
                <a:cs typeface="Tahoma" panose="020B0604030504040204" pitchFamily="34" charset="0"/>
              </a:rPr>
              <a:t>ILLEGAL LAWYERING</a:t>
            </a:r>
          </a:p>
          <a:p>
            <a:endParaRPr lang="en-US" sz="3600" b="1" dirty="0">
              <a:latin typeface="Tahoma" panose="020B0604030504040204" pitchFamily="34" charset="0"/>
              <a:ea typeface="Tahoma" panose="020B0604030504040204" pitchFamily="34" charset="0"/>
              <a:cs typeface="Tahoma" panose="020B0604030504040204" pitchFamily="34" charset="0"/>
            </a:endParaRPr>
          </a:p>
          <a:p>
            <a:pPr algn="just"/>
            <a:r>
              <a:rPr lang="en-US" sz="2800" b="1" dirty="0">
                <a:latin typeface="Tahoma" panose="020B0604030504040204" pitchFamily="34" charset="0"/>
                <a:ea typeface="Tahoma" panose="020B0604030504040204" pitchFamily="34" charset="0"/>
                <a:cs typeface="Tahoma" panose="020B0604030504040204" pitchFamily="34" charset="0"/>
              </a:rPr>
              <a:t>KRS 524.130</a:t>
            </a:r>
            <a:r>
              <a:rPr lang="en-US" sz="2800" dirty="0">
                <a:latin typeface="Tahoma" panose="020B0604030504040204" pitchFamily="34" charset="0"/>
                <a:ea typeface="Tahoma" panose="020B0604030504040204" pitchFamily="34" charset="0"/>
                <a:cs typeface="Tahoma" panose="020B0604030504040204" pitchFamily="34" charset="0"/>
              </a:rPr>
              <a:t>: </a:t>
            </a:r>
            <a:r>
              <a:rPr lang="en-US" sz="2800" u="sng" dirty="0">
                <a:latin typeface="Tahoma" panose="020B0604030504040204" pitchFamily="34" charset="0"/>
                <a:ea typeface="Tahoma" panose="020B0604030504040204" pitchFamily="34" charset="0"/>
                <a:cs typeface="Tahoma" panose="020B0604030504040204" pitchFamily="34" charset="0"/>
              </a:rPr>
              <a:t>Unauthorized Practice of Law</a:t>
            </a:r>
            <a:r>
              <a:rPr lang="en-US" sz="2800" dirty="0">
                <a:latin typeface="Tahoma" panose="020B0604030504040204" pitchFamily="34" charset="0"/>
                <a:ea typeface="Tahoma" panose="020B0604030504040204" pitchFamily="34" charset="0"/>
                <a:cs typeface="Tahoma" panose="020B0604030504040204" pitchFamily="34" charset="0"/>
              </a:rPr>
              <a:t> means that, without a license, someone engages in the practice of law, as defined by rule of the Supreme Court. </a:t>
            </a:r>
          </a:p>
          <a:p>
            <a:r>
              <a:rPr lang="en-US" sz="2800" dirty="0">
                <a:latin typeface="Tahoma" panose="020B0604030504040204" pitchFamily="34" charset="0"/>
                <a:ea typeface="Tahoma" panose="020B0604030504040204" pitchFamily="34" charset="0"/>
                <a:cs typeface="Tahoma" panose="020B0604030504040204" pitchFamily="34" charset="0"/>
              </a:rPr>
              <a:t>	(Class B Misdemeanor—up to 90 days in jail.)</a:t>
            </a:r>
          </a:p>
          <a:p>
            <a:endParaRPr lang="en-US" sz="2800" dirty="0">
              <a:latin typeface="Tahoma" panose="020B0604030504040204" pitchFamily="34" charset="0"/>
              <a:ea typeface="Tahoma" panose="020B0604030504040204" pitchFamily="34" charset="0"/>
              <a:cs typeface="Tahoma" panose="020B0604030504040204" pitchFamily="34" charset="0"/>
            </a:endParaRPr>
          </a:p>
          <a:p>
            <a:pPr algn="just"/>
            <a:r>
              <a:rPr lang="en-US" sz="2800" b="1" dirty="0">
                <a:latin typeface="Tahoma" panose="020B0604030504040204" pitchFamily="34" charset="0"/>
                <a:ea typeface="Tahoma" panose="020B0604030504040204" pitchFamily="34" charset="0"/>
                <a:cs typeface="Tahoma" panose="020B0604030504040204" pitchFamily="34" charset="0"/>
              </a:rPr>
              <a:t>KRS 15.760(6)(c)</a:t>
            </a:r>
            <a:r>
              <a:rPr lang="en-US" sz="2800" dirty="0">
                <a:latin typeface="Tahoma" panose="020B0604030504040204" pitchFamily="34" charset="0"/>
                <a:ea typeface="Tahoma" panose="020B0604030504040204" pitchFamily="34" charset="0"/>
                <a:cs typeface="Tahoma" panose="020B0604030504040204" pitchFamily="34" charset="0"/>
              </a:rPr>
              <a:t>: No Victim Advocate in a Commonwealth’s Attorney’s Office shall engage in the practice of law during duties.  (But no penalty listed.)</a:t>
            </a:r>
          </a:p>
          <a:p>
            <a:endParaRPr lang="en-US" sz="2800" dirty="0">
              <a:latin typeface="Tahoma" panose="020B0604030504040204" pitchFamily="34" charset="0"/>
              <a:ea typeface="Tahoma" panose="020B0604030504040204" pitchFamily="34" charset="0"/>
              <a:cs typeface="Tahoma" panose="020B0604030504040204" pitchFamily="34" charset="0"/>
            </a:endParaRPr>
          </a:p>
          <a:p>
            <a:pPr algn="just"/>
            <a:r>
              <a:rPr lang="en-US" sz="2800" b="1" dirty="0">
                <a:latin typeface="Tahoma" panose="020B0604030504040204" pitchFamily="34" charset="0"/>
                <a:ea typeface="Tahoma" panose="020B0604030504040204" pitchFamily="34" charset="0"/>
                <a:cs typeface="Tahoma" panose="020B0604030504040204" pitchFamily="34" charset="0"/>
              </a:rPr>
              <a:t>KRS 69.350(3)</a:t>
            </a:r>
            <a:r>
              <a:rPr lang="en-US" sz="2800" dirty="0">
                <a:latin typeface="Tahoma" panose="020B0604030504040204" pitchFamily="34" charset="0"/>
                <a:ea typeface="Tahoma" panose="020B0604030504040204" pitchFamily="34" charset="0"/>
                <a:cs typeface="Tahoma" panose="020B0604030504040204" pitchFamily="34" charset="0"/>
              </a:rPr>
              <a:t>: No Victim Advocate in a County Attorney’s Office shall engage in the practice of law during duties. </a:t>
            </a:r>
          </a:p>
          <a:p>
            <a:pPr algn="just"/>
            <a:r>
              <a:rPr lang="en-US" sz="2800" dirty="0">
                <a:latin typeface="Tahoma" panose="020B0604030504040204" pitchFamily="34" charset="0"/>
                <a:ea typeface="Tahoma" panose="020B0604030504040204" pitchFamily="34" charset="0"/>
                <a:cs typeface="Tahoma" panose="020B0604030504040204" pitchFamily="34" charset="0"/>
              </a:rPr>
              <a:t>	(But no penalty listed.)</a:t>
            </a:r>
          </a:p>
          <a:p>
            <a:endParaRPr lang="en-US" sz="2600" dirty="0">
              <a:latin typeface="Tahoma" panose="020B0604030504040204" pitchFamily="34" charset="0"/>
              <a:ea typeface="Tahoma" panose="020B0604030504040204" pitchFamily="34" charset="0"/>
              <a:cs typeface="Tahoma" panose="020B0604030504040204" pitchFamily="34" charset="0"/>
            </a:endParaRPr>
          </a:p>
          <a:p>
            <a:endParaRPr lang="en-US" sz="26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9650271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07885" y="377371"/>
            <a:ext cx="10319658" cy="5509200"/>
          </a:xfrm>
          <a:prstGeom prst="rect">
            <a:avLst/>
          </a:prstGeom>
          <a:noFill/>
        </p:spPr>
        <p:txBody>
          <a:bodyPr wrap="square" rtlCol="0">
            <a:spAutoFit/>
          </a:bodyPr>
          <a:lstStyle/>
          <a:p>
            <a:pPr algn="ctr"/>
            <a:r>
              <a:rPr lang="en-US" sz="3600" b="1" dirty="0">
                <a:latin typeface="Tahoma" panose="020B0604030504040204" pitchFamily="34" charset="0"/>
                <a:ea typeface="Tahoma" panose="020B0604030504040204" pitchFamily="34" charset="0"/>
                <a:cs typeface="Tahoma" panose="020B0604030504040204" pitchFamily="34" charset="0"/>
              </a:rPr>
              <a:t>II. </a:t>
            </a:r>
            <a:r>
              <a:rPr lang="en-US" sz="3600" b="1" u="sng" dirty="0">
                <a:latin typeface="Tahoma" panose="020B0604030504040204" pitchFamily="34" charset="0"/>
                <a:ea typeface="Tahoma" panose="020B0604030504040204" pitchFamily="34" charset="0"/>
                <a:cs typeface="Tahoma" panose="020B0604030504040204" pitchFamily="34" charset="0"/>
              </a:rPr>
              <a:t>ILLEGAL LAWYERING </a:t>
            </a:r>
            <a:r>
              <a:rPr lang="en-US" sz="3600" b="1" dirty="0">
                <a:latin typeface="Tahoma" panose="020B0604030504040204" pitchFamily="34" charset="0"/>
                <a:ea typeface="Tahoma" panose="020B0604030504040204" pitchFamily="34" charset="0"/>
                <a:cs typeface="Tahoma" panose="020B0604030504040204" pitchFamily="34" charset="0"/>
              </a:rPr>
              <a:t>(</a:t>
            </a:r>
            <a:r>
              <a:rPr lang="en-US" sz="3200" b="1" dirty="0">
                <a:latin typeface="Tahoma" panose="020B0604030504040204" pitchFamily="34" charset="0"/>
                <a:ea typeface="Tahoma" panose="020B0604030504040204" pitchFamily="34" charset="0"/>
                <a:cs typeface="Tahoma" panose="020B0604030504040204" pitchFamily="34" charset="0"/>
              </a:rPr>
              <a:t>Cont.</a:t>
            </a:r>
            <a:r>
              <a:rPr lang="en-US" sz="3600" b="1" dirty="0">
                <a:latin typeface="Tahoma" panose="020B0604030504040204" pitchFamily="34" charset="0"/>
                <a:ea typeface="Tahoma" panose="020B0604030504040204" pitchFamily="34" charset="0"/>
                <a:cs typeface="Tahoma" panose="020B0604030504040204" pitchFamily="34" charset="0"/>
              </a:rPr>
              <a:t>)</a:t>
            </a:r>
          </a:p>
          <a:p>
            <a:pPr algn="ctr"/>
            <a:endParaRPr lang="en-US" sz="3600" b="1" dirty="0">
              <a:latin typeface="Tahoma" panose="020B0604030504040204" pitchFamily="34" charset="0"/>
              <a:ea typeface="Tahoma" panose="020B0604030504040204" pitchFamily="34" charset="0"/>
              <a:cs typeface="Tahoma" panose="020B0604030504040204" pitchFamily="34" charset="0"/>
            </a:endParaRPr>
          </a:p>
          <a:p>
            <a:pPr algn="just"/>
            <a:r>
              <a:rPr lang="en-US" sz="2800" b="1" dirty="0">
                <a:latin typeface="Tahoma" panose="020B0604030504040204" pitchFamily="34" charset="0"/>
                <a:ea typeface="Tahoma" panose="020B0604030504040204" pitchFamily="34" charset="0"/>
                <a:cs typeface="Tahoma" panose="020B0604030504040204" pitchFamily="34" charset="0"/>
              </a:rPr>
              <a:t>KRS 421.570(3)</a:t>
            </a:r>
            <a:r>
              <a:rPr lang="en-US" sz="2800" dirty="0">
                <a:latin typeface="Tahoma" panose="020B0604030504040204" pitchFamily="34" charset="0"/>
                <a:ea typeface="Tahoma" panose="020B0604030504040204" pitchFamily="34" charset="0"/>
                <a:cs typeface="Tahoma" panose="020B0604030504040204" pitchFamily="34" charset="0"/>
              </a:rPr>
              <a:t>: A victim advocate shall not engage in the practice of law. (But no penalty listed.)</a:t>
            </a:r>
          </a:p>
          <a:p>
            <a:endParaRPr lang="en-US" sz="2800" b="1" dirty="0">
              <a:latin typeface="Tahoma" panose="020B0604030504040204" pitchFamily="34" charset="0"/>
              <a:ea typeface="Tahoma" panose="020B0604030504040204" pitchFamily="34" charset="0"/>
              <a:cs typeface="Tahoma" panose="020B0604030504040204" pitchFamily="34" charset="0"/>
            </a:endParaRPr>
          </a:p>
          <a:p>
            <a:pPr algn="just"/>
            <a:r>
              <a:rPr lang="en-US" sz="2800" b="1" dirty="0">
                <a:latin typeface="Tahoma" panose="020B0604030504040204" pitchFamily="34" charset="0"/>
                <a:ea typeface="Tahoma" panose="020B0604030504040204" pitchFamily="34" charset="0"/>
                <a:cs typeface="Tahoma" panose="020B0604030504040204" pitchFamily="34" charset="0"/>
              </a:rPr>
              <a:t>KRS 421.575</a:t>
            </a:r>
            <a:r>
              <a:rPr lang="en-US" sz="2800" dirty="0">
                <a:latin typeface="Tahoma" panose="020B0604030504040204" pitchFamily="34" charset="0"/>
                <a:ea typeface="Tahoma" panose="020B0604030504040204" pitchFamily="34" charset="0"/>
                <a:cs typeface="Tahoma" panose="020B0604030504040204" pitchFamily="34" charset="0"/>
              </a:rPr>
              <a:t>: In all court proceedings, a victim advocate, upon the request of the victim, shall be allowed to accompany the victim during the proceeding to provide moral and emotional support. The victim advocate shall be allowed to confer orally and in writing with the victim in a reasonable manner. </a:t>
            </a:r>
            <a:r>
              <a:rPr lang="en-US" sz="2800" u="sng" dirty="0">
                <a:latin typeface="Tahoma" panose="020B0604030504040204" pitchFamily="34" charset="0"/>
                <a:ea typeface="Tahoma" panose="020B0604030504040204" pitchFamily="34" charset="0"/>
                <a:cs typeface="Tahoma" panose="020B0604030504040204" pitchFamily="34" charset="0"/>
              </a:rPr>
              <a:t>However, the victim advocate shall not provide legal advice or legal counsel to the crime victim</a:t>
            </a:r>
            <a:r>
              <a:rPr lang="en-US" sz="2800" dirty="0">
                <a:latin typeface="Tahoma" panose="020B0604030504040204" pitchFamily="34" charset="0"/>
                <a:ea typeface="Tahoma" panose="020B0604030504040204" pitchFamily="34" charset="0"/>
                <a:cs typeface="Tahoma" panose="020B0604030504040204" pitchFamily="34" charset="0"/>
              </a:rPr>
              <a:t>… (But no penalty listed.)</a:t>
            </a:r>
            <a:endParaRPr lang="en-US" sz="2800" b="1"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1656363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23263" y="262050"/>
            <a:ext cx="8295530" cy="6429035"/>
          </a:xfrm>
          <a:prstGeom prst="rect">
            <a:avLst/>
          </a:prstGeom>
        </p:spPr>
      </p:pic>
    </p:spTree>
    <p:extLst>
      <p:ext uri="{BB962C8B-B14F-4D97-AF65-F5344CB8AC3E}">
        <p14:creationId xmlns:p14="http://schemas.microsoft.com/office/powerpoint/2010/main" val="28214555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43314" y="0"/>
            <a:ext cx="10072915" cy="6647974"/>
          </a:xfrm>
          <a:prstGeom prst="rect">
            <a:avLst/>
          </a:prstGeom>
          <a:noFill/>
        </p:spPr>
        <p:txBody>
          <a:bodyPr wrap="square" rtlCol="0">
            <a:spAutoFit/>
          </a:bodyPr>
          <a:lstStyle/>
          <a:p>
            <a:r>
              <a:rPr lang="en-US" sz="3600" b="1" dirty="0">
                <a:latin typeface="Tahoma" panose="020B0604030504040204" pitchFamily="34" charset="0"/>
                <a:ea typeface="Tahoma" panose="020B0604030504040204" pitchFamily="34" charset="0"/>
                <a:cs typeface="Tahoma" panose="020B0604030504040204" pitchFamily="34" charset="0"/>
              </a:rPr>
              <a:t>        III. </a:t>
            </a:r>
            <a:r>
              <a:rPr lang="en-US" sz="3600" b="1" u="sng" dirty="0">
                <a:latin typeface="Tahoma" panose="020B0604030504040204" pitchFamily="34" charset="0"/>
                <a:ea typeface="Tahoma" panose="020B0604030504040204" pitchFamily="34" charset="0"/>
                <a:cs typeface="Tahoma" panose="020B0604030504040204" pitchFamily="34" charset="0"/>
              </a:rPr>
              <a:t>CRIMINAL DEFENSE LAWYERS </a:t>
            </a:r>
          </a:p>
          <a:p>
            <a:r>
              <a:rPr lang="en-US" sz="3000" dirty="0"/>
              <a:t>“I tell my clients that I am the only person in the entire system working for them. The prosecutor is actively trying to put them in jail or prison. The police are certainly trying to accomplish that. Probation officers would rather you do time than be on probation. Bailiffs usually are wanting the person to plead so they don't have to keep bringing them to court. And of course judges want to clear their backlog of cases from their docket. The criminal defense attorney is the only person asking, ‘Was there a crime committed and can the state prove it?’ This slows down the jail express. We get asked all the time, ‘Why won't your guy plead?’ I don't recall ever being asked, ‘Can the government prove your guy guilty beyond a reasonable doubt?’ “ (Criminal defense attorney blog.)    </a:t>
            </a:r>
            <a:endParaRPr lang="en-US" sz="3000" b="1" u="sng"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4447743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89600" y="215664"/>
            <a:ext cx="4499429" cy="6634751"/>
          </a:xfrm>
          <a:prstGeom prst="rect">
            <a:avLst/>
          </a:prstGeom>
        </p:spPr>
      </p:pic>
    </p:spTree>
    <p:extLst>
      <p:ext uri="{BB962C8B-B14F-4D97-AF65-F5344CB8AC3E}">
        <p14:creationId xmlns:p14="http://schemas.microsoft.com/office/powerpoint/2010/main" val="11568473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69142" y="377371"/>
            <a:ext cx="10101943" cy="5932843"/>
          </a:xfrm>
          <a:prstGeom prst="rect">
            <a:avLst/>
          </a:prstGeom>
        </p:spPr>
        <p:txBody>
          <a:bodyPr wrap="square">
            <a:spAutoFit/>
          </a:bodyPr>
          <a:lstStyle/>
          <a:p>
            <a:pPr marL="457200" marR="0" indent="457200" algn="just">
              <a:lnSpc>
                <a:spcPct val="107000"/>
              </a:lnSpc>
              <a:spcBef>
                <a:spcPts val="0"/>
              </a:spcBef>
              <a:spcAft>
                <a:spcPts val="800"/>
              </a:spcAft>
            </a:pPr>
            <a:r>
              <a:rPr lang="en-US" sz="2000" b="1" dirty="0">
                <a:latin typeface="Tahoma" panose="020B0604030504040204" pitchFamily="34" charset="0"/>
                <a:ea typeface="Times New Roman" panose="02020603050405020304" pitchFamily="18" charset="0"/>
                <a:cs typeface="Times New Roman" panose="02020603050405020304" pitchFamily="18" charset="0"/>
              </a:rPr>
              <a:t>           </a:t>
            </a:r>
            <a:r>
              <a:rPr lang="en-US" sz="2800" b="1" u="sng" dirty="0">
                <a:latin typeface="Tahoma" panose="020B0604030504040204" pitchFamily="34" charset="0"/>
                <a:ea typeface="Times New Roman" panose="02020603050405020304" pitchFamily="18" charset="0"/>
                <a:cs typeface="Times New Roman" panose="02020603050405020304" pitchFamily="18" charset="0"/>
              </a:rPr>
              <a:t>ABA CRIMINAL JUSTICE STANDARDS</a:t>
            </a:r>
            <a:endParaRPr lang="en-US" sz="2800" u="sng" dirty="0">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800"/>
              </a:spcAft>
            </a:pPr>
            <a:r>
              <a:rPr lang="en-US" sz="2200" b="1" dirty="0">
                <a:latin typeface="Tahoma" panose="020B0604030504040204" pitchFamily="34" charset="0"/>
                <a:ea typeface="Times New Roman" panose="02020603050405020304" pitchFamily="18" charset="0"/>
                <a:cs typeface="Times New Roman" panose="02020603050405020304" pitchFamily="18" charset="0"/>
              </a:rPr>
              <a:t>DEFENSE FUNCTION </a:t>
            </a:r>
            <a:endParaRPr lang="en-US" sz="2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US" dirty="0">
                <a:latin typeface="Tahoma" panose="020B0604030504040204" pitchFamily="34" charset="0"/>
                <a:ea typeface="Times New Roman" panose="02020603050405020304" pitchFamily="18" charset="0"/>
                <a:cs typeface="Times New Roman" panose="02020603050405020304" pitchFamily="18" charset="0"/>
              </a:rPr>
              <a:t>	</a:t>
            </a:r>
            <a:r>
              <a:rPr lang="en-US" sz="2600" dirty="0">
                <a:latin typeface="Tahoma" panose="020B0604030504040204" pitchFamily="34" charset="0"/>
                <a:ea typeface="Times New Roman" panose="02020603050405020304" pitchFamily="18" charset="0"/>
                <a:cs typeface="Times New Roman" panose="02020603050405020304" pitchFamily="18" charset="0"/>
              </a:rPr>
              <a:t>In February, 1991, the American Bar Association House of Delegates approved the first “black letter” standards that were published with commentary. </a:t>
            </a:r>
            <a:r>
              <a:rPr lang="en-US" sz="2600" dirty="0">
                <a:latin typeface="Tahoma" panose="020B0604030504040204" pitchFamily="34" charset="0"/>
                <a:ea typeface="Calibri" panose="020F0502020204030204" pitchFamily="34" charset="0"/>
                <a:cs typeface="Times New Roman" panose="02020603050405020304" pitchFamily="18" charset="0"/>
              </a:rPr>
              <a:t>In February 2015, the ABA House of Delegates approved the 4</a:t>
            </a:r>
            <a:r>
              <a:rPr lang="en-US" sz="2600" baseline="30000" dirty="0">
                <a:latin typeface="Tahoma" panose="020B0604030504040204" pitchFamily="34" charset="0"/>
                <a:ea typeface="Calibri" panose="020F0502020204030204" pitchFamily="34" charset="0"/>
                <a:cs typeface="Times New Roman" panose="02020603050405020304" pitchFamily="18" charset="0"/>
              </a:rPr>
              <a:t>th</a:t>
            </a:r>
            <a:r>
              <a:rPr lang="en-US" sz="2600" dirty="0">
                <a:latin typeface="Tahoma" panose="020B0604030504040204" pitchFamily="34" charset="0"/>
                <a:ea typeface="Calibri" panose="020F0502020204030204" pitchFamily="34" charset="0"/>
                <a:cs typeface="Times New Roman" panose="02020603050405020304" pitchFamily="18" charset="0"/>
              </a:rPr>
              <a:t> edition of these “black letter” standards that are published with commentary in </a:t>
            </a:r>
            <a:r>
              <a:rPr lang="en-US" sz="2600" i="1" dirty="0">
                <a:latin typeface="Tahoma" panose="020B0604030504040204" pitchFamily="34" charset="0"/>
                <a:ea typeface="Calibri" panose="020F0502020204030204" pitchFamily="34" charset="0"/>
                <a:cs typeface="Times New Roman" panose="02020603050405020304" pitchFamily="18" charset="0"/>
              </a:rPr>
              <a:t>ABA Standards for Criminal Justice: Prosecution and Defense Function, 4th ed.</a:t>
            </a:r>
            <a:r>
              <a:rPr lang="en-US" sz="2600" dirty="0">
                <a:latin typeface="Tahoma" panose="020B0604030504040204" pitchFamily="34" charset="0"/>
                <a:ea typeface="Calibri" panose="020F0502020204030204" pitchFamily="34" charset="0"/>
                <a:cs typeface="Times New Roman" panose="02020603050405020304" pitchFamily="18" charset="0"/>
              </a:rPr>
              <a:t>, ©2015 American Bar Association.</a:t>
            </a:r>
          </a:p>
          <a:p>
            <a:pPr algn="just">
              <a:lnSpc>
                <a:spcPct val="107000"/>
              </a:lnSpc>
              <a:spcAft>
                <a:spcPts val="800"/>
              </a:spcAft>
            </a:pPr>
            <a:r>
              <a:rPr lang="en-US" sz="2600" dirty="0">
                <a:latin typeface="Tahoma" panose="020B0604030504040204" pitchFamily="34" charset="0"/>
                <a:ea typeface="Tahoma" panose="020B0604030504040204" pitchFamily="34" charset="0"/>
                <a:cs typeface="Tahoma" panose="020B0604030504040204" pitchFamily="34" charset="0"/>
              </a:rPr>
              <a:t>	These Standards are intended to provide guidance for the professional conduct and performance of defense counsel.  They are not intended to modify a defense attorney’s obligations under applicable rules, statutes or the constitution.  They are aspirational.</a:t>
            </a:r>
            <a:endParaRPr lang="en-US" sz="2600" dirty="0">
              <a:effectLs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9417293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25599" y="159657"/>
            <a:ext cx="10247087" cy="7014813"/>
          </a:xfrm>
          <a:prstGeom prst="rect">
            <a:avLst/>
          </a:prstGeom>
          <a:noFill/>
        </p:spPr>
        <p:txBody>
          <a:bodyPr wrap="square" rtlCol="0">
            <a:spAutoFit/>
          </a:bodyPr>
          <a:lstStyle/>
          <a:p>
            <a:r>
              <a:rPr lang="en-US" sz="2400" b="1" dirty="0">
                <a:latin typeface="Tahoma" panose="020B0604030504040204" pitchFamily="34" charset="0"/>
                <a:ea typeface="Tahoma" panose="020B0604030504040204" pitchFamily="34" charset="0"/>
                <a:cs typeface="Tahoma" panose="020B0604030504040204" pitchFamily="34" charset="0"/>
              </a:rPr>
              <a:t>Standard 4-1.2           Functions and Duties of Defense Counsel</a:t>
            </a:r>
          </a:p>
          <a:p>
            <a:endParaRPr lang="en-US" dirty="0"/>
          </a:p>
          <a:p>
            <a:pPr algn="just"/>
            <a:r>
              <a:rPr lang="en-US" sz="2600" dirty="0">
                <a:latin typeface="Tahoma" panose="020B0604030504040204" pitchFamily="34" charset="0"/>
                <a:ea typeface="Tahoma" panose="020B0604030504040204" pitchFamily="34" charset="0"/>
                <a:cs typeface="Tahoma" panose="020B0604030504040204" pitchFamily="34" charset="0"/>
              </a:rPr>
              <a:t>(b)  Defense counsel have the difficult task of </a:t>
            </a:r>
            <a:r>
              <a:rPr lang="en-US" sz="2600" u="sng" dirty="0">
                <a:latin typeface="Tahoma" panose="020B0604030504040204" pitchFamily="34" charset="0"/>
                <a:ea typeface="Tahoma" panose="020B0604030504040204" pitchFamily="34" charset="0"/>
                <a:cs typeface="Tahoma" panose="020B0604030504040204" pitchFamily="34" charset="0"/>
              </a:rPr>
              <a:t>serving both as officers of the court </a:t>
            </a:r>
            <a:r>
              <a:rPr lang="en-US" sz="2600" dirty="0">
                <a:latin typeface="Tahoma" panose="020B0604030504040204" pitchFamily="34" charset="0"/>
                <a:ea typeface="Tahoma" panose="020B0604030504040204" pitchFamily="34" charset="0"/>
                <a:cs typeface="Tahoma" panose="020B0604030504040204" pitchFamily="34" charset="0"/>
              </a:rPr>
              <a:t>and as </a:t>
            </a:r>
            <a:r>
              <a:rPr lang="en-US" sz="2600" u="sng" dirty="0">
                <a:latin typeface="Tahoma" panose="020B0604030504040204" pitchFamily="34" charset="0"/>
                <a:ea typeface="Tahoma" panose="020B0604030504040204" pitchFamily="34" charset="0"/>
                <a:cs typeface="Tahoma" panose="020B0604030504040204" pitchFamily="34" charset="0"/>
              </a:rPr>
              <a:t>loyal and zealous advocates </a:t>
            </a:r>
            <a:r>
              <a:rPr lang="en-US" sz="2600" dirty="0">
                <a:latin typeface="Tahoma" panose="020B0604030504040204" pitchFamily="34" charset="0"/>
                <a:ea typeface="Tahoma" panose="020B0604030504040204" pitchFamily="34" charset="0"/>
                <a:cs typeface="Tahoma" panose="020B0604030504040204" pitchFamily="34" charset="0"/>
              </a:rPr>
              <a:t>for their clients.  The primary duties that defense counsel owe to their clients, to the administration of justice, and as officers of the court, are to </a:t>
            </a:r>
            <a:r>
              <a:rPr lang="en-US" sz="2600" u="sng" dirty="0">
                <a:latin typeface="Tahoma" panose="020B0604030504040204" pitchFamily="34" charset="0"/>
                <a:ea typeface="Tahoma" panose="020B0604030504040204" pitchFamily="34" charset="0"/>
                <a:cs typeface="Tahoma" panose="020B0604030504040204" pitchFamily="34" charset="0"/>
              </a:rPr>
              <a:t>serve as their clients’ counselor and advocate with courage and devotion</a:t>
            </a:r>
            <a:r>
              <a:rPr lang="en-US" sz="2600" dirty="0">
                <a:latin typeface="Tahoma" panose="020B0604030504040204" pitchFamily="34" charset="0"/>
                <a:ea typeface="Tahoma" panose="020B0604030504040204" pitchFamily="34" charset="0"/>
                <a:cs typeface="Tahoma" panose="020B0604030504040204" pitchFamily="34" charset="0"/>
              </a:rPr>
              <a:t>; to </a:t>
            </a:r>
            <a:r>
              <a:rPr lang="en-US" sz="2600" u="sng" dirty="0">
                <a:latin typeface="Tahoma" panose="020B0604030504040204" pitchFamily="34" charset="0"/>
                <a:ea typeface="Tahoma" panose="020B0604030504040204" pitchFamily="34" charset="0"/>
                <a:cs typeface="Tahoma" panose="020B0604030504040204" pitchFamily="34" charset="0"/>
              </a:rPr>
              <a:t>ensure that constitutional and other legal rights of their clients are protected</a:t>
            </a:r>
            <a:r>
              <a:rPr lang="en-US" sz="2600" dirty="0">
                <a:latin typeface="Tahoma" panose="020B0604030504040204" pitchFamily="34" charset="0"/>
                <a:ea typeface="Tahoma" panose="020B0604030504040204" pitchFamily="34" charset="0"/>
                <a:cs typeface="Tahoma" panose="020B0604030504040204" pitchFamily="34" charset="0"/>
              </a:rPr>
              <a:t>; and </a:t>
            </a:r>
            <a:r>
              <a:rPr lang="en-US" sz="2600" u="sng" dirty="0">
                <a:latin typeface="Tahoma" panose="020B0604030504040204" pitchFamily="34" charset="0"/>
                <a:ea typeface="Tahoma" panose="020B0604030504040204" pitchFamily="34" charset="0"/>
                <a:cs typeface="Tahoma" panose="020B0604030504040204" pitchFamily="34" charset="0"/>
              </a:rPr>
              <a:t>to render effective, high-quality legal representation with integrity</a:t>
            </a:r>
            <a:r>
              <a:rPr lang="en-US" sz="2600" dirty="0">
                <a:latin typeface="Tahoma" panose="020B0604030504040204" pitchFamily="34" charset="0"/>
                <a:ea typeface="Tahoma" panose="020B0604030504040204" pitchFamily="34" charset="0"/>
                <a:cs typeface="Tahoma" panose="020B0604030504040204" pitchFamily="34" charset="0"/>
              </a:rPr>
              <a:t>.</a:t>
            </a:r>
          </a:p>
          <a:p>
            <a:pPr algn="just"/>
            <a:r>
              <a:rPr lang="en-US" dirty="0">
                <a:latin typeface="Tahoma" panose="020B0604030504040204" pitchFamily="34" charset="0"/>
                <a:ea typeface="Tahoma" panose="020B0604030504040204" pitchFamily="34" charset="0"/>
                <a:cs typeface="Tahoma" panose="020B0604030504040204" pitchFamily="34" charset="0"/>
              </a:rPr>
              <a:t>(</a:t>
            </a:r>
            <a:r>
              <a:rPr lang="en-US" sz="2600" dirty="0">
                <a:latin typeface="Tahoma" panose="020B0604030504040204" pitchFamily="34" charset="0"/>
                <a:ea typeface="Tahoma" panose="020B0604030504040204" pitchFamily="34" charset="0"/>
                <a:cs typeface="Tahoma" panose="020B0604030504040204" pitchFamily="34" charset="0"/>
              </a:rPr>
              <a:t>d)  </a:t>
            </a:r>
            <a:r>
              <a:rPr lang="en-US" sz="2600" u="sng" dirty="0">
                <a:latin typeface="Tahoma" panose="020B0604030504040204" pitchFamily="34" charset="0"/>
                <a:ea typeface="Tahoma" panose="020B0604030504040204" pitchFamily="34" charset="0"/>
                <a:cs typeface="Tahoma" panose="020B0604030504040204" pitchFamily="34" charset="0"/>
              </a:rPr>
              <a:t>Defense counsel is the client’s professional representative, not the client’s alter-ego</a:t>
            </a:r>
            <a:r>
              <a:rPr lang="en-US" sz="2600" dirty="0">
                <a:latin typeface="Tahoma" panose="020B0604030504040204" pitchFamily="34" charset="0"/>
                <a:ea typeface="Tahoma" panose="020B0604030504040204" pitchFamily="34" charset="0"/>
                <a:cs typeface="Tahoma" panose="020B0604030504040204" pitchFamily="34" charset="0"/>
              </a:rPr>
              <a:t>.  Defense counsel should act </a:t>
            </a:r>
            <a:r>
              <a:rPr lang="en-US" sz="2600" u="sng" dirty="0">
                <a:latin typeface="Tahoma" panose="020B0604030504040204" pitchFamily="34" charset="0"/>
                <a:ea typeface="Tahoma" panose="020B0604030504040204" pitchFamily="34" charset="0"/>
                <a:cs typeface="Tahoma" panose="020B0604030504040204" pitchFamily="34" charset="0"/>
              </a:rPr>
              <a:t>zealously</a:t>
            </a:r>
            <a:r>
              <a:rPr lang="en-US" sz="2600" dirty="0">
                <a:latin typeface="Tahoma" panose="020B0604030504040204" pitchFamily="34" charset="0"/>
                <a:ea typeface="Tahoma" panose="020B0604030504040204" pitchFamily="34" charset="0"/>
                <a:cs typeface="Tahoma" panose="020B0604030504040204" pitchFamily="34" charset="0"/>
              </a:rPr>
              <a:t> within the bounds of the law and standards on behalf of their clients, but have no duty to, and may not, execute any directive of the client which violates the law or such standards.  In representing a client, defense counsel may engage in a good faith challenge to the validity of such laws or standards if done openly.</a:t>
            </a:r>
          </a:p>
          <a:p>
            <a:endParaRPr lang="en-US" dirty="0"/>
          </a:p>
        </p:txBody>
      </p:sp>
    </p:spTree>
    <p:extLst>
      <p:ext uri="{BB962C8B-B14F-4D97-AF65-F5344CB8AC3E}">
        <p14:creationId xmlns:p14="http://schemas.microsoft.com/office/powerpoint/2010/main" val="36296844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67543" y="101600"/>
            <a:ext cx="10174514" cy="6740307"/>
          </a:xfrm>
          <a:prstGeom prst="rect">
            <a:avLst/>
          </a:prstGeom>
        </p:spPr>
        <p:txBody>
          <a:bodyPr wrap="square">
            <a:spAutoFit/>
          </a:bodyPr>
          <a:lstStyle/>
          <a:p>
            <a:pPr algn="just"/>
            <a:r>
              <a:rPr lang="en-US" sz="2600" dirty="0">
                <a:latin typeface="Tahoma" panose="020B0604030504040204" pitchFamily="34" charset="0"/>
                <a:ea typeface="Times New Roman" panose="02020603050405020304" pitchFamily="18" charset="0"/>
              </a:rPr>
              <a:t>(f)  Defense counsel should be knowledgeable about, and consider, alternatives to prosecution or conviction that may be applicable in individual cases, and </a:t>
            </a:r>
            <a:r>
              <a:rPr lang="en-US" sz="2600" u="sng" dirty="0">
                <a:latin typeface="Tahoma" panose="020B0604030504040204" pitchFamily="34" charset="0"/>
                <a:ea typeface="Times New Roman" panose="02020603050405020304" pitchFamily="18" charset="0"/>
              </a:rPr>
              <a:t>communicate them to the client</a:t>
            </a:r>
            <a:r>
              <a:rPr lang="en-US" sz="2600" dirty="0">
                <a:latin typeface="Tahoma" panose="020B0604030504040204" pitchFamily="34" charset="0"/>
                <a:ea typeface="Times New Roman" panose="02020603050405020304" pitchFamily="18" charset="0"/>
              </a:rPr>
              <a:t>.</a:t>
            </a:r>
            <a:r>
              <a:rPr lang="en-US" dirty="0">
                <a:latin typeface="Tahoma" panose="020B0604030504040204" pitchFamily="34" charset="0"/>
                <a:ea typeface="Times New Roman" panose="02020603050405020304" pitchFamily="18" charset="0"/>
              </a:rPr>
              <a:t>..</a:t>
            </a:r>
          </a:p>
          <a:p>
            <a:pPr algn="just"/>
            <a:endParaRPr lang="en-US" dirty="0">
              <a:latin typeface="Tahoma" panose="020B0604030504040204" pitchFamily="34" charset="0"/>
              <a:ea typeface="Times New Roman" panose="02020603050405020304" pitchFamily="18" charset="0"/>
            </a:endParaRPr>
          </a:p>
          <a:p>
            <a:pPr algn="just"/>
            <a:r>
              <a:rPr lang="en-US" dirty="0"/>
              <a:t>(</a:t>
            </a:r>
            <a:r>
              <a:rPr lang="en-US" sz="2600" dirty="0">
                <a:latin typeface="Tahoma" panose="020B0604030504040204" pitchFamily="34" charset="0"/>
                <a:ea typeface="Tahoma" panose="020B0604030504040204" pitchFamily="34" charset="0"/>
                <a:cs typeface="Tahoma" panose="020B0604030504040204" pitchFamily="34" charset="0"/>
              </a:rPr>
              <a:t>g)  Because the </a:t>
            </a:r>
            <a:r>
              <a:rPr lang="en-US" sz="2600" u="sng" dirty="0">
                <a:latin typeface="Tahoma" panose="020B0604030504040204" pitchFamily="34" charset="0"/>
                <a:ea typeface="Tahoma" panose="020B0604030504040204" pitchFamily="34" charset="0"/>
                <a:cs typeface="Tahoma" panose="020B0604030504040204" pitchFamily="34" charset="0"/>
              </a:rPr>
              <a:t>death penalty </a:t>
            </a:r>
            <a:r>
              <a:rPr lang="en-US" sz="2600" dirty="0">
                <a:latin typeface="Tahoma" panose="020B0604030504040204" pitchFamily="34" charset="0"/>
                <a:ea typeface="Tahoma" panose="020B0604030504040204" pitchFamily="34" charset="0"/>
                <a:cs typeface="Tahoma" panose="020B0604030504040204" pitchFamily="34" charset="0"/>
              </a:rPr>
              <a:t>differs from other criminal penalties, defense counsel in a capital case </a:t>
            </a:r>
            <a:r>
              <a:rPr lang="en-US" sz="2600" u="sng" dirty="0">
                <a:latin typeface="Tahoma" panose="020B0604030504040204" pitchFamily="34" charset="0"/>
                <a:ea typeface="Tahoma" panose="020B0604030504040204" pitchFamily="34" charset="0"/>
                <a:cs typeface="Tahoma" panose="020B0604030504040204" pitchFamily="34" charset="0"/>
              </a:rPr>
              <a:t>should make extraordinary efforts on behalf of the accused</a:t>
            </a:r>
            <a:r>
              <a:rPr lang="en-US" sz="2600" dirty="0">
                <a:latin typeface="Tahoma" panose="020B0604030504040204" pitchFamily="34" charset="0"/>
                <a:ea typeface="Tahoma" panose="020B0604030504040204" pitchFamily="34" charset="0"/>
                <a:cs typeface="Tahoma" panose="020B0604030504040204" pitchFamily="34" charset="0"/>
              </a:rPr>
              <a:t>…</a:t>
            </a:r>
          </a:p>
          <a:p>
            <a:pPr algn="just"/>
            <a:endParaRPr lang="en-US" sz="2600" dirty="0">
              <a:latin typeface="Tahoma" panose="020B0604030504040204" pitchFamily="34" charset="0"/>
              <a:ea typeface="Tahoma" panose="020B0604030504040204" pitchFamily="34" charset="0"/>
              <a:cs typeface="Tahoma" panose="020B0604030504040204" pitchFamily="34" charset="0"/>
            </a:endParaRPr>
          </a:p>
          <a:p>
            <a:pPr algn="just"/>
            <a:r>
              <a:rPr lang="en-US" sz="2400" b="1" dirty="0">
                <a:latin typeface="Tahoma" panose="020B0604030504040204" pitchFamily="34" charset="0"/>
                <a:ea typeface="Tahoma" panose="020B0604030504040204" pitchFamily="34" charset="0"/>
                <a:cs typeface="Tahoma" panose="020B0604030504040204" pitchFamily="34" charset="0"/>
              </a:rPr>
              <a:t>Standard 4-1.3           Continuing Duties of Defense Counsel</a:t>
            </a:r>
          </a:p>
          <a:p>
            <a:pPr algn="just"/>
            <a:endParaRPr lang="en-US" sz="2600" dirty="0"/>
          </a:p>
          <a:p>
            <a:pPr algn="just"/>
            <a:r>
              <a:rPr lang="en-US" sz="2600" dirty="0"/>
              <a:t>(</a:t>
            </a:r>
            <a:r>
              <a:rPr lang="en-US" sz="2600" dirty="0">
                <a:latin typeface="Tahoma" panose="020B0604030504040204" pitchFamily="34" charset="0"/>
                <a:ea typeface="Tahoma" panose="020B0604030504040204" pitchFamily="34" charset="0"/>
                <a:cs typeface="Tahoma" panose="020B0604030504040204" pitchFamily="34" charset="0"/>
              </a:rPr>
              <a:t>d)  a </a:t>
            </a:r>
            <a:r>
              <a:rPr lang="en-US" sz="2600" u="sng" dirty="0">
                <a:latin typeface="Tahoma" panose="020B0604030504040204" pitchFamily="34" charset="0"/>
                <a:ea typeface="Tahoma" panose="020B0604030504040204" pitchFamily="34" charset="0"/>
                <a:cs typeface="Tahoma" panose="020B0604030504040204" pitchFamily="34" charset="0"/>
              </a:rPr>
              <a:t>duty to communicate and keep the client informed and advised of significant developments and potential options and outcomes</a:t>
            </a:r>
            <a:r>
              <a:rPr lang="en-US" sz="2600" dirty="0">
                <a:latin typeface="Tahoma" panose="020B0604030504040204" pitchFamily="34" charset="0"/>
                <a:ea typeface="Tahoma" panose="020B0604030504040204" pitchFamily="34" charset="0"/>
                <a:cs typeface="Tahoma" panose="020B0604030504040204" pitchFamily="34" charset="0"/>
              </a:rPr>
              <a:t>;</a:t>
            </a:r>
          </a:p>
          <a:p>
            <a:pPr algn="just"/>
            <a:endParaRPr lang="en-US" sz="2600" dirty="0">
              <a:latin typeface="Tahoma" panose="020B0604030504040204" pitchFamily="34" charset="0"/>
              <a:ea typeface="Tahoma" panose="020B0604030504040204" pitchFamily="34" charset="0"/>
              <a:cs typeface="Tahoma" panose="020B0604030504040204" pitchFamily="34" charset="0"/>
            </a:endParaRPr>
          </a:p>
          <a:p>
            <a:pPr algn="just"/>
            <a:r>
              <a:rPr lang="en-US" sz="2600" dirty="0">
                <a:latin typeface="Tahoma" panose="020B0604030504040204" pitchFamily="34" charset="0"/>
                <a:ea typeface="Tahoma" panose="020B0604030504040204" pitchFamily="34" charset="0"/>
                <a:cs typeface="Tahoma" panose="020B0604030504040204" pitchFamily="34" charset="0"/>
              </a:rPr>
              <a:t>(g)  a duty </a:t>
            </a:r>
            <a:r>
              <a:rPr lang="en-US" sz="2600" u="sng" dirty="0">
                <a:latin typeface="Tahoma" panose="020B0604030504040204" pitchFamily="34" charset="0"/>
                <a:ea typeface="Tahoma" panose="020B0604030504040204" pitchFamily="34" charset="0"/>
                <a:cs typeface="Tahoma" panose="020B0604030504040204" pitchFamily="34" charset="0"/>
              </a:rPr>
              <a:t>to be open to possible negotiated dispositions</a:t>
            </a:r>
            <a:r>
              <a:rPr lang="en-US" sz="2600" dirty="0">
                <a:latin typeface="Tahoma" panose="020B0604030504040204" pitchFamily="34" charset="0"/>
                <a:ea typeface="Tahoma" panose="020B0604030504040204" pitchFamily="34" charset="0"/>
                <a:cs typeface="Tahoma" panose="020B0604030504040204" pitchFamily="34" charset="0"/>
              </a:rPr>
              <a:t> of the matter, including the possible benefits and disadvantages of cooperating with the prosecution;</a:t>
            </a:r>
          </a:p>
        </p:txBody>
      </p:sp>
    </p:spTree>
    <p:extLst>
      <p:ext uri="{BB962C8B-B14F-4D97-AF65-F5344CB8AC3E}">
        <p14:creationId xmlns:p14="http://schemas.microsoft.com/office/powerpoint/2010/main" val="14727652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38513" y="174171"/>
            <a:ext cx="10290630" cy="6001643"/>
          </a:xfrm>
          <a:prstGeom prst="rect">
            <a:avLst/>
          </a:prstGeom>
          <a:noFill/>
        </p:spPr>
        <p:txBody>
          <a:bodyPr wrap="square" rtlCol="0">
            <a:spAutoFit/>
          </a:bodyPr>
          <a:lstStyle/>
          <a:p>
            <a:r>
              <a:rPr lang="en-US" sz="2400" b="1" dirty="0">
                <a:latin typeface="Tahoma" panose="020B0604030504040204" pitchFamily="34" charset="0"/>
                <a:ea typeface="Tahoma" panose="020B0604030504040204" pitchFamily="34" charset="0"/>
                <a:cs typeface="Tahoma" panose="020B0604030504040204" pitchFamily="34" charset="0"/>
              </a:rPr>
              <a:t>Standard 4-1.4         Defense Counsel’s Tempered Duty of Candor</a:t>
            </a:r>
          </a:p>
          <a:p>
            <a:endParaRPr lang="en-US" sz="2400" b="1" dirty="0">
              <a:latin typeface="Tahoma" panose="020B0604030504040204" pitchFamily="34" charset="0"/>
              <a:ea typeface="Tahoma" panose="020B0604030504040204" pitchFamily="34" charset="0"/>
              <a:cs typeface="Tahoma" panose="020B0604030504040204" pitchFamily="34" charset="0"/>
            </a:endParaRPr>
          </a:p>
          <a:p>
            <a:pPr algn="just"/>
            <a:r>
              <a:rPr lang="en-US" sz="2600" dirty="0">
                <a:latin typeface="Tahoma" panose="020B0604030504040204" pitchFamily="34" charset="0"/>
                <a:ea typeface="Tahoma" panose="020B0604030504040204" pitchFamily="34" charset="0"/>
                <a:cs typeface="Tahoma" panose="020B0604030504040204" pitchFamily="34" charset="0"/>
              </a:rPr>
              <a:t>(b)  Defense counsel </a:t>
            </a:r>
            <a:r>
              <a:rPr lang="en-US" sz="2600" u="sng" dirty="0">
                <a:latin typeface="Tahoma" panose="020B0604030504040204" pitchFamily="34" charset="0"/>
                <a:ea typeface="Tahoma" panose="020B0604030504040204" pitchFamily="34" charset="0"/>
                <a:cs typeface="Tahoma" panose="020B0604030504040204" pitchFamily="34" charset="0"/>
              </a:rPr>
              <a:t>should not knowingly make a false statement of fact or law or offer false evidence</a:t>
            </a:r>
            <a:r>
              <a:rPr lang="en-US" sz="2600" dirty="0">
                <a:latin typeface="Tahoma" panose="020B0604030504040204" pitchFamily="34" charset="0"/>
                <a:ea typeface="Tahoma" panose="020B0604030504040204" pitchFamily="34" charset="0"/>
                <a:cs typeface="Tahoma" panose="020B0604030504040204" pitchFamily="34" charset="0"/>
              </a:rPr>
              <a:t>, to a court, lawyer, witnesses, or third party.  It is not a false statement for defense counsel to suggest inferences that may reasonably be drawn from the evidence.  In addition, while acting to accommodate legitimate confidentiality, privilege, or other defense concerns, </a:t>
            </a:r>
            <a:r>
              <a:rPr lang="en-US" sz="2600" u="sng" dirty="0">
                <a:latin typeface="Tahoma" panose="020B0604030504040204" pitchFamily="34" charset="0"/>
                <a:ea typeface="Tahoma" panose="020B0604030504040204" pitchFamily="34" charset="0"/>
                <a:cs typeface="Tahoma" panose="020B0604030504040204" pitchFamily="34" charset="0"/>
              </a:rPr>
              <a:t>defense counsel should correct a defense representation of material fact or law that defense counsel knows is, or later learns was, false</a:t>
            </a:r>
            <a:r>
              <a:rPr lang="en-US" sz="2600" dirty="0">
                <a:latin typeface="Tahoma" panose="020B0604030504040204" pitchFamily="34" charset="0"/>
                <a:ea typeface="Tahoma" panose="020B0604030504040204" pitchFamily="34" charset="0"/>
                <a:cs typeface="Tahoma" panose="020B0604030504040204" pitchFamily="34" charset="0"/>
              </a:rPr>
              <a:t>.</a:t>
            </a:r>
          </a:p>
          <a:p>
            <a:r>
              <a:rPr lang="en-US" sz="2600" dirty="0">
                <a:latin typeface="Tahoma" panose="020B0604030504040204" pitchFamily="34" charset="0"/>
                <a:ea typeface="Tahoma" panose="020B0604030504040204" pitchFamily="34" charset="0"/>
                <a:cs typeface="Tahoma" panose="020B0604030504040204" pitchFamily="34" charset="0"/>
              </a:rPr>
              <a:t>    </a:t>
            </a:r>
          </a:p>
          <a:p>
            <a:pPr algn="just"/>
            <a:r>
              <a:rPr lang="en-US" sz="2600" dirty="0">
                <a:latin typeface="Tahoma" panose="020B0604030504040204" pitchFamily="34" charset="0"/>
                <a:ea typeface="Tahoma" panose="020B0604030504040204" pitchFamily="34" charset="0"/>
                <a:cs typeface="Tahoma" panose="020B0604030504040204" pitchFamily="34" charset="0"/>
              </a:rPr>
              <a:t>(c)  </a:t>
            </a:r>
            <a:r>
              <a:rPr lang="en-US" sz="2600" u="sng" dirty="0">
                <a:latin typeface="Tahoma" panose="020B0604030504040204" pitchFamily="34" charset="0"/>
                <a:ea typeface="Tahoma" panose="020B0604030504040204" pitchFamily="34" charset="0"/>
                <a:cs typeface="Tahoma" panose="020B0604030504040204" pitchFamily="34" charset="0"/>
              </a:rPr>
              <a:t>Defense counsel should disclose to a court legal authority in the controlling jurisdiction known to defense counsel to be directly adverse to the position of the client and not disclosed by others</a:t>
            </a:r>
            <a:r>
              <a:rPr lang="en-US" sz="2600" dirty="0">
                <a:latin typeface="Tahoma" panose="020B0604030504040204" pitchFamily="34" charset="0"/>
                <a:ea typeface="Tahoma" panose="020B0604030504040204" pitchFamily="34" charset="0"/>
                <a:cs typeface="Tahoma" panose="020B0604030504040204" pitchFamily="34" charset="0"/>
              </a:rPr>
              <a:t>.</a:t>
            </a:r>
          </a:p>
          <a:p>
            <a:endParaRPr lang="en-US" sz="24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709413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32000" y="0"/>
            <a:ext cx="9216571" cy="6771084"/>
          </a:xfrm>
          <a:prstGeom prst="rect">
            <a:avLst/>
          </a:prstGeom>
        </p:spPr>
        <p:txBody>
          <a:bodyPr wrap="square">
            <a:spAutoFit/>
          </a:bodyPr>
          <a:lstStyle/>
          <a:p>
            <a:pPr algn="just" fontAlgn="t"/>
            <a:r>
              <a:rPr lang="en-US" sz="2800" dirty="0">
                <a:latin typeface="arial" panose="020B0604020202020204" pitchFamily="34" charset="0"/>
              </a:rPr>
              <a:t>	</a:t>
            </a:r>
            <a:r>
              <a:rPr lang="en-US" sz="3200" dirty="0">
                <a:latin typeface="arial" panose="020B0604020202020204" pitchFamily="34" charset="0"/>
              </a:rPr>
              <a:t>Primarily intended for non-lawyers, this presentation will address the roles of attorneys in the various types of court cases and proceedings in which victim advocates may deliver services. </a:t>
            </a:r>
          </a:p>
          <a:p>
            <a:pPr algn="just" fontAlgn="t"/>
            <a:endParaRPr lang="en-US" sz="3200" dirty="0">
              <a:latin typeface="arial" panose="020B0604020202020204" pitchFamily="34" charset="0"/>
            </a:endParaRPr>
          </a:p>
          <a:p>
            <a:pPr algn="just" fontAlgn="t"/>
            <a:r>
              <a:rPr lang="en-US" sz="3200" dirty="0">
                <a:latin typeface="arial" panose="020B0604020202020204" pitchFamily="34" charset="0"/>
              </a:rPr>
              <a:t>	The specific professional duties and responsibilities of prosecutors, public defenders, private defense counsel, guardians ad litem and other corporate and private counsel will be explained and discussed. District, Family, Circuit Court and administrative situations will be presented, including ethical issues, time permitting. </a:t>
            </a:r>
            <a:endParaRPr lang="en-US" sz="3200" dirty="0">
              <a:effectLst/>
              <a:latin typeface="arial" panose="020B0604020202020204" pitchFamily="34" charset="0"/>
            </a:endParaRPr>
          </a:p>
          <a:p>
            <a:pPr fontAlgn="t"/>
            <a:r>
              <a:rPr lang="en-US" dirty="0">
                <a:latin typeface="arial" panose="020B0604020202020204" pitchFamily="34" charset="0"/>
              </a:rPr>
              <a:t> </a:t>
            </a:r>
            <a:endParaRPr lang="en-US" dirty="0">
              <a:effectLst/>
              <a:latin typeface="arial" panose="020B0604020202020204" pitchFamily="34" charset="0"/>
            </a:endParaRPr>
          </a:p>
        </p:txBody>
      </p:sp>
    </p:spTree>
    <p:extLst>
      <p:ext uri="{BB962C8B-B14F-4D97-AF65-F5344CB8AC3E}">
        <p14:creationId xmlns:p14="http://schemas.microsoft.com/office/powerpoint/2010/main" val="34947270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0" y="0"/>
            <a:ext cx="10464800" cy="7303572"/>
          </a:xfrm>
          <a:prstGeom prst="rect">
            <a:avLst/>
          </a:prstGeom>
          <a:noFill/>
        </p:spPr>
        <p:txBody>
          <a:bodyPr wrap="square" rtlCol="0">
            <a:spAutoFit/>
          </a:bodyPr>
          <a:lstStyle/>
          <a:p>
            <a:r>
              <a:rPr lang="en-US" sz="2400" b="1" dirty="0">
                <a:latin typeface="Tahoma" panose="020B0604030504040204" pitchFamily="34" charset="0"/>
                <a:ea typeface="Tahoma" panose="020B0604030504040204" pitchFamily="34" charset="0"/>
                <a:cs typeface="Tahoma" panose="020B0604030504040204" pitchFamily="34" charset="0"/>
              </a:rPr>
              <a:t>Standard 4-1.9           Diligence, Promptness and Punctuality</a:t>
            </a:r>
          </a:p>
          <a:p>
            <a:endParaRPr lang="en-US" sz="2400" b="1" dirty="0">
              <a:latin typeface="Tahoma" panose="020B0604030504040204" pitchFamily="34" charset="0"/>
              <a:ea typeface="Tahoma" panose="020B0604030504040204" pitchFamily="34" charset="0"/>
              <a:cs typeface="Tahoma" panose="020B0604030504040204" pitchFamily="34" charset="0"/>
            </a:endParaRPr>
          </a:p>
          <a:p>
            <a:pPr algn="just"/>
            <a:r>
              <a:rPr lang="en-US" sz="2600" dirty="0">
                <a:latin typeface="Tahoma" panose="020B0604030504040204" pitchFamily="34" charset="0"/>
                <a:ea typeface="Tahoma" panose="020B0604030504040204" pitchFamily="34" charset="0"/>
                <a:cs typeface="Tahoma" panose="020B0604030504040204" pitchFamily="34" charset="0"/>
              </a:rPr>
              <a:t>(b)  When providing reasons for </a:t>
            </a:r>
            <a:r>
              <a:rPr lang="en-US" sz="2600" u="sng" dirty="0">
                <a:latin typeface="Tahoma" panose="020B0604030504040204" pitchFamily="34" charset="0"/>
                <a:ea typeface="Tahoma" panose="020B0604030504040204" pitchFamily="34" charset="0"/>
                <a:cs typeface="Tahoma" panose="020B0604030504040204" pitchFamily="34" charset="0"/>
              </a:rPr>
              <a:t>seeking delay</a:t>
            </a:r>
            <a:r>
              <a:rPr lang="en-US" sz="2600" dirty="0">
                <a:latin typeface="Tahoma" panose="020B0604030504040204" pitchFamily="34" charset="0"/>
                <a:ea typeface="Tahoma" panose="020B0604030504040204" pitchFamily="34" charset="0"/>
                <a:cs typeface="Tahoma" panose="020B0604030504040204" pitchFamily="34" charset="0"/>
              </a:rPr>
              <a:t>, defense counsel </a:t>
            </a:r>
            <a:r>
              <a:rPr lang="en-US" sz="2600" u="sng" dirty="0">
                <a:latin typeface="Tahoma" panose="020B0604030504040204" pitchFamily="34" charset="0"/>
                <a:ea typeface="Tahoma" panose="020B0604030504040204" pitchFamily="34" charset="0"/>
                <a:cs typeface="Tahoma" panose="020B0604030504040204" pitchFamily="34" charset="0"/>
              </a:rPr>
              <a:t>should not knowingly misrepresent facts or otherwise mislead</a:t>
            </a:r>
            <a:r>
              <a:rPr lang="en-US" sz="2600" dirty="0">
                <a:latin typeface="Tahoma" panose="020B0604030504040204" pitchFamily="34" charset="0"/>
                <a:ea typeface="Tahoma" panose="020B0604030504040204" pitchFamily="34" charset="0"/>
                <a:cs typeface="Tahoma" panose="020B0604030504040204" pitchFamily="34" charset="0"/>
              </a:rPr>
              <a:t>.  Defense counsel should use procedural devices that will cause delay only when there is a legitimate basis for their use.  </a:t>
            </a:r>
            <a:r>
              <a:rPr lang="en-US" sz="2600" u="sng" dirty="0">
                <a:latin typeface="Tahoma" panose="020B0604030504040204" pitchFamily="34" charset="0"/>
                <a:ea typeface="Tahoma" panose="020B0604030504040204" pitchFamily="34" charset="0"/>
                <a:cs typeface="Tahoma" panose="020B0604030504040204" pitchFamily="34" charset="0"/>
              </a:rPr>
              <a:t>Defense counsel should not accept a representation for the purpose of delaying a trial or hearing</a:t>
            </a:r>
            <a:r>
              <a:rPr lang="en-US" sz="2600" dirty="0">
                <a:latin typeface="Tahoma" panose="020B0604030504040204" pitchFamily="34" charset="0"/>
                <a:ea typeface="Tahoma" panose="020B0604030504040204" pitchFamily="34" charset="0"/>
                <a:cs typeface="Tahoma" panose="020B0604030504040204" pitchFamily="34" charset="0"/>
              </a:rPr>
              <a:t>.</a:t>
            </a:r>
          </a:p>
          <a:p>
            <a:pPr algn="just"/>
            <a:endParaRPr lang="en-US" sz="2600" dirty="0">
              <a:latin typeface="Tahoma" panose="020B0604030504040204" pitchFamily="34" charset="0"/>
              <a:ea typeface="Tahoma" panose="020B0604030504040204" pitchFamily="34" charset="0"/>
              <a:cs typeface="Tahoma" panose="020B0604030504040204" pitchFamily="34" charset="0"/>
            </a:endParaRPr>
          </a:p>
          <a:p>
            <a:pPr algn="just"/>
            <a:r>
              <a:rPr lang="en-US" sz="2600" dirty="0">
                <a:latin typeface="Tahoma" panose="020B0604030504040204" pitchFamily="34" charset="0"/>
                <a:ea typeface="Tahoma" panose="020B0604030504040204" pitchFamily="34" charset="0"/>
                <a:cs typeface="Tahoma" panose="020B0604030504040204" pitchFamily="34" charset="0"/>
              </a:rPr>
              <a:t>(c)  </a:t>
            </a:r>
            <a:r>
              <a:rPr lang="en-US" sz="2600" u="sng" dirty="0">
                <a:latin typeface="Tahoma" panose="020B0604030504040204" pitchFamily="34" charset="0"/>
                <a:ea typeface="Tahoma" panose="020B0604030504040204" pitchFamily="34" charset="0"/>
                <a:cs typeface="Tahoma" panose="020B0604030504040204" pitchFamily="34" charset="0"/>
              </a:rPr>
              <a:t>Defense counsel should not unreasonably oppose requests for continuances from the prosecutor</a:t>
            </a:r>
            <a:r>
              <a:rPr lang="en-US" sz="2600" dirty="0">
                <a:latin typeface="Tahoma" panose="020B0604030504040204" pitchFamily="34" charset="0"/>
                <a:ea typeface="Tahoma" panose="020B0604030504040204" pitchFamily="34" charset="0"/>
                <a:cs typeface="Tahoma" panose="020B0604030504040204" pitchFamily="34" charset="0"/>
              </a:rPr>
              <a:t>.</a:t>
            </a:r>
          </a:p>
          <a:p>
            <a:pPr algn="just"/>
            <a:endParaRPr lang="en-US" sz="2600" dirty="0">
              <a:latin typeface="Tahoma" panose="020B0604030504040204" pitchFamily="34" charset="0"/>
              <a:ea typeface="Tahoma" panose="020B0604030504040204" pitchFamily="34" charset="0"/>
              <a:cs typeface="Tahoma" panose="020B0604030504040204" pitchFamily="34" charset="0"/>
            </a:endParaRPr>
          </a:p>
          <a:p>
            <a:pPr algn="just"/>
            <a:r>
              <a:rPr lang="en-US" sz="2600" dirty="0">
                <a:latin typeface="Tahoma" panose="020B0604030504040204" pitchFamily="34" charset="0"/>
                <a:ea typeface="Tahoma" panose="020B0604030504040204" pitchFamily="34" charset="0"/>
                <a:cs typeface="Tahoma" panose="020B0604030504040204" pitchFamily="34" charset="0"/>
              </a:rPr>
              <a:t>(e)  Defense counsel </a:t>
            </a:r>
            <a:r>
              <a:rPr lang="en-US" sz="2600" u="sng" dirty="0">
                <a:latin typeface="Tahoma" panose="020B0604030504040204" pitchFamily="34" charset="0"/>
                <a:ea typeface="Tahoma" panose="020B0604030504040204" pitchFamily="34" charset="0"/>
                <a:cs typeface="Tahoma" panose="020B0604030504040204" pitchFamily="34" charset="0"/>
              </a:rPr>
              <a:t>should be punctual in attendance at court, in the submission of motions, briefs, and other papers, and in dealings with opposing counsel, witnesses</a:t>
            </a:r>
            <a:r>
              <a:rPr lang="en-US" sz="2600" dirty="0">
                <a:latin typeface="Tahoma" panose="020B0604030504040204" pitchFamily="34" charset="0"/>
                <a:ea typeface="Tahoma" panose="020B0604030504040204" pitchFamily="34" charset="0"/>
                <a:cs typeface="Tahoma" panose="020B0604030504040204" pitchFamily="34" charset="0"/>
              </a:rPr>
              <a:t> and others.  Defense counsel should emphasize to the client, assistants, and defense witnesses the importance of punctuality in court attendance.</a:t>
            </a:r>
          </a:p>
          <a:p>
            <a:endParaRPr lang="en-US" sz="24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1444387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0" y="203199"/>
            <a:ext cx="10363200" cy="6431785"/>
          </a:xfrm>
          <a:prstGeom prst="rect">
            <a:avLst/>
          </a:prstGeom>
        </p:spPr>
        <p:txBody>
          <a:bodyPr wrap="square">
            <a:spAutoFit/>
          </a:bodyPr>
          <a:lstStyle/>
          <a:p>
            <a:r>
              <a:rPr lang="en-US" sz="2400" b="1" dirty="0">
                <a:latin typeface="Tahoma" panose="020B0604030504040204" pitchFamily="34" charset="0"/>
                <a:ea typeface="Times New Roman" panose="02020603050405020304" pitchFamily="18" charset="0"/>
              </a:rPr>
              <a:t>Standard 4-3.8           Anticipated Unlawful Conduct</a:t>
            </a:r>
          </a:p>
          <a:p>
            <a:pPr algn="just"/>
            <a:r>
              <a:rPr lang="en-US" dirty="0"/>
              <a:t>(</a:t>
            </a:r>
            <a:r>
              <a:rPr lang="en-US" sz="2600" dirty="0">
                <a:latin typeface="Tahoma" panose="020B0604030504040204" pitchFamily="34" charset="0"/>
                <a:ea typeface="Tahoma" panose="020B0604030504040204" pitchFamily="34" charset="0"/>
                <a:cs typeface="Tahoma" panose="020B0604030504040204" pitchFamily="34" charset="0"/>
              </a:rPr>
              <a:t>a)  If defense counsel anticipates that a client may engage in unlawful conduct, defense counsel should advise the client concerning the meaning, scope and validity of the law and the possible consequences of violating the law, and </a:t>
            </a:r>
            <a:r>
              <a:rPr lang="en-US" sz="2600" u="sng" dirty="0">
                <a:latin typeface="Tahoma" panose="020B0604030504040204" pitchFamily="34" charset="0"/>
                <a:ea typeface="Tahoma" panose="020B0604030504040204" pitchFamily="34" charset="0"/>
                <a:cs typeface="Tahoma" panose="020B0604030504040204" pitchFamily="34" charset="0"/>
              </a:rPr>
              <a:t>should advise the client to comply with the law</a:t>
            </a:r>
            <a:r>
              <a:rPr lang="en-US" sz="2600" dirty="0">
                <a:latin typeface="Tahoma" panose="020B0604030504040204" pitchFamily="34" charset="0"/>
                <a:ea typeface="Tahoma" panose="020B0604030504040204" pitchFamily="34" charset="0"/>
                <a:cs typeface="Tahoma" panose="020B0604030504040204" pitchFamily="34" charset="0"/>
              </a:rPr>
              <a:t>. </a:t>
            </a:r>
          </a:p>
          <a:p>
            <a:pPr algn="just"/>
            <a:endParaRPr lang="en-US" sz="2600" dirty="0">
              <a:latin typeface="Tahoma" panose="020B0604030504040204" pitchFamily="34" charset="0"/>
              <a:ea typeface="Tahoma" panose="020B0604030504040204" pitchFamily="34" charset="0"/>
              <a:cs typeface="Tahoma" panose="020B0604030504040204" pitchFamily="34" charset="0"/>
            </a:endParaRPr>
          </a:p>
          <a:p>
            <a:pPr algn="just"/>
            <a:r>
              <a:rPr lang="en-US" sz="2600" dirty="0">
                <a:latin typeface="Tahoma" panose="020B0604030504040204" pitchFamily="34" charset="0"/>
                <a:ea typeface="Tahoma" panose="020B0604030504040204" pitchFamily="34" charset="0"/>
                <a:cs typeface="Tahoma" panose="020B0604030504040204" pitchFamily="34" charset="0"/>
              </a:rPr>
              <a:t>(b)  Defense counsel </a:t>
            </a:r>
            <a:r>
              <a:rPr lang="en-US" sz="2600" u="sng" dirty="0">
                <a:latin typeface="Tahoma" panose="020B0604030504040204" pitchFamily="34" charset="0"/>
                <a:ea typeface="Tahoma" panose="020B0604030504040204" pitchFamily="34" charset="0"/>
                <a:cs typeface="Tahoma" panose="020B0604030504040204" pitchFamily="34" charset="0"/>
              </a:rPr>
              <a:t>should not knowingly propose, advise, or assist in a course of conduct which defense counsel knows to be criminal or fraudulent</a:t>
            </a:r>
            <a:r>
              <a:rPr lang="en-US" sz="2600" dirty="0">
                <a:latin typeface="Tahoma" panose="020B0604030504040204" pitchFamily="34" charset="0"/>
                <a:ea typeface="Tahoma" panose="020B0604030504040204" pitchFamily="34" charset="0"/>
                <a:cs typeface="Tahoma" panose="020B0604030504040204" pitchFamily="34" charset="0"/>
              </a:rPr>
              <a:t>…</a:t>
            </a:r>
          </a:p>
          <a:p>
            <a:pPr algn="just"/>
            <a:endParaRPr lang="en-US" sz="2600" dirty="0">
              <a:latin typeface="Tahoma" panose="020B0604030504040204" pitchFamily="34" charset="0"/>
              <a:ea typeface="Tahoma" panose="020B0604030504040204" pitchFamily="34" charset="0"/>
              <a:cs typeface="Tahoma" panose="020B0604030504040204" pitchFamily="34" charset="0"/>
            </a:endParaRPr>
          </a:p>
          <a:p>
            <a:pPr algn="just"/>
            <a:r>
              <a:rPr lang="en-US" sz="2600" dirty="0">
                <a:latin typeface="Tahoma" panose="020B0604030504040204" pitchFamily="34" charset="0"/>
                <a:ea typeface="Tahoma" panose="020B0604030504040204" pitchFamily="34" charset="0"/>
                <a:cs typeface="Tahoma" panose="020B0604030504040204" pitchFamily="34" charset="0"/>
              </a:rPr>
              <a:t>(c)  Defense counsel should not enter into an arrangement with persons or organizations counsel knows to be engaged in </a:t>
            </a:r>
            <a:r>
              <a:rPr lang="en-US" sz="2600" u="sng" dirty="0">
                <a:latin typeface="Tahoma" panose="020B0604030504040204" pitchFamily="34" charset="0"/>
                <a:ea typeface="Tahoma" panose="020B0604030504040204" pitchFamily="34" charset="0"/>
                <a:cs typeface="Tahoma" panose="020B0604030504040204" pitchFamily="34" charset="0"/>
              </a:rPr>
              <a:t>ongoing criminal conduct</a:t>
            </a:r>
            <a:r>
              <a:rPr lang="en-US" sz="2600" dirty="0">
                <a:latin typeface="Tahoma" panose="020B0604030504040204" pitchFamily="34" charset="0"/>
                <a:ea typeface="Tahoma" panose="020B0604030504040204" pitchFamily="34" charset="0"/>
                <a:cs typeface="Tahoma" panose="020B0604030504040204" pitchFamily="34" charset="0"/>
              </a:rPr>
              <a:t>, to provide representation on a regular basis to the participants, if the legal services will knowingly assist the ongoing criminal conduct…</a:t>
            </a:r>
          </a:p>
        </p:txBody>
      </p:sp>
    </p:spTree>
    <p:extLst>
      <p:ext uri="{BB962C8B-B14F-4D97-AF65-F5344CB8AC3E}">
        <p14:creationId xmlns:p14="http://schemas.microsoft.com/office/powerpoint/2010/main" val="32592324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5942" y="275771"/>
            <a:ext cx="10522858" cy="6278642"/>
          </a:xfrm>
          <a:prstGeom prst="rect">
            <a:avLst/>
          </a:prstGeom>
          <a:noFill/>
        </p:spPr>
        <p:txBody>
          <a:bodyPr wrap="square" rtlCol="0">
            <a:spAutoFit/>
          </a:bodyPr>
          <a:lstStyle/>
          <a:p>
            <a:endParaRPr lang="en-US" sz="2400" b="1" dirty="0">
              <a:latin typeface="Tahoma" panose="020B0604030504040204" pitchFamily="34" charset="0"/>
              <a:ea typeface="Tahoma" panose="020B0604030504040204" pitchFamily="34" charset="0"/>
              <a:cs typeface="Tahoma" panose="020B0604030504040204" pitchFamily="34" charset="0"/>
            </a:endParaRPr>
          </a:p>
          <a:p>
            <a:r>
              <a:rPr lang="en-US" sz="2400" b="1" dirty="0">
                <a:latin typeface="Tahoma" panose="020B0604030504040204" pitchFamily="34" charset="0"/>
                <a:ea typeface="Tahoma" panose="020B0604030504040204" pitchFamily="34" charset="0"/>
                <a:cs typeface="Tahoma" panose="020B0604030504040204" pitchFamily="34" charset="0"/>
              </a:rPr>
              <a:t>Standard 4-4.1           Duty to Investigate and Engage Investigators</a:t>
            </a:r>
          </a:p>
          <a:p>
            <a:endParaRPr lang="en-US" sz="2400" b="1" dirty="0">
              <a:latin typeface="Tahoma" panose="020B0604030504040204" pitchFamily="34" charset="0"/>
              <a:ea typeface="Tahoma" panose="020B0604030504040204" pitchFamily="34" charset="0"/>
              <a:cs typeface="Tahoma" panose="020B0604030504040204" pitchFamily="34" charset="0"/>
            </a:endParaRPr>
          </a:p>
          <a:p>
            <a:pPr algn="just"/>
            <a:r>
              <a:rPr lang="en-US" sz="2600" dirty="0">
                <a:latin typeface="Tahoma" panose="020B0604030504040204" pitchFamily="34" charset="0"/>
                <a:ea typeface="Tahoma" panose="020B0604030504040204" pitchFamily="34" charset="0"/>
                <a:cs typeface="Tahoma" panose="020B0604030504040204" pitchFamily="34" charset="0"/>
              </a:rPr>
              <a:t>a)  Defense counsel has a </a:t>
            </a:r>
            <a:r>
              <a:rPr lang="en-US" sz="2600" u="sng" dirty="0">
                <a:latin typeface="Tahoma" panose="020B0604030504040204" pitchFamily="34" charset="0"/>
                <a:ea typeface="Tahoma" panose="020B0604030504040204" pitchFamily="34" charset="0"/>
                <a:cs typeface="Tahoma" panose="020B0604030504040204" pitchFamily="34" charset="0"/>
              </a:rPr>
              <a:t>duty to investigate in all cases</a:t>
            </a:r>
            <a:r>
              <a:rPr lang="en-US" sz="2600" dirty="0">
                <a:latin typeface="Tahoma" panose="020B0604030504040204" pitchFamily="34" charset="0"/>
                <a:ea typeface="Tahoma" panose="020B0604030504040204" pitchFamily="34" charset="0"/>
                <a:cs typeface="Tahoma" panose="020B0604030504040204" pitchFamily="34" charset="0"/>
              </a:rPr>
              <a:t>, and to determine whether there is a sufficient factual basis for criminal charges.</a:t>
            </a:r>
          </a:p>
          <a:p>
            <a:pPr algn="just"/>
            <a:endParaRPr lang="en-US" sz="2600" dirty="0">
              <a:latin typeface="Tahoma" panose="020B0604030504040204" pitchFamily="34" charset="0"/>
              <a:ea typeface="Tahoma" panose="020B0604030504040204" pitchFamily="34" charset="0"/>
              <a:cs typeface="Tahoma" panose="020B0604030504040204" pitchFamily="34" charset="0"/>
            </a:endParaRPr>
          </a:p>
          <a:p>
            <a:pPr algn="just"/>
            <a:endParaRPr lang="en-US" sz="2400" b="1" dirty="0">
              <a:latin typeface="Tahoma" panose="020B0604030504040204" pitchFamily="34" charset="0"/>
              <a:ea typeface="Tahoma" panose="020B0604030504040204" pitchFamily="34" charset="0"/>
              <a:cs typeface="Tahoma" panose="020B0604030504040204" pitchFamily="34" charset="0"/>
            </a:endParaRPr>
          </a:p>
          <a:p>
            <a:pPr algn="just"/>
            <a:endParaRPr lang="en-US" sz="2400" b="1" dirty="0">
              <a:latin typeface="Tahoma" panose="020B0604030504040204" pitchFamily="34" charset="0"/>
              <a:ea typeface="Tahoma" panose="020B0604030504040204" pitchFamily="34" charset="0"/>
              <a:cs typeface="Tahoma" panose="020B0604030504040204" pitchFamily="34" charset="0"/>
            </a:endParaRPr>
          </a:p>
          <a:p>
            <a:pPr algn="just"/>
            <a:r>
              <a:rPr lang="en-US" sz="2400" b="1" dirty="0">
                <a:latin typeface="Tahoma" panose="020B0604030504040204" pitchFamily="34" charset="0"/>
                <a:ea typeface="Tahoma" panose="020B0604030504040204" pitchFamily="34" charset="0"/>
                <a:cs typeface="Tahoma" panose="020B0604030504040204" pitchFamily="34" charset="0"/>
              </a:rPr>
              <a:t>Standard 4-4.2           Illegal and Unethical Investigation Prohibited</a:t>
            </a:r>
          </a:p>
          <a:p>
            <a:pPr algn="just"/>
            <a:endParaRPr lang="en-US" sz="2400" b="1" dirty="0">
              <a:latin typeface="Tahoma" panose="020B0604030504040204" pitchFamily="34" charset="0"/>
              <a:ea typeface="Tahoma" panose="020B0604030504040204" pitchFamily="34" charset="0"/>
              <a:cs typeface="Tahoma" panose="020B0604030504040204" pitchFamily="34" charset="0"/>
            </a:endParaRPr>
          </a:p>
          <a:p>
            <a:pPr algn="just"/>
            <a:r>
              <a:rPr lang="en-US" sz="2600" dirty="0">
                <a:latin typeface="Tahoma" panose="020B0604030504040204" pitchFamily="34" charset="0"/>
                <a:ea typeface="Tahoma" panose="020B0604030504040204" pitchFamily="34" charset="0"/>
                <a:cs typeface="Tahoma" panose="020B0604030504040204" pitchFamily="34" charset="0"/>
              </a:rPr>
              <a:t>Defense counsel </a:t>
            </a:r>
            <a:r>
              <a:rPr lang="en-US" sz="2600" u="sng" dirty="0">
                <a:latin typeface="Tahoma" panose="020B0604030504040204" pitchFamily="34" charset="0"/>
                <a:ea typeface="Tahoma" panose="020B0604030504040204" pitchFamily="34" charset="0"/>
                <a:cs typeface="Tahoma" panose="020B0604030504040204" pitchFamily="34" charset="0"/>
              </a:rPr>
              <a:t>should not use illegal or unethical means to obtain evidence or information, or employ, instruct, or encourage others to do so</a:t>
            </a:r>
            <a:r>
              <a:rPr lang="en-US" sz="2600" dirty="0">
                <a:latin typeface="Tahoma" panose="020B0604030504040204" pitchFamily="34" charset="0"/>
                <a:ea typeface="Tahoma" panose="020B0604030504040204" pitchFamily="34" charset="0"/>
                <a:cs typeface="Tahoma" panose="020B0604030504040204" pitchFamily="34" charset="0"/>
              </a:rPr>
              <a:t>.</a:t>
            </a:r>
          </a:p>
          <a:p>
            <a:pPr algn="just"/>
            <a:endParaRPr lang="en-US" sz="2600" dirty="0">
              <a:latin typeface="Tahoma" panose="020B0604030504040204" pitchFamily="34" charset="0"/>
              <a:ea typeface="Tahoma" panose="020B0604030504040204" pitchFamily="34" charset="0"/>
              <a:cs typeface="Tahoma" panose="020B0604030504040204" pitchFamily="34" charset="0"/>
            </a:endParaRPr>
          </a:p>
          <a:p>
            <a:pPr algn="just"/>
            <a:endParaRPr lang="en-US" sz="26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5014763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51428" y="304800"/>
            <a:ext cx="10493829" cy="5632311"/>
          </a:xfrm>
          <a:prstGeom prst="rect">
            <a:avLst/>
          </a:prstGeom>
          <a:noFill/>
        </p:spPr>
        <p:txBody>
          <a:bodyPr wrap="square" rtlCol="0">
            <a:spAutoFit/>
          </a:bodyPr>
          <a:lstStyle/>
          <a:p>
            <a:r>
              <a:rPr lang="en-US" sz="2400" b="1" dirty="0">
                <a:latin typeface="Tahoma" panose="020B0604030504040204" pitchFamily="34" charset="0"/>
                <a:ea typeface="Tahoma" panose="020B0604030504040204" pitchFamily="34" charset="0"/>
                <a:cs typeface="Tahoma" panose="020B0604030504040204" pitchFamily="34" charset="0"/>
              </a:rPr>
              <a:t>Standard 4-4.3           Relationship With Witnesses</a:t>
            </a:r>
          </a:p>
          <a:p>
            <a:endParaRPr lang="en-US" sz="2400" b="1" dirty="0">
              <a:latin typeface="Tahoma" panose="020B0604030504040204" pitchFamily="34" charset="0"/>
              <a:ea typeface="Tahoma" panose="020B0604030504040204" pitchFamily="34" charset="0"/>
              <a:cs typeface="Tahoma" panose="020B0604030504040204" pitchFamily="34" charset="0"/>
            </a:endParaRPr>
          </a:p>
          <a:p>
            <a:pPr algn="just"/>
            <a:r>
              <a:rPr lang="en-US" sz="2600" dirty="0">
                <a:latin typeface="Tahoma" panose="020B0604030504040204" pitchFamily="34" charset="0"/>
                <a:ea typeface="Tahoma" panose="020B0604030504040204" pitchFamily="34" charset="0"/>
                <a:cs typeface="Tahoma" panose="020B0604030504040204" pitchFamily="34" charset="0"/>
              </a:rPr>
              <a:t>(b)  Defense counsel </a:t>
            </a:r>
            <a:r>
              <a:rPr lang="en-US" sz="2600" u="sng" dirty="0">
                <a:latin typeface="Tahoma" panose="020B0604030504040204" pitchFamily="34" charset="0"/>
                <a:ea typeface="Tahoma" panose="020B0604030504040204" pitchFamily="34" charset="0"/>
                <a:cs typeface="Tahoma" panose="020B0604030504040204" pitchFamily="34" charset="0"/>
              </a:rPr>
              <a:t>should know and follow the law and rules of the jurisdiction regarding victims and witnesses</a:t>
            </a:r>
            <a:r>
              <a:rPr lang="en-US" sz="2600" dirty="0">
                <a:latin typeface="Tahoma" panose="020B0604030504040204" pitchFamily="34" charset="0"/>
                <a:ea typeface="Tahoma" panose="020B0604030504040204" pitchFamily="34" charset="0"/>
                <a:cs typeface="Tahoma" panose="020B0604030504040204" pitchFamily="34" charset="0"/>
              </a:rPr>
              <a:t>.  In communicating with witnesses, counsel should know and abide by law and ethics rules regarding the use of deceit and engaging in communications with represented, unrepresented, and organizational persons.</a:t>
            </a:r>
          </a:p>
          <a:p>
            <a:pPr algn="just"/>
            <a:endParaRPr lang="en-US" sz="2600" dirty="0">
              <a:latin typeface="Tahoma" panose="020B0604030504040204" pitchFamily="34" charset="0"/>
              <a:ea typeface="Tahoma" panose="020B0604030504040204" pitchFamily="34" charset="0"/>
              <a:cs typeface="Tahoma" panose="020B0604030504040204" pitchFamily="34" charset="0"/>
            </a:endParaRPr>
          </a:p>
          <a:p>
            <a:pPr algn="just"/>
            <a:r>
              <a:rPr lang="en-US" sz="2600" dirty="0">
                <a:latin typeface="Tahoma" panose="020B0604030504040204" pitchFamily="34" charset="0"/>
                <a:ea typeface="Tahoma" panose="020B0604030504040204" pitchFamily="34" charset="0"/>
                <a:cs typeface="Tahoma" panose="020B0604030504040204" pitchFamily="34" charset="0"/>
              </a:rPr>
              <a:t>(d)  Defense counsel </a:t>
            </a:r>
            <a:r>
              <a:rPr lang="en-US" sz="2600" u="sng" dirty="0">
                <a:latin typeface="Tahoma" panose="020B0604030504040204" pitchFamily="34" charset="0"/>
                <a:ea typeface="Tahoma" panose="020B0604030504040204" pitchFamily="34" charset="0"/>
                <a:cs typeface="Tahoma" panose="020B0604030504040204" pitchFamily="34" charset="0"/>
              </a:rPr>
              <a:t>should not use means that have no substantial purpose other than to embarrass, delay, or burden, and not use methods of obtaining evidence that violate legal rights</a:t>
            </a:r>
            <a:r>
              <a:rPr lang="en-US" sz="2600" dirty="0">
                <a:latin typeface="Tahoma" panose="020B0604030504040204" pitchFamily="34" charset="0"/>
                <a:ea typeface="Tahoma" panose="020B0604030504040204" pitchFamily="34" charset="0"/>
                <a:cs typeface="Tahoma" panose="020B0604030504040204" pitchFamily="34" charset="0"/>
              </a:rPr>
              <a:t>.  Defense counsel and their agents </a:t>
            </a:r>
            <a:r>
              <a:rPr lang="en-US" sz="2600" u="sng" dirty="0">
                <a:latin typeface="Tahoma" panose="020B0604030504040204" pitchFamily="34" charset="0"/>
                <a:ea typeface="Tahoma" panose="020B0604030504040204" pitchFamily="34" charset="0"/>
                <a:cs typeface="Tahoma" panose="020B0604030504040204" pitchFamily="34" charset="0"/>
              </a:rPr>
              <a:t>should not misrepresent their status, identity or interests when communicating with a witness</a:t>
            </a:r>
            <a:r>
              <a:rPr lang="en-US" sz="2600" dirty="0">
                <a:latin typeface="Tahoma" panose="020B0604030504040204" pitchFamily="34" charset="0"/>
                <a:ea typeface="Tahoma" panose="020B0604030504040204" pitchFamily="34" charset="0"/>
                <a:cs typeface="Tahoma" panose="020B0604030504040204" pitchFamily="34" charset="0"/>
              </a:rPr>
              <a:t>.</a:t>
            </a:r>
          </a:p>
          <a:p>
            <a:pPr algn="just"/>
            <a:endParaRPr lang="en-US" sz="26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013433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80457" y="333830"/>
            <a:ext cx="10247086" cy="6028922"/>
          </a:xfrm>
          <a:prstGeom prst="rect">
            <a:avLst/>
          </a:prstGeom>
          <a:noFill/>
        </p:spPr>
        <p:txBody>
          <a:bodyPr wrap="square" rtlCol="0">
            <a:spAutoFit/>
          </a:bodyPr>
          <a:lstStyle/>
          <a:p>
            <a:r>
              <a:rPr lang="en-US" sz="2400" b="1" dirty="0">
                <a:latin typeface="Tahoma" panose="020B0604030504040204" pitchFamily="34" charset="0"/>
                <a:ea typeface="Tahoma" panose="020B0604030504040204" pitchFamily="34" charset="0"/>
                <a:cs typeface="Tahoma" panose="020B0604030504040204" pitchFamily="34" charset="0"/>
              </a:rPr>
              <a:t>Standard 4-4.3           Relationship With Witnesses</a:t>
            </a:r>
            <a:r>
              <a:rPr lang="en-US" dirty="0"/>
              <a:t> </a:t>
            </a:r>
            <a:r>
              <a:rPr lang="en-US" sz="2000" b="1" dirty="0">
                <a:latin typeface="Tahoma" panose="020B0604030504040204" pitchFamily="34" charset="0"/>
                <a:ea typeface="Tahoma" panose="020B0604030504040204" pitchFamily="34" charset="0"/>
                <a:cs typeface="Tahoma" panose="020B0604030504040204" pitchFamily="34" charset="0"/>
              </a:rPr>
              <a:t>(Cont.)</a:t>
            </a:r>
          </a:p>
          <a:p>
            <a:endParaRPr lang="en-US" sz="2000" b="1" dirty="0">
              <a:latin typeface="Tahoma" panose="020B0604030504040204" pitchFamily="34" charset="0"/>
              <a:ea typeface="Tahoma" panose="020B0604030504040204" pitchFamily="34" charset="0"/>
              <a:cs typeface="Tahoma" panose="020B0604030504040204" pitchFamily="34" charset="0"/>
            </a:endParaRPr>
          </a:p>
          <a:p>
            <a:pPr algn="just"/>
            <a:r>
              <a:rPr lang="en-US" sz="2600" dirty="0">
                <a:latin typeface="Tahoma" panose="020B0604030504040204" pitchFamily="34" charset="0"/>
                <a:ea typeface="Tahoma" panose="020B0604030504040204" pitchFamily="34" charset="0"/>
                <a:cs typeface="Tahoma" panose="020B0604030504040204" pitchFamily="34" charset="0"/>
              </a:rPr>
              <a:t>(h)  Defense counsel </a:t>
            </a:r>
            <a:r>
              <a:rPr lang="en-US" sz="2600" u="sng" dirty="0">
                <a:latin typeface="Tahoma" panose="020B0604030504040204" pitchFamily="34" charset="0"/>
                <a:ea typeface="Tahoma" panose="020B0604030504040204" pitchFamily="34" charset="0"/>
                <a:cs typeface="Tahoma" panose="020B0604030504040204" pitchFamily="34" charset="0"/>
              </a:rPr>
              <a:t>should not discourage or obstruct communication between witnesses and the prosecution</a:t>
            </a:r>
            <a:r>
              <a:rPr lang="en-US" sz="2600" dirty="0">
                <a:latin typeface="Tahoma" panose="020B0604030504040204" pitchFamily="34" charset="0"/>
                <a:ea typeface="Tahoma" panose="020B0604030504040204" pitchFamily="34" charset="0"/>
                <a:cs typeface="Tahoma" panose="020B0604030504040204" pitchFamily="34" charset="0"/>
              </a:rPr>
              <a:t>, other than a client’s employees, agents or relatives if consistent with applicable ethical rules.  Defense counsel </a:t>
            </a:r>
            <a:r>
              <a:rPr lang="en-US" sz="2600" u="sng" dirty="0">
                <a:latin typeface="Tahoma" panose="020B0604030504040204" pitchFamily="34" charset="0"/>
                <a:ea typeface="Tahoma" panose="020B0604030504040204" pitchFamily="34" charset="0"/>
                <a:cs typeface="Tahoma" panose="020B0604030504040204" pitchFamily="34" charset="0"/>
              </a:rPr>
              <a:t>should not advise any person, or cause any person to be advised, to decline to provide the prosecution with information which such person has a right to give</a:t>
            </a:r>
            <a:r>
              <a:rPr lang="en-US" sz="2600" dirty="0">
                <a:latin typeface="Tahoma" panose="020B0604030504040204" pitchFamily="34" charset="0"/>
                <a:ea typeface="Tahoma" panose="020B0604030504040204" pitchFamily="34" charset="0"/>
                <a:cs typeface="Tahoma" panose="020B0604030504040204" pitchFamily="34" charset="0"/>
              </a:rPr>
              <a:t>.  Defense counsel may, however, fairly and accurately advise witnesses as to the likely consequences of their providing information, but only if done in a manner that does not discourage communication.</a:t>
            </a:r>
          </a:p>
          <a:p>
            <a:pPr algn="just"/>
            <a:endParaRPr lang="en-US" sz="2600" b="1" dirty="0">
              <a:latin typeface="Tahoma" panose="020B0604030504040204" pitchFamily="34" charset="0"/>
              <a:ea typeface="Tahoma" panose="020B0604030504040204" pitchFamily="34" charset="0"/>
              <a:cs typeface="Tahoma" panose="020B0604030504040204" pitchFamily="34" charset="0"/>
            </a:endParaRPr>
          </a:p>
          <a:p>
            <a:pPr algn="just"/>
            <a:r>
              <a:rPr lang="en-US" sz="2600" dirty="0">
                <a:latin typeface="Tahoma" panose="020B0604030504040204" pitchFamily="34" charset="0"/>
                <a:ea typeface="Tahoma" panose="020B0604030504040204" pitchFamily="34" charset="0"/>
                <a:cs typeface="Tahoma" panose="020B0604030504040204" pitchFamily="34" charset="0"/>
              </a:rPr>
              <a:t>(j)  Defense counsel </a:t>
            </a:r>
            <a:r>
              <a:rPr lang="en-US" sz="2600" u="sng" dirty="0">
                <a:latin typeface="Tahoma" panose="020B0604030504040204" pitchFamily="34" charset="0"/>
                <a:ea typeface="Tahoma" panose="020B0604030504040204" pitchFamily="34" charset="0"/>
                <a:cs typeface="Tahoma" panose="020B0604030504040204" pitchFamily="34" charset="0"/>
              </a:rPr>
              <a:t>should not engage in any inappropriate personal relationship with any victim or other witness</a:t>
            </a:r>
            <a:r>
              <a:rPr lang="en-US" sz="2600" dirty="0">
                <a:latin typeface="Tahoma" panose="020B0604030504040204" pitchFamily="34" charset="0"/>
                <a:ea typeface="Tahoma" panose="020B0604030504040204" pitchFamily="34" charset="0"/>
                <a:cs typeface="Tahoma" panose="020B0604030504040204" pitchFamily="34" charset="0"/>
              </a:rPr>
              <a:t>.</a:t>
            </a:r>
            <a:endParaRPr lang="en-US" sz="2600" b="1"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7004962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62781" y="130629"/>
            <a:ext cx="9337448" cy="6844887"/>
          </a:xfrm>
          <a:prstGeom prst="rect">
            <a:avLst/>
          </a:prstGeom>
          <a:noFill/>
        </p:spPr>
        <p:txBody>
          <a:bodyPr wrap="square" rtlCol="0">
            <a:spAutoFit/>
          </a:bodyPr>
          <a:lstStyle/>
          <a:p>
            <a:r>
              <a:rPr lang="en-US" sz="2400" b="1" dirty="0">
                <a:latin typeface="Tahoma" panose="020B0604030504040204" pitchFamily="34" charset="0"/>
                <a:ea typeface="Tahoma" panose="020B0604030504040204" pitchFamily="34" charset="0"/>
                <a:cs typeface="Tahoma" panose="020B0604030504040204" pitchFamily="34" charset="0"/>
              </a:rPr>
              <a:t>Standard 4-5.2    Control and Direction of the Case</a:t>
            </a:r>
          </a:p>
          <a:p>
            <a:endParaRPr lang="en-US" sz="2400" b="1" dirty="0">
              <a:latin typeface="Tahoma" panose="020B0604030504040204" pitchFamily="34" charset="0"/>
              <a:ea typeface="Tahoma" panose="020B0604030504040204" pitchFamily="34" charset="0"/>
              <a:cs typeface="Tahoma" panose="020B0604030504040204" pitchFamily="34" charset="0"/>
            </a:endParaRPr>
          </a:p>
          <a:p>
            <a:pPr algn="just"/>
            <a:r>
              <a:rPr lang="en-US" sz="2600" dirty="0">
                <a:latin typeface="Tahoma" panose="020B0604030504040204" pitchFamily="34" charset="0"/>
                <a:ea typeface="Tahoma" panose="020B0604030504040204" pitchFamily="34" charset="0"/>
                <a:cs typeface="Tahoma" panose="020B0604030504040204" pitchFamily="34" charset="0"/>
              </a:rPr>
              <a:t>(a)  Certain decisions relating to the conduct of the case are for the accused; others are for defense counsel…</a:t>
            </a:r>
          </a:p>
          <a:p>
            <a:pPr algn="just"/>
            <a:endParaRPr lang="en-US" sz="2600" dirty="0">
              <a:latin typeface="Tahoma" panose="020B0604030504040204" pitchFamily="34" charset="0"/>
              <a:ea typeface="Tahoma" panose="020B0604030504040204" pitchFamily="34" charset="0"/>
              <a:cs typeface="Tahoma" panose="020B0604030504040204" pitchFamily="34" charset="0"/>
            </a:endParaRPr>
          </a:p>
          <a:p>
            <a:r>
              <a:rPr lang="en-US" dirty="0"/>
              <a:t>   </a:t>
            </a:r>
            <a:r>
              <a:rPr lang="en-US" sz="2400" dirty="0">
                <a:latin typeface="Tahoma" panose="020B0604030504040204" pitchFamily="34" charset="0"/>
                <a:ea typeface="Tahoma" panose="020B0604030504040204" pitchFamily="34" charset="0"/>
                <a:cs typeface="Tahoma" panose="020B0604030504040204" pitchFamily="34" charset="0"/>
              </a:rPr>
              <a:t> (b)  </a:t>
            </a:r>
            <a:r>
              <a:rPr lang="en-US" sz="2400" u="sng" dirty="0">
                <a:latin typeface="Tahoma" panose="020B0604030504040204" pitchFamily="34" charset="0"/>
                <a:ea typeface="Tahoma" panose="020B0604030504040204" pitchFamily="34" charset="0"/>
                <a:cs typeface="Tahoma" panose="020B0604030504040204" pitchFamily="34" charset="0"/>
              </a:rPr>
              <a:t>The decisions ultimately to be made by a competent client, after full consultation with defense counsel, include</a:t>
            </a:r>
            <a:r>
              <a:rPr lang="en-US" sz="2400" dirty="0">
                <a:latin typeface="Tahoma" panose="020B0604030504040204" pitchFamily="34" charset="0"/>
                <a:ea typeface="Tahoma" panose="020B0604030504040204" pitchFamily="34" charset="0"/>
                <a:cs typeface="Tahoma" panose="020B0604030504040204" pitchFamily="34" charset="0"/>
              </a:rPr>
              <a:t>:</a:t>
            </a:r>
          </a:p>
          <a:p>
            <a:r>
              <a:rPr lang="en-US" sz="2400" dirty="0">
                <a:latin typeface="Tahoma" panose="020B0604030504040204" pitchFamily="34" charset="0"/>
                <a:ea typeface="Tahoma" panose="020B0604030504040204" pitchFamily="34" charset="0"/>
                <a:cs typeface="Tahoma" panose="020B0604030504040204" pitchFamily="34" charset="0"/>
              </a:rPr>
              <a:t>        (</a:t>
            </a:r>
            <a:r>
              <a:rPr lang="en-US" sz="2400" dirty="0" err="1">
                <a:latin typeface="Tahoma" panose="020B0604030504040204" pitchFamily="34" charset="0"/>
                <a:ea typeface="Tahoma" panose="020B0604030504040204" pitchFamily="34" charset="0"/>
                <a:cs typeface="Tahoma" panose="020B0604030504040204" pitchFamily="34" charset="0"/>
              </a:rPr>
              <a:t>i</a:t>
            </a:r>
            <a:r>
              <a:rPr lang="en-US" sz="2400" dirty="0">
                <a:latin typeface="Tahoma" panose="020B0604030504040204" pitchFamily="34" charset="0"/>
                <a:ea typeface="Tahoma" panose="020B0604030504040204" pitchFamily="34" charset="0"/>
                <a:cs typeface="Tahoma" panose="020B0604030504040204" pitchFamily="34" charset="0"/>
              </a:rPr>
              <a:t>)    whether to proceed without counsel;</a:t>
            </a:r>
          </a:p>
          <a:p>
            <a:r>
              <a:rPr lang="en-US" sz="2400" dirty="0">
                <a:latin typeface="Tahoma" panose="020B0604030504040204" pitchFamily="34" charset="0"/>
                <a:ea typeface="Tahoma" panose="020B0604030504040204" pitchFamily="34" charset="0"/>
                <a:cs typeface="Tahoma" panose="020B0604030504040204" pitchFamily="34" charset="0"/>
              </a:rPr>
              <a:t>        (ii)   what pleas to enter;</a:t>
            </a:r>
          </a:p>
          <a:p>
            <a:r>
              <a:rPr lang="en-US" sz="2400" dirty="0">
                <a:latin typeface="Tahoma" panose="020B0604030504040204" pitchFamily="34" charset="0"/>
                <a:ea typeface="Tahoma" panose="020B0604030504040204" pitchFamily="34" charset="0"/>
                <a:cs typeface="Tahoma" panose="020B0604030504040204" pitchFamily="34" charset="0"/>
              </a:rPr>
              <a:t>        (iii)  whether to accept a plea offer;</a:t>
            </a:r>
          </a:p>
          <a:p>
            <a:r>
              <a:rPr lang="en-US" sz="2400" dirty="0">
                <a:latin typeface="Tahoma" panose="020B0604030504040204" pitchFamily="34" charset="0"/>
                <a:ea typeface="Tahoma" panose="020B0604030504040204" pitchFamily="34" charset="0"/>
                <a:cs typeface="Tahoma" panose="020B0604030504040204" pitchFamily="34" charset="0"/>
              </a:rPr>
              <a:t>        (iv)  whether to cooperate with or provide substantial</a:t>
            </a:r>
          </a:p>
          <a:p>
            <a:r>
              <a:rPr lang="en-US" sz="2400" dirty="0">
                <a:latin typeface="Tahoma" panose="020B0604030504040204" pitchFamily="34" charset="0"/>
                <a:ea typeface="Tahoma" panose="020B0604030504040204" pitchFamily="34" charset="0"/>
                <a:cs typeface="Tahoma" panose="020B0604030504040204" pitchFamily="34" charset="0"/>
              </a:rPr>
              <a:t>               assistance to the government;</a:t>
            </a:r>
          </a:p>
          <a:p>
            <a:r>
              <a:rPr lang="en-US" sz="2400" dirty="0">
                <a:latin typeface="Tahoma" panose="020B0604030504040204" pitchFamily="34" charset="0"/>
                <a:ea typeface="Tahoma" panose="020B0604030504040204" pitchFamily="34" charset="0"/>
                <a:cs typeface="Tahoma" panose="020B0604030504040204" pitchFamily="34" charset="0"/>
              </a:rPr>
              <a:t>        (v)   whether to waive jury trial;</a:t>
            </a:r>
          </a:p>
          <a:p>
            <a:r>
              <a:rPr lang="en-US" sz="2400" dirty="0">
                <a:latin typeface="Tahoma" panose="020B0604030504040204" pitchFamily="34" charset="0"/>
                <a:ea typeface="Tahoma" panose="020B0604030504040204" pitchFamily="34" charset="0"/>
                <a:cs typeface="Tahoma" panose="020B0604030504040204" pitchFamily="34" charset="0"/>
              </a:rPr>
              <a:t>        (vi)  whether to testify in his or her own behalf;</a:t>
            </a:r>
          </a:p>
          <a:p>
            <a:r>
              <a:rPr lang="en-US" sz="2400" dirty="0">
                <a:latin typeface="Tahoma" panose="020B0604030504040204" pitchFamily="34" charset="0"/>
                <a:ea typeface="Tahoma" panose="020B0604030504040204" pitchFamily="34" charset="0"/>
                <a:cs typeface="Tahoma" panose="020B0604030504040204" pitchFamily="34" charset="0"/>
              </a:rPr>
              <a:t>        (vii) whether to speak at sentencing;</a:t>
            </a:r>
          </a:p>
          <a:p>
            <a:r>
              <a:rPr lang="en-US" sz="2400" dirty="0">
                <a:latin typeface="Tahoma" panose="020B0604030504040204" pitchFamily="34" charset="0"/>
                <a:ea typeface="Tahoma" panose="020B0604030504040204" pitchFamily="34" charset="0"/>
                <a:cs typeface="Tahoma" panose="020B0604030504040204" pitchFamily="34" charset="0"/>
              </a:rPr>
              <a:t>        (viii) whether to appeal; and</a:t>
            </a:r>
          </a:p>
          <a:p>
            <a:r>
              <a:rPr lang="en-US" sz="2400" dirty="0">
                <a:latin typeface="Tahoma" panose="020B0604030504040204" pitchFamily="34" charset="0"/>
                <a:ea typeface="Tahoma" panose="020B0604030504040204" pitchFamily="34" charset="0"/>
                <a:cs typeface="Tahoma" panose="020B0604030504040204" pitchFamily="34" charset="0"/>
              </a:rPr>
              <a:t>        (ix)  any other decision that has been determined in the</a:t>
            </a:r>
          </a:p>
          <a:p>
            <a:r>
              <a:rPr lang="en-US" sz="2400" dirty="0">
                <a:latin typeface="Tahoma" panose="020B0604030504040204" pitchFamily="34" charset="0"/>
                <a:ea typeface="Tahoma" panose="020B0604030504040204" pitchFamily="34" charset="0"/>
                <a:cs typeface="Tahoma" panose="020B0604030504040204" pitchFamily="34" charset="0"/>
              </a:rPr>
              <a:t>               jurisdiction to belong to the client.</a:t>
            </a:r>
          </a:p>
        </p:txBody>
      </p:sp>
    </p:spTree>
    <p:extLst>
      <p:ext uri="{BB962C8B-B14F-4D97-AF65-F5344CB8AC3E}">
        <p14:creationId xmlns:p14="http://schemas.microsoft.com/office/powerpoint/2010/main" val="21675340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25599" y="246743"/>
            <a:ext cx="10130971" cy="6401753"/>
          </a:xfrm>
          <a:prstGeom prst="rect">
            <a:avLst/>
          </a:prstGeom>
        </p:spPr>
        <p:txBody>
          <a:bodyPr wrap="square">
            <a:spAutoFit/>
          </a:bodyPr>
          <a:lstStyle/>
          <a:p>
            <a:r>
              <a:rPr lang="en-US" sz="2400" b="1" dirty="0">
                <a:latin typeface="Tahoma" panose="020B0604030504040204" pitchFamily="34" charset="0"/>
                <a:ea typeface="Times New Roman" panose="02020603050405020304" pitchFamily="18" charset="0"/>
              </a:rPr>
              <a:t>Standard 4-7.2     Civility with Courts, Prosecutors, and Others</a:t>
            </a:r>
          </a:p>
          <a:p>
            <a:endParaRPr lang="en-US" sz="2400" b="1" dirty="0">
              <a:latin typeface="Tahoma" panose="020B0604030504040204" pitchFamily="34" charset="0"/>
            </a:endParaRPr>
          </a:p>
          <a:p>
            <a:pPr algn="just"/>
            <a:r>
              <a:rPr lang="en-US" sz="2600" dirty="0">
                <a:latin typeface="Tahoma" panose="020B0604030504040204" pitchFamily="34" charset="0"/>
                <a:ea typeface="Tahoma" panose="020B0604030504040204" pitchFamily="34" charset="0"/>
                <a:cs typeface="Tahoma" panose="020B0604030504040204" pitchFamily="34" charset="0"/>
              </a:rPr>
              <a:t>(a)  As an officer of the court, defense counsel should support the authority and dignity of the court by </a:t>
            </a:r>
            <a:r>
              <a:rPr lang="en-US" sz="2600" u="sng" dirty="0">
                <a:latin typeface="Tahoma" panose="020B0604030504040204" pitchFamily="34" charset="0"/>
                <a:ea typeface="Tahoma" panose="020B0604030504040204" pitchFamily="34" charset="0"/>
                <a:cs typeface="Tahoma" panose="020B0604030504040204" pitchFamily="34" charset="0"/>
              </a:rPr>
              <a:t>adherence to codes of professionalism and by manifesting a courteous and professional attitude toward the judge, opposing counsel, witnesses, jurors, courtroom staff and others</a:t>
            </a:r>
            <a:r>
              <a:rPr lang="en-US" sz="2600" dirty="0">
                <a:latin typeface="Tahoma" panose="020B0604030504040204" pitchFamily="34" charset="0"/>
                <a:ea typeface="Tahoma" panose="020B0604030504040204" pitchFamily="34" charset="0"/>
                <a:cs typeface="Tahoma" panose="020B0604030504040204" pitchFamily="34" charset="0"/>
              </a:rPr>
              <a:t>.  In court as elsewhere, the defense counsel should not display or act out of any improper or unlawful bias.</a:t>
            </a:r>
          </a:p>
          <a:p>
            <a:endParaRPr lang="en-US" sz="2600" dirty="0">
              <a:latin typeface="Tahoma" panose="020B0604030504040204" pitchFamily="34" charset="0"/>
              <a:ea typeface="Tahoma" panose="020B0604030504040204" pitchFamily="34" charset="0"/>
              <a:cs typeface="Tahoma" panose="020B0604030504040204" pitchFamily="34" charset="0"/>
            </a:endParaRPr>
          </a:p>
          <a:p>
            <a:pPr algn="just"/>
            <a:r>
              <a:rPr lang="en-US" sz="2600" dirty="0">
                <a:latin typeface="Tahoma" panose="020B0604030504040204" pitchFamily="34" charset="0"/>
                <a:ea typeface="Tahoma" panose="020B0604030504040204" pitchFamily="34" charset="0"/>
                <a:cs typeface="Tahoma" panose="020B0604030504040204" pitchFamily="34" charset="0"/>
              </a:rPr>
              <a:t>(g)  Defense counsel </a:t>
            </a:r>
            <a:r>
              <a:rPr lang="en-US" sz="2600" u="sng" dirty="0">
                <a:latin typeface="Tahoma" panose="020B0604030504040204" pitchFamily="34" charset="0"/>
                <a:ea typeface="Tahoma" panose="020B0604030504040204" pitchFamily="34" charset="0"/>
                <a:cs typeface="Tahoma" panose="020B0604030504040204" pitchFamily="34" charset="0"/>
              </a:rPr>
              <a:t>should develop and maintain courteous and civil working relationships with judges and prosecutors</a:t>
            </a:r>
            <a:r>
              <a:rPr lang="en-US" sz="2600" dirty="0">
                <a:latin typeface="Tahoma" panose="020B0604030504040204" pitchFamily="34" charset="0"/>
                <a:ea typeface="Tahoma" panose="020B0604030504040204" pitchFamily="34" charset="0"/>
                <a:cs typeface="Tahoma" panose="020B0604030504040204" pitchFamily="34" charset="0"/>
              </a:rPr>
              <a:t>, and should cooperate with them in developing solutions to address ethical, scheduling, or other issues that may arise in particular cases or generally in the criminal justice system. </a:t>
            </a:r>
            <a:endParaRPr lang="en-US" sz="2400" dirty="0"/>
          </a:p>
          <a:p>
            <a:endParaRPr lang="en-US" sz="2400" dirty="0"/>
          </a:p>
        </p:txBody>
      </p:sp>
    </p:spTree>
    <p:extLst>
      <p:ext uri="{BB962C8B-B14F-4D97-AF65-F5344CB8AC3E}">
        <p14:creationId xmlns:p14="http://schemas.microsoft.com/office/powerpoint/2010/main" val="19701882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1430" y="183855"/>
            <a:ext cx="6357256" cy="6543771"/>
          </a:xfrm>
          <a:prstGeom prst="rect">
            <a:avLst/>
          </a:prstGeom>
        </p:spPr>
      </p:pic>
    </p:spTree>
    <p:extLst>
      <p:ext uri="{BB962C8B-B14F-4D97-AF65-F5344CB8AC3E}">
        <p14:creationId xmlns:p14="http://schemas.microsoft.com/office/powerpoint/2010/main" val="4076426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82057" y="348343"/>
            <a:ext cx="10101943" cy="6017907"/>
          </a:xfrm>
          <a:prstGeom prst="rect">
            <a:avLst/>
          </a:prstGeom>
        </p:spPr>
        <p:txBody>
          <a:bodyPr wrap="square">
            <a:spAutoFit/>
          </a:bodyPr>
          <a:lstStyle/>
          <a:p>
            <a:r>
              <a:rPr lang="en-US" sz="2400" b="1" dirty="0">
                <a:latin typeface="Tahoma" panose="020B0604030504040204" pitchFamily="34" charset="0"/>
                <a:ea typeface="Times New Roman" panose="02020603050405020304" pitchFamily="18" charset="0"/>
              </a:rPr>
              <a:t>Standard 4-7.7           Examination of Witnesses in Court</a:t>
            </a:r>
          </a:p>
          <a:p>
            <a:endParaRPr lang="en-US" sz="2400" b="1" dirty="0">
              <a:latin typeface="Tahoma" panose="020B0604030504040204" pitchFamily="34" charset="0"/>
            </a:endParaRPr>
          </a:p>
          <a:p>
            <a:pPr algn="just"/>
            <a:r>
              <a:rPr lang="en-US" dirty="0"/>
              <a:t>    </a:t>
            </a:r>
            <a:r>
              <a:rPr lang="en-US" sz="2600" dirty="0">
                <a:latin typeface="Tahoma" panose="020B0604030504040204" pitchFamily="34" charset="0"/>
                <a:ea typeface="Tahoma" panose="020B0604030504040204" pitchFamily="34" charset="0"/>
                <a:cs typeface="Tahoma" panose="020B0604030504040204" pitchFamily="34" charset="0"/>
              </a:rPr>
              <a:t>(a) Defense counsel </a:t>
            </a:r>
            <a:r>
              <a:rPr lang="en-US" sz="2600" u="sng" dirty="0">
                <a:latin typeface="Tahoma" panose="020B0604030504040204" pitchFamily="34" charset="0"/>
                <a:ea typeface="Tahoma" panose="020B0604030504040204" pitchFamily="34" charset="0"/>
                <a:cs typeface="Tahoma" panose="020B0604030504040204" pitchFamily="34" charset="0"/>
              </a:rPr>
              <a:t>should conduct the examination of witnesses fairly and with due regard for dignity</a:t>
            </a:r>
            <a:r>
              <a:rPr lang="en-US" sz="2600" dirty="0">
                <a:latin typeface="Tahoma" panose="020B0604030504040204" pitchFamily="34" charset="0"/>
                <a:ea typeface="Tahoma" panose="020B0604030504040204" pitchFamily="34" charset="0"/>
                <a:cs typeface="Tahoma" panose="020B0604030504040204" pitchFamily="34" charset="0"/>
              </a:rPr>
              <a:t> and legitimate privacy concerns, and </a:t>
            </a:r>
            <a:r>
              <a:rPr lang="en-US" sz="2600" u="sng" dirty="0">
                <a:latin typeface="Tahoma" panose="020B0604030504040204" pitchFamily="34" charset="0"/>
                <a:ea typeface="Tahoma" panose="020B0604030504040204" pitchFamily="34" charset="0"/>
                <a:cs typeface="Tahoma" panose="020B0604030504040204" pitchFamily="34" charset="0"/>
              </a:rPr>
              <a:t>without seeking to intimidate or humiliate a witness unnecessarily</a:t>
            </a:r>
            <a:r>
              <a:rPr lang="en-US" sz="2600" dirty="0">
                <a:latin typeface="Tahoma" panose="020B0604030504040204" pitchFamily="34" charset="0"/>
                <a:ea typeface="Tahoma" panose="020B0604030504040204" pitchFamily="34" charset="0"/>
                <a:cs typeface="Tahoma" panose="020B0604030504040204" pitchFamily="34" charset="0"/>
              </a:rPr>
              <a:t>.</a:t>
            </a:r>
          </a:p>
          <a:p>
            <a:pPr algn="just"/>
            <a:endParaRPr lang="en-US" sz="2600" dirty="0">
              <a:latin typeface="Tahoma" panose="020B0604030504040204" pitchFamily="34" charset="0"/>
              <a:ea typeface="Tahoma" panose="020B0604030504040204" pitchFamily="34" charset="0"/>
              <a:cs typeface="Tahoma" panose="020B0604030504040204" pitchFamily="34" charset="0"/>
            </a:endParaRPr>
          </a:p>
          <a:p>
            <a:pPr algn="just"/>
            <a:r>
              <a:rPr lang="en-US" sz="2600" dirty="0">
                <a:latin typeface="Tahoma" panose="020B0604030504040204" pitchFamily="34" charset="0"/>
                <a:ea typeface="Tahoma" panose="020B0604030504040204" pitchFamily="34" charset="0"/>
                <a:cs typeface="Tahoma" panose="020B0604030504040204" pitchFamily="34" charset="0"/>
              </a:rPr>
              <a:t>    (b)  Defense counsel’s belief or knowledge that a witness is telling the truth does not preclude vigorous cross-examination, even though defense counsel’s cross-examination may cast doubt on the testimony.</a:t>
            </a:r>
          </a:p>
          <a:p>
            <a:pPr algn="just"/>
            <a:endParaRPr lang="en-US" sz="2600" dirty="0">
              <a:latin typeface="Tahoma" panose="020B0604030504040204" pitchFamily="34" charset="0"/>
              <a:ea typeface="Tahoma" panose="020B0604030504040204" pitchFamily="34" charset="0"/>
              <a:cs typeface="Tahoma" panose="020B0604030504040204" pitchFamily="34" charset="0"/>
            </a:endParaRPr>
          </a:p>
          <a:p>
            <a:pPr algn="just"/>
            <a:r>
              <a:rPr lang="en-US" sz="2600" dirty="0">
                <a:latin typeface="Tahoma" panose="020B0604030504040204" pitchFamily="34" charset="0"/>
                <a:ea typeface="Tahoma" panose="020B0604030504040204" pitchFamily="34" charset="0"/>
                <a:cs typeface="Tahoma" panose="020B0604030504040204" pitchFamily="34" charset="0"/>
              </a:rPr>
              <a:t>(d) Defense counsel </a:t>
            </a:r>
            <a:r>
              <a:rPr lang="en-US" sz="2600" u="sng" dirty="0">
                <a:latin typeface="Tahoma" panose="020B0604030504040204" pitchFamily="34" charset="0"/>
                <a:ea typeface="Tahoma" panose="020B0604030504040204" pitchFamily="34" charset="0"/>
                <a:cs typeface="Tahoma" panose="020B0604030504040204" pitchFamily="34" charset="0"/>
              </a:rPr>
              <a:t>should not ask a question which implies the existence of a factual predicate for which a good faith belief is lacking</a:t>
            </a:r>
            <a:r>
              <a:rPr lang="en-US" sz="2600" dirty="0">
                <a:latin typeface="Tahoma" panose="020B0604030504040204" pitchFamily="34" charset="0"/>
                <a:ea typeface="Tahoma" panose="020B0604030504040204" pitchFamily="34" charset="0"/>
                <a:cs typeface="Tahoma" panose="020B0604030504040204" pitchFamily="34" charset="0"/>
              </a:rPr>
              <a:t>.</a:t>
            </a:r>
          </a:p>
        </p:txBody>
      </p:sp>
    </p:spTree>
    <p:extLst>
      <p:ext uri="{BB962C8B-B14F-4D97-AF65-F5344CB8AC3E}">
        <p14:creationId xmlns:p14="http://schemas.microsoft.com/office/powerpoint/2010/main" val="122513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80456" y="217714"/>
            <a:ext cx="10203543" cy="6086153"/>
          </a:xfrm>
          <a:prstGeom prst="rect">
            <a:avLst/>
          </a:prstGeom>
        </p:spPr>
        <p:txBody>
          <a:bodyPr wrap="square">
            <a:spAutoFit/>
          </a:bodyPr>
          <a:lstStyle/>
          <a:p>
            <a:pPr algn="just">
              <a:lnSpc>
                <a:spcPct val="107000"/>
              </a:lnSpc>
            </a:pPr>
            <a:r>
              <a:rPr lang="en-US" sz="2600" dirty="0">
                <a:latin typeface="Tahoma" panose="020B0604030504040204" pitchFamily="34" charset="0"/>
                <a:ea typeface="Tahoma" panose="020B0604030504040204" pitchFamily="34" charset="0"/>
                <a:cs typeface="Tahoma" panose="020B0604030504040204" pitchFamily="34" charset="0"/>
              </a:rPr>
              <a:t>The Model Rules of Professional Conduct define the role of the attorney as threefold: “A lawyer, as a member of the legal profession, is </a:t>
            </a:r>
            <a:r>
              <a:rPr lang="en-US" sz="2600" u="sng" dirty="0">
                <a:latin typeface="Tahoma" panose="020B0604030504040204" pitchFamily="34" charset="0"/>
                <a:ea typeface="Tahoma" panose="020B0604030504040204" pitchFamily="34" charset="0"/>
                <a:cs typeface="Tahoma" panose="020B0604030504040204" pitchFamily="34" charset="0"/>
              </a:rPr>
              <a:t>a representative of clients</a:t>
            </a:r>
            <a:r>
              <a:rPr lang="en-US" sz="2600" dirty="0">
                <a:latin typeface="Tahoma" panose="020B0604030504040204" pitchFamily="34" charset="0"/>
                <a:ea typeface="Tahoma" panose="020B0604030504040204" pitchFamily="34" charset="0"/>
                <a:cs typeface="Tahoma" panose="020B0604030504040204" pitchFamily="34" charset="0"/>
              </a:rPr>
              <a:t>, </a:t>
            </a:r>
            <a:r>
              <a:rPr lang="en-US" sz="2600" u="sng" dirty="0">
                <a:latin typeface="Tahoma" panose="020B0604030504040204" pitchFamily="34" charset="0"/>
                <a:ea typeface="Tahoma" panose="020B0604030504040204" pitchFamily="34" charset="0"/>
                <a:cs typeface="Tahoma" panose="020B0604030504040204" pitchFamily="34" charset="0"/>
              </a:rPr>
              <a:t>an officer of the legal system</a:t>
            </a:r>
            <a:r>
              <a:rPr lang="en-US" sz="2600" dirty="0">
                <a:latin typeface="Tahoma" panose="020B0604030504040204" pitchFamily="34" charset="0"/>
                <a:ea typeface="Tahoma" panose="020B0604030504040204" pitchFamily="34" charset="0"/>
                <a:cs typeface="Tahoma" panose="020B0604030504040204" pitchFamily="34" charset="0"/>
              </a:rPr>
              <a:t> and </a:t>
            </a:r>
            <a:r>
              <a:rPr lang="en-US" sz="2600" u="sng" dirty="0">
                <a:latin typeface="Tahoma" panose="020B0604030504040204" pitchFamily="34" charset="0"/>
                <a:ea typeface="Tahoma" panose="020B0604030504040204" pitchFamily="34" charset="0"/>
                <a:cs typeface="Tahoma" panose="020B0604030504040204" pitchFamily="34" charset="0"/>
              </a:rPr>
              <a:t>a public citizen having special responsibility for the quality of justice</a:t>
            </a:r>
            <a:r>
              <a:rPr lang="en-US" sz="2600" dirty="0">
                <a:latin typeface="Tahoma" panose="020B0604030504040204" pitchFamily="34" charset="0"/>
                <a:ea typeface="Tahoma" panose="020B0604030504040204" pitchFamily="34" charset="0"/>
                <a:cs typeface="Tahoma" panose="020B0604030504040204" pitchFamily="34" charset="0"/>
              </a:rPr>
              <a:t>.” The language does not differentiate the roles based on the kind of law the lawyer practices nor does it prioritize the different roles. This lack of differentiation leads to the conclusion that all lawyers, no matter what area of law, have a responsibility that goes beyond merely advocating for the client. </a:t>
            </a:r>
          </a:p>
          <a:p>
            <a:pPr algn="just">
              <a:lnSpc>
                <a:spcPct val="107000"/>
              </a:lnSpc>
            </a:pPr>
            <a:endParaRPr lang="en-US" sz="2600" dirty="0">
              <a:latin typeface="Tahoma" panose="020B0604030504040204" pitchFamily="34" charset="0"/>
              <a:ea typeface="Tahoma" panose="020B0604030504040204" pitchFamily="34" charset="0"/>
              <a:cs typeface="Tahoma" panose="020B0604030504040204" pitchFamily="34" charset="0"/>
            </a:endParaRPr>
          </a:p>
          <a:p>
            <a:pPr algn="just">
              <a:lnSpc>
                <a:spcPct val="107000"/>
              </a:lnSpc>
            </a:pPr>
            <a:r>
              <a:rPr lang="en-US" sz="2600" dirty="0">
                <a:latin typeface="Tahoma" panose="020B0604030504040204" pitchFamily="34" charset="0"/>
                <a:ea typeface="Tahoma" panose="020B0604030504040204" pitchFamily="34" charset="0"/>
                <a:cs typeface="Tahoma" panose="020B0604030504040204" pitchFamily="34" charset="0"/>
              </a:rPr>
              <a:t>It can be easily argued that an attorney must act as an officer of the court, respecting the need for truth and truth-seeking within the confines of the adversary system and as an active participant of a system that places justice as a core value.</a:t>
            </a:r>
          </a:p>
        </p:txBody>
      </p:sp>
    </p:spTree>
    <p:extLst>
      <p:ext uri="{BB962C8B-B14F-4D97-AF65-F5344CB8AC3E}">
        <p14:creationId xmlns:p14="http://schemas.microsoft.com/office/powerpoint/2010/main" val="21639357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43063" y="242889"/>
            <a:ext cx="8343899" cy="6001643"/>
          </a:xfrm>
          <a:prstGeom prst="rect">
            <a:avLst/>
          </a:prstGeom>
        </p:spPr>
        <p:txBody>
          <a:bodyPr wrap="square">
            <a:spAutoFit/>
          </a:bodyPr>
          <a:lstStyle/>
          <a:p>
            <a:pPr algn="just" fontAlgn="t"/>
            <a:r>
              <a:rPr lang="en-US" sz="3200" dirty="0">
                <a:latin typeface="arial" panose="020B0604020202020204" pitchFamily="34" charset="0"/>
              </a:rPr>
              <a:t>	The goal of this presentation is for Victim Advocates, social-service providers and other non-lawyers to better understand and realize the professional forces that compel lawyers to act the way they do in victim-related matters.  The right to counsel, including the ethical duty of counsel, in all its nuances will be discussed. </a:t>
            </a:r>
          </a:p>
          <a:p>
            <a:pPr algn="just" fontAlgn="t"/>
            <a:r>
              <a:rPr lang="en-US" sz="3200" dirty="0">
                <a:latin typeface="arial" panose="020B0604020202020204" pitchFamily="34" charset="0"/>
              </a:rPr>
              <a:t>	</a:t>
            </a:r>
          </a:p>
          <a:p>
            <a:pPr algn="just" fontAlgn="t"/>
            <a:r>
              <a:rPr lang="en-US" sz="3200">
                <a:latin typeface="arial" panose="020B0604020202020204" pitchFamily="34" charset="0"/>
              </a:rPr>
              <a:t>	In </a:t>
            </a:r>
            <a:r>
              <a:rPr lang="en-US" sz="3200" dirty="0">
                <a:latin typeface="arial" panose="020B0604020202020204" pitchFamily="34" charset="0"/>
              </a:rPr>
              <a:t>addition to the presentation itself, the above goal will be accomplished through interactive discussion with the attendees. </a:t>
            </a:r>
            <a:endParaRPr lang="en-US" sz="3200" dirty="0">
              <a:effectLst/>
              <a:latin typeface="arial" panose="020B0604020202020204" pitchFamily="34" charset="0"/>
            </a:endParaRPr>
          </a:p>
        </p:txBody>
      </p:sp>
    </p:spTree>
    <p:extLst>
      <p:ext uri="{BB962C8B-B14F-4D97-AF65-F5344CB8AC3E}">
        <p14:creationId xmlns:p14="http://schemas.microsoft.com/office/powerpoint/2010/main" val="36728691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7257" y="232228"/>
            <a:ext cx="10130972" cy="6463308"/>
          </a:xfrm>
          <a:prstGeom prst="rect">
            <a:avLst/>
          </a:prstGeom>
          <a:noFill/>
        </p:spPr>
        <p:txBody>
          <a:bodyPr wrap="square" rtlCol="0">
            <a:spAutoFit/>
          </a:bodyPr>
          <a:lstStyle/>
          <a:p>
            <a:r>
              <a:rPr lang="en-US" sz="2400" dirty="0">
                <a:latin typeface="Tahoma" panose="020B0604030504040204" pitchFamily="34" charset="0"/>
                <a:ea typeface="Tahoma" panose="020B0604030504040204" pitchFamily="34" charset="0"/>
                <a:cs typeface="Tahoma" panose="020B0604030504040204" pitchFamily="34" charset="0"/>
              </a:rPr>
              <a:t>              </a:t>
            </a:r>
          </a:p>
          <a:p>
            <a:endParaRPr lang="en-US" sz="2600" dirty="0">
              <a:latin typeface="Tahoma" panose="020B0604030504040204" pitchFamily="34" charset="0"/>
              <a:ea typeface="Tahoma" panose="020B0604030504040204" pitchFamily="34" charset="0"/>
              <a:cs typeface="Tahoma" panose="020B0604030504040204" pitchFamily="34" charset="0"/>
            </a:endParaRPr>
          </a:p>
          <a:p>
            <a:pPr algn="just"/>
            <a:r>
              <a:rPr lang="en-US" sz="2600" dirty="0">
                <a:latin typeface="Tahoma" panose="020B0604030504040204" pitchFamily="34" charset="0"/>
                <a:ea typeface="Tahoma" panose="020B0604030504040204" pitchFamily="34" charset="0"/>
                <a:cs typeface="Tahoma" panose="020B0604030504040204" pitchFamily="34" charset="0"/>
              </a:rPr>
              <a:t>	</a:t>
            </a:r>
            <a:r>
              <a:rPr lang="en-US" sz="2600" u="sng" dirty="0">
                <a:latin typeface="Tahoma" panose="020B0604030504040204" pitchFamily="34" charset="0"/>
                <a:ea typeface="Tahoma" panose="020B0604030504040204" pitchFamily="34" charset="0"/>
                <a:cs typeface="Tahoma" panose="020B0604030504040204" pitchFamily="34" charset="0"/>
              </a:rPr>
              <a:t>Most difficult ethical problems arise from conflict between a lawyer’s responsibilities to clients, to the legal system and to the lawyer’s own interest in remaining an ethical person while earning a satisfactory living.</a:t>
            </a:r>
          </a:p>
          <a:p>
            <a:pPr algn="just"/>
            <a:endParaRPr lang="en-US" sz="2600" dirty="0">
              <a:latin typeface="Tahoma" panose="020B0604030504040204" pitchFamily="34" charset="0"/>
              <a:ea typeface="Tahoma" panose="020B0604030504040204" pitchFamily="34" charset="0"/>
              <a:cs typeface="Tahoma" panose="020B0604030504040204" pitchFamily="34" charset="0"/>
            </a:endParaRPr>
          </a:p>
          <a:p>
            <a:pPr algn="just"/>
            <a:r>
              <a:rPr lang="en-US" sz="2600" b="1" dirty="0">
                <a:latin typeface="Tahoma" panose="020B0604030504040204" pitchFamily="34" charset="0"/>
                <a:ea typeface="Tahoma" panose="020B0604030504040204" pitchFamily="34" charset="0"/>
                <a:cs typeface="Tahoma" panose="020B0604030504040204" pitchFamily="34" charset="0"/>
              </a:rPr>
              <a:t>“Courage is the most important attribute of a lawyer.” 	</a:t>
            </a:r>
            <a:r>
              <a:rPr lang="en-US" sz="2600" dirty="0">
                <a:latin typeface="Tahoma" panose="020B0604030504040204" pitchFamily="34" charset="0"/>
                <a:ea typeface="Tahoma" panose="020B0604030504040204" pitchFamily="34" charset="0"/>
                <a:cs typeface="Tahoma" panose="020B0604030504040204" pitchFamily="34" charset="0"/>
              </a:rPr>
              <a:t>(Robert Kennedy) </a:t>
            </a:r>
          </a:p>
          <a:p>
            <a:pPr algn="just"/>
            <a:endParaRPr lang="en-US" sz="2600" dirty="0">
              <a:latin typeface="Tahoma" panose="020B0604030504040204" pitchFamily="34" charset="0"/>
              <a:ea typeface="Tahoma" panose="020B0604030504040204" pitchFamily="34" charset="0"/>
              <a:cs typeface="Tahoma" panose="020B0604030504040204" pitchFamily="34" charset="0"/>
            </a:endParaRPr>
          </a:p>
          <a:p>
            <a:pPr algn="just"/>
            <a:r>
              <a:rPr lang="en-US" sz="2600" dirty="0">
                <a:latin typeface="Tahoma" panose="020B0604030504040204" pitchFamily="34" charset="0"/>
                <a:ea typeface="Tahoma" panose="020B0604030504040204" pitchFamily="34" charset="0"/>
                <a:cs typeface="Tahoma" panose="020B0604030504040204" pitchFamily="34" charset="0"/>
              </a:rPr>
              <a:t>	The job of the criminal defense attorney is multi-faceted and not for those who lack courage. </a:t>
            </a:r>
            <a:r>
              <a:rPr lang="en-US" sz="2600" u="sng" dirty="0">
                <a:latin typeface="Tahoma" panose="020B0604030504040204" pitchFamily="34" charset="0"/>
                <a:ea typeface="Tahoma" panose="020B0604030504040204" pitchFamily="34" charset="0"/>
                <a:cs typeface="Tahoma" panose="020B0604030504040204" pitchFamily="34" charset="0"/>
              </a:rPr>
              <a:t>The criminal defense attorney must have the courage not only to represent the client, but to act as an officer of the court and a seeker of justice</a:t>
            </a:r>
            <a:r>
              <a:rPr lang="en-US" sz="2600" dirty="0">
                <a:latin typeface="Tahoma" panose="020B0604030504040204" pitchFamily="34" charset="0"/>
                <a:ea typeface="Tahoma" panose="020B0604030504040204" pitchFamily="34" charset="0"/>
                <a:cs typeface="Tahoma" panose="020B0604030504040204" pitchFamily="34" charset="0"/>
              </a:rPr>
              <a:t>.</a:t>
            </a:r>
          </a:p>
          <a:p>
            <a:pPr algn="just"/>
            <a:endParaRPr lang="en-US" sz="2600" dirty="0">
              <a:latin typeface="Tahoma" panose="020B0604030504040204" pitchFamily="34" charset="0"/>
              <a:ea typeface="Tahoma" panose="020B0604030504040204" pitchFamily="34" charset="0"/>
              <a:cs typeface="Tahoma" panose="020B0604030504040204" pitchFamily="34" charset="0"/>
            </a:endParaRPr>
          </a:p>
          <a:p>
            <a:endParaRPr lang="en-US" sz="26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8748695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12687" y="101599"/>
            <a:ext cx="9811656" cy="6617196"/>
          </a:xfrm>
          <a:prstGeom prst="rect">
            <a:avLst/>
          </a:prstGeom>
          <a:noFill/>
        </p:spPr>
        <p:txBody>
          <a:bodyPr wrap="square" rtlCol="0">
            <a:spAutoFit/>
          </a:bodyPr>
          <a:lstStyle/>
          <a:p>
            <a:r>
              <a:rPr lang="en-US" sz="2800" b="1" u="sng" dirty="0">
                <a:latin typeface="Tahoma" panose="020B0604030504040204" pitchFamily="34" charset="0"/>
                <a:ea typeface="Tahoma" panose="020B0604030504040204" pitchFamily="34" charset="0"/>
                <a:cs typeface="Tahoma" panose="020B0604030504040204" pitchFamily="34" charset="0"/>
              </a:rPr>
              <a:t>Final Observations About Defense Counsel</a:t>
            </a:r>
          </a:p>
          <a:p>
            <a:endParaRPr lang="en-US" sz="1400" dirty="0">
              <a:latin typeface="Tahoma" panose="020B0604030504040204" pitchFamily="34" charset="0"/>
              <a:ea typeface="Tahoma" panose="020B0604030504040204" pitchFamily="34" charset="0"/>
              <a:cs typeface="Tahoma" panose="020B0604030504040204" pitchFamily="34" charset="0"/>
            </a:endParaRPr>
          </a:p>
          <a:p>
            <a:r>
              <a:rPr lang="en-US" sz="2600" dirty="0">
                <a:latin typeface="Tahoma" panose="020B0604030504040204" pitchFamily="34" charset="0"/>
                <a:ea typeface="Tahoma" panose="020B0604030504040204" pitchFamily="34" charset="0"/>
                <a:cs typeface="Tahoma" panose="020B0604030504040204" pitchFamily="34" charset="0"/>
              </a:rPr>
              <a:t>Who is the Attorney’s Client: In Theory? In Reality?</a:t>
            </a:r>
          </a:p>
          <a:p>
            <a:endParaRPr lang="en-US" sz="2600" dirty="0">
              <a:latin typeface="Tahoma" panose="020B0604030504040204" pitchFamily="34" charset="0"/>
              <a:ea typeface="Tahoma" panose="020B0604030504040204" pitchFamily="34" charset="0"/>
              <a:cs typeface="Tahoma" panose="020B0604030504040204" pitchFamily="34" charset="0"/>
            </a:endParaRPr>
          </a:p>
          <a:p>
            <a:r>
              <a:rPr lang="en-US" sz="2600" dirty="0">
                <a:latin typeface="Tahoma" panose="020B0604030504040204" pitchFamily="34" charset="0"/>
                <a:ea typeface="Tahoma" panose="020B0604030504040204" pitchFamily="34" charset="0"/>
                <a:cs typeface="Tahoma" panose="020B0604030504040204" pitchFamily="34" charset="0"/>
              </a:rPr>
              <a:t>Experienced criminals know more about criminal law and the system than do inexperienced lawyers.</a:t>
            </a:r>
          </a:p>
          <a:p>
            <a:endParaRPr lang="en-US" sz="2600" dirty="0">
              <a:latin typeface="Tahoma" panose="020B0604030504040204" pitchFamily="34" charset="0"/>
              <a:ea typeface="Tahoma" panose="020B0604030504040204" pitchFamily="34" charset="0"/>
              <a:cs typeface="Tahoma" panose="020B0604030504040204" pitchFamily="34" charset="0"/>
            </a:endParaRPr>
          </a:p>
          <a:p>
            <a:r>
              <a:rPr lang="en-US" sz="2600" dirty="0">
                <a:latin typeface="Tahoma" panose="020B0604030504040204" pitchFamily="34" charset="0"/>
                <a:ea typeface="Tahoma" panose="020B0604030504040204" pitchFamily="34" charset="0"/>
                <a:cs typeface="Tahoma" panose="020B0604030504040204" pitchFamily="34" charset="0"/>
              </a:rPr>
              <a:t>All female CDLs, even really good ones, are at a disadvantage in this field to male CDLs, even really bad ones, due to the attitudes of Macho criminals.</a:t>
            </a:r>
          </a:p>
          <a:p>
            <a:endParaRPr lang="en-US" sz="2600" dirty="0">
              <a:latin typeface="Tahoma" panose="020B0604030504040204" pitchFamily="34" charset="0"/>
              <a:ea typeface="Tahoma" panose="020B0604030504040204" pitchFamily="34" charset="0"/>
              <a:cs typeface="Tahoma" panose="020B0604030504040204" pitchFamily="34" charset="0"/>
            </a:endParaRPr>
          </a:p>
          <a:p>
            <a:r>
              <a:rPr lang="en-US" sz="2600" dirty="0">
                <a:latin typeface="Tahoma" panose="020B0604030504040204" pitchFamily="34" charset="0"/>
                <a:ea typeface="Tahoma" panose="020B0604030504040204" pitchFamily="34" charset="0"/>
                <a:cs typeface="Tahoma" panose="020B0604030504040204" pitchFamily="34" charset="0"/>
              </a:rPr>
              <a:t>Reasons for Defense Attorney “Posturing” in Court</a:t>
            </a:r>
          </a:p>
          <a:p>
            <a:r>
              <a:rPr lang="en-US" sz="2600" dirty="0">
                <a:latin typeface="Tahoma" panose="020B0604030504040204" pitchFamily="34" charset="0"/>
                <a:ea typeface="Tahoma" panose="020B0604030504040204" pitchFamily="34" charset="0"/>
                <a:cs typeface="Tahoma" panose="020B0604030504040204" pitchFamily="34" charset="0"/>
              </a:rPr>
              <a:t>	To Impress Present Clients, Future Clients, the Media</a:t>
            </a:r>
          </a:p>
          <a:p>
            <a:endParaRPr lang="en-US" sz="2600" dirty="0">
              <a:latin typeface="Tahoma" panose="020B0604030504040204" pitchFamily="34" charset="0"/>
              <a:ea typeface="Tahoma" panose="020B0604030504040204" pitchFamily="34" charset="0"/>
              <a:cs typeface="Tahoma" panose="020B0604030504040204" pitchFamily="34" charset="0"/>
            </a:endParaRPr>
          </a:p>
          <a:p>
            <a:r>
              <a:rPr lang="en-US" sz="2600" dirty="0">
                <a:latin typeface="Tahoma" panose="020B0604030504040204" pitchFamily="34" charset="0"/>
                <a:ea typeface="Tahoma" panose="020B0604030504040204" pitchFamily="34" charset="0"/>
                <a:cs typeface="Tahoma" panose="020B0604030504040204" pitchFamily="34" charset="0"/>
              </a:rPr>
              <a:t>Economics of an Attorney’s Defense Work</a:t>
            </a:r>
          </a:p>
          <a:p>
            <a:r>
              <a:rPr lang="en-US" sz="2600" dirty="0">
                <a:latin typeface="Tahoma" panose="020B0604030504040204" pitchFamily="34" charset="0"/>
                <a:ea typeface="Tahoma" panose="020B0604030504040204" pitchFamily="34" charset="0"/>
                <a:cs typeface="Tahoma" panose="020B0604030504040204" pitchFamily="34" charset="0"/>
              </a:rPr>
              <a:t>	The Business of Private Practice</a:t>
            </a:r>
          </a:p>
          <a:p>
            <a:endParaRPr lang="en-US" dirty="0"/>
          </a:p>
        </p:txBody>
      </p:sp>
    </p:spTree>
    <p:extLst>
      <p:ext uri="{BB962C8B-B14F-4D97-AF65-F5344CB8AC3E}">
        <p14:creationId xmlns:p14="http://schemas.microsoft.com/office/powerpoint/2010/main" val="15715134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65715" y="307046"/>
            <a:ext cx="6926360" cy="6113668"/>
          </a:xfrm>
          <a:prstGeom prst="rect">
            <a:avLst/>
          </a:prstGeom>
        </p:spPr>
      </p:pic>
    </p:spTree>
    <p:extLst>
      <p:ext uri="{BB962C8B-B14F-4D97-AF65-F5344CB8AC3E}">
        <p14:creationId xmlns:p14="http://schemas.microsoft.com/office/powerpoint/2010/main" val="28052633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89969" y="159657"/>
            <a:ext cx="10134373" cy="6278642"/>
          </a:xfrm>
          <a:prstGeom prst="rect">
            <a:avLst/>
          </a:prstGeom>
          <a:noFill/>
        </p:spPr>
        <p:txBody>
          <a:bodyPr wrap="square" rtlCol="0">
            <a:spAutoFit/>
          </a:bodyPr>
          <a:lstStyle/>
          <a:p>
            <a:r>
              <a:rPr lang="en-US" sz="3600" dirty="0">
                <a:latin typeface="Tahoma" panose="020B0604030504040204" pitchFamily="34" charset="0"/>
                <a:ea typeface="Tahoma" panose="020B0604030504040204" pitchFamily="34" charset="0"/>
                <a:cs typeface="Tahoma" panose="020B0604030504040204" pitchFamily="34" charset="0"/>
              </a:rPr>
              <a:t>              </a:t>
            </a:r>
            <a:r>
              <a:rPr lang="en-US" sz="3600" b="1" dirty="0">
                <a:latin typeface="Tahoma" panose="020B0604030504040204" pitchFamily="34" charset="0"/>
                <a:ea typeface="Tahoma" panose="020B0604030504040204" pitchFamily="34" charset="0"/>
                <a:cs typeface="Tahoma" panose="020B0604030504040204" pitchFamily="34" charset="0"/>
              </a:rPr>
              <a:t>IV.</a:t>
            </a:r>
            <a:r>
              <a:rPr lang="en-US" sz="3600" dirty="0">
                <a:latin typeface="Tahoma" panose="020B0604030504040204" pitchFamily="34" charset="0"/>
                <a:ea typeface="Tahoma" panose="020B0604030504040204" pitchFamily="34" charset="0"/>
                <a:cs typeface="Tahoma" panose="020B0604030504040204" pitchFamily="34" charset="0"/>
              </a:rPr>
              <a:t>    </a:t>
            </a:r>
            <a:r>
              <a:rPr lang="en-US" sz="3600" b="1" u="sng" dirty="0">
                <a:latin typeface="Tahoma" panose="020B0604030504040204" pitchFamily="34" charset="0"/>
                <a:ea typeface="Tahoma" panose="020B0604030504040204" pitchFamily="34" charset="0"/>
                <a:cs typeface="Tahoma" panose="020B0604030504040204" pitchFamily="34" charset="0"/>
              </a:rPr>
              <a:t>PUBLIC DEFENDERS</a:t>
            </a:r>
          </a:p>
          <a:p>
            <a:endParaRPr lang="en-US" dirty="0"/>
          </a:p>
          <a:p>
            <a:pPr algn="just"/>
            <a:r>
              <a:rPr lang="en-US" sz="2600" dirty="0">
                <a:latin typeface="Tahoma" panose="020B0604030504040204" pitchFamily="34" charset="0"/>
                <a:ea typeface="Tahoma" panose="020B0604030504040204" pitchFamily="34" charset="0"/>
                <a:cs typeface="Tahoma" panose="020B0604030504040204" pitchFamily="34" charset="0"/>
              </a:rPr>
              <a:t>“If the courts were organized to promote justice, the people would elect somebody to defend all these criminals, somebody as smart as the prosecutor—and give him as many detectives and as many assistants to help, and pay as much money to defend you as to prosecute you.” (</a:t>
            </a:r>
            <a:r>
              <a:rPr lang="en-US" sz="2600" b="1" dirty="0">
                <a:latin typeface="Tahoma" panose="020B0604030504040204" pitchFamily="34" charset="0"/>
                <a:ea typeface="Tahoma" panose="020B0604030504040204" pitchFamily="34" charset="0"/>
                <a:cs typeface="Tahoma" panose="020B0604030504040204" pitchFamily="34" charset="0"/>
              </a:rPr>
              <a:t>Clarence Darrow</a:t>
            </a:r>
            <a:r>
              <a:rPr lang="en-US" sz="2600" dirty="0">
                <a:latin typeface="Tahoma" panose="020B0604030504040204" pitchFamily="34" charset="0"/>
                <a:ea typeface="Tahoma" panose="020B0604030504040204" pitchFamily="34" charset="0"/>
                <a:cs typeface="Tahoma" panose="020B0604030504040204" pitchFamily="34" charset="0"/>
              </a:rPr>
              <a:t>, remarks to inmates of Cook County Jail, Chicago, 1902.)</a:t>
            </a:r>
          </a:p>
          <a:p>
            <a:pPr algn="just"/>
            <a:endParaRPr lang="en-US" sz="2600" dirty="0">
              <a:latin typeface="Tahoma" panose="020B0604030504040204" pitchFamily="34" charset="0"/>
              <a:ea typeface="Tahoma" panose="020B0604030504040204" pitchFamily="34" charset="0"/>
              <a:cs typeface="Tahoma" panose="020B0604030504040204" pitchFamily="34" charset="0"/>
            </a:endParaRPr>
          </a:p>
          <a:p>
            <a:pPr algn="just"/>
            <a:r>
              <a:rPr lang="en-US" sz="2600" dirty="0">
                <a:latin typeface="Tahoma" panose="020B0604030504040204" pitchFamily="34" charset="0"/>
                <a:ea typeface="Tahoma" panose="020B0604030504040204" pitchFamily="34" charset="0"/>
                <a:cs typeface="Tahoma" panose="020B0604030504040204" pitchFamily="34" charset="0"/>
              </a:rPr>
              <a:t>The </a:t>
            </a:r>
            <a:r>
              <a:rPr lang="en-US" sz="2600" u="sng" dirty="0">
                <a:latin typeface="Tahoma" panose="020B0604030504040204" pitchFamily="34" charset="0"/>
                <a:ea typeface="Tahoma" panose="020B0604030504040204" pitchFamily="34" charset="0"/>
                <a:cs typeface="Tahoma" panose="020B0604030504040204" pitchFamily="34" charset="0"/>
              </a:rPr>
              <a:t>1972</a:t>
            </a:r>
            <a:r>
              <a:rPr lang="en-US" sz="2600" dirty="0">
                <a:latin typeface="Tahoma" panose="020B0604030504040204" pitchFamily="34" charset="0"/>
                <a:ea typeface="Tahoma" panose="020B0604030504040204" pitchFamily="34" charset="0"/>
                <a:cs typeface="Tahoma" panose="020B0604030504040204" pitchFamily="34" charset="0"/>
              </a:rPr>
              <a:t> Legislature, at the request of Governor Wendell Ford, created the Office of Public Defender, now the Department of Public Advocacy (DPA), and gave it the responsibility to represent all persons in Kentucky charged with or convicted of a crime. House Bill 461 passed the House 60-18 and the Senate 26-5 in 1972. </a:t>
            </a:r>
          </a:p>
          <a:p>
            <a:endParaRPr lang="en-US" sz="36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0663722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22400" y="130630"/>
            <a:ext cx="10290629" cy="5324535"/>
          </a:xfrm>
          <a:prstGeom prst="rect">
            <a:avLst/>
          </a:prstGeom>
          <a:noFill/>
        </p:spPr>
        <p:txBody>
          <a:bodyPr wrap="square" rtlCol="0">
            <a:spAutoFit/>
          </a:bodyPr>
          <a:lstStyle/>
          <a:p>
            <a:r>
              <a:rPr lang="en-US" sz="2800" b="1" u="sng" dirty="0">
                <a:latin typeface="Tahoma" panose="020B0604030504040204" pitchFamily="34" charset="0"/>
                <a:ea typeface="Tahoma" panose="020B0604030504040204" pitchFamily="34" charset="0"/>
                <a:cs typeface="Tahoma" panose="020B0604030504040204" pitchFamily="34" charset="0"/>
              </a:rPr>
              <a:t>KRS CHAPTER 31—DEPARTMENT OF PUBLIC ADVOCACY</a:t>
            </a:r>
          </a:p>
          <a:p>
            <a:endParaRPr lang="en-US" sz="2600" b="1" u="sng" dirty="0">
              <a:latin typeface="Tahoma" panose="020B0604030504040204" pitchFamily="34" charset="0"/>
              <a:ea typeface="Tahoma" panose="020B0604030504040204" pitchFamily="34" charset="0"/>
              <a:cs typeface="Tahoma" panose="020B0604030504040204" pitchFamily="34" charset="0"/>
            </a:endParaRPr>
          </a:p>
          <a:p>
            <a:pPr marL="457200" indent="-457200">
              <a:buFont typeface="Arial" panose="020B0604020202020204" pitchFamily="34" charset="0"/>
              <a:buChar char="•"/>
            </a:pPr>
            <a:r>
              <a:rPr lang="en-US" sz="2600" dirty="0">
                <a:latin typeface="Tahoma" panose="020B0604030504040204" pitchFamily="34" charset="0"/>
                <a:ea typeface="Tahoma" panose="020B0604030504040204" pitchFamily="34" charset="0"/>
                <a:cs typeface="Tahoma" panose="020B0604030504040204" pitchFamily="34" charset="0"/>
              </a:rPr>
              <a:t>Result of 1972 enabling legislation.</a:t>
            </a:r>
          </a:p>
          <a:p>
            <a:pPr marL="457200" indent="-457200">
              <a:buFont typeface="Arial" panose="020B0604020202020204" pitchFamily="34" charset="0"/>
              <a:buChar char="•"/>
            </a:pPr>
            <a:r>
              <a:rPr lang="en-US" sz="2600" dirty="0">
                <a:latin typeface="Tahoma" panose="020B0604030504040204" pitchFamily="34" charset="0"/>
                <a:ea typeface="Tahoma" panose="020B0604030504040204" pitchFamily="34" charset="0"/>
                <a:cs typeface="Tahoma" panose="020B0604030504040204" pitchFamily="34" charset="0"/>
              </a:rPr>
              <a:t>Amended many times.</a:t>
            </a:r>
          </a:p>
          <a:p>
            <a:pPr marL="457200" indent="-457200">
              <a:buFont typeface="Arial" panose="020B0604020202020204" pitchFamily="34" charset="0"/>
              <a:buChar char="•"/>
            </a:pPr>
            <a:r>
              <a:rPr lang="en-US" sz="2600" dirty="0">
                <a:latin typeface="Tahoma" panose="020B0604030504040204" pitchFamily="34" charset="0"/>
                <a:ea typeface="Tahoma" panose="020B0604030504040204" pitchFamily="34" charset="0"/>
                <a:cs typeface="Tahoma" panose="020B0604030504040204" pitchFamily="34" charset="0"/>
              </a:rPr>
              <a:t>Definitions in KRS 31.100.</a:t>
            </a:r>
          </a:p>
          <a:p>
            <a:pPr marL="457200" indent="-457200">
              <a:buFont typeface="Arial" panose="020B0604020202020204" pitchFamily="34" charset="0"/>
              <a:buChar char="•"/>
            </a:pPr>
            <a:r>
              <a:rPr lang="en-US" sz="2600" dirty="0">
                <a:latin typeface="Tahoma" panose="020B0604030504040204" pitchFamily="34" charset="0"/>
                <a:ea typeface="Tahoma" panose="020B0604030504040204" pitchFamily="34" charset="0"/>
                <a:cs typeface="Tahoma" panose="020B0604030504040204" pitchFamily="34" charset="0"/>
              </a:rPr>
              <a:t>“Defending Attorney” means any attorney who is representing a</a:t>
            </a:r>
          </a:p>
          <a:p>
            <a:r>
              <a:rPr lang="en-US" sz="2600" dirty="0">
                <a:latin typeface="Tahoma" panose="020B0604030504040204" pitchFamily="34" charset="0"/>
                <a:ea typeface="Tahoma" panose="020B0604030504040204" pitchFamily="34" charset="0"/>
                <a:cs typeface="Tahoma" panose="020B0604030504040204" pitchFamily="34" charset="0"/>
              </a:rPr>
              <a:t>         needy of indigent person.”</a:t>
            </a:r>
          </a:p>
          <a:p>
            <a:pPr marL="457200" indent="-457200">
              <a:buFont typeface="Arial" panose="020B0604020202020204" pitchFamily="34" charset="0"/>
              <a:buChar char="•"/>
            </a:pPr>
            <a:r>
              <a:rPr lang="en-US" sz="2600" dirty="0">
                <a:latin typeface="Tahoma" panose="020B0604030504040204" pitchFamily="34" charset="0"/>
                <a:ea typeface="Tahoma" panose="020B0604030504040204" pitchFamily="34" charset="0"/>
                <a:cs typeface="Tahoma" panose="020B0604030504040204" pitchFamily="34" charset="0"/>
              </a:rPr>
              <a:t>No Definition of “</a:t>
            </a:r>
            <a:r>
              <a:rPr lang="en-US" sz="2600" u="sng" dirty="0">
                <a:latin typeface="Tahoma" panose="020B0604030504040204" pitchFamily="34" charset="0"/>
                <a:ea typeface="Tahoma" panose="020B0604030504040204" pitchFamily="34" charset="0"/>
                <a:cs typeface="Tahoma" panose="020B0604030504040204" pitchFamily="34" charset="0"/>
              </a:rPr>
              <a:t>True Believer</a:t>
            </a:r>
            <a:r>
              <a:rPr lang="en-US" sz="2600" dirty="0">
                <a:latin typeface="Tahoma" panose="020B0604030504040204" pitchFamily="34" charset="0"/>
                <a:ea typeface="Tahoma" panose="020B0604030504040204" pitchFamily="34" charset="0"/>
                <a:cs typeface="Tahoma" panose="020B0604030504040204" pitchFamily="34" charset="0"/>
              </a:rPr>
              <a:t>.”</a:t>
            </a:r>
          </a:p>
          <a:p>
            <a:pPr marL="457200" indent="-457200">
              <a:buFont typeface="Arial" panose="020B0604020202020204" pitchFamily="34" charset="0"/>
              <a:buChar char="•"/>
            </a:pPr>
            <a:r>
              <a:rPr lang="en-US" sz="2600" dirty="0">
                <a:latin typeface="Tahoma" panose="020B0604030504040204" pitchFamily="34" charset="0"/>
                <a:ea typeface="Tahoma" panose="020B0604030504040204" pitchFamily="34" charset="0"/>
                <a:cs typeface="Tahoma" panose="020B0604030504040204" pitchFamily="34" charset="0"/>
              </a:rPr>
              <a:t>Detailed process to determine if a person is needy-KRS 31.120.</a:t>
            </a:r>
          </a:p>
          <a:p>
            <a:pPr marL="457200" indent="-457200">
              <a:buFont typeface="Arial" panose="020B0604020202020204" pitchFamily="34" charset="0"/>
              <a:buChar char="•"/>
            </a:pPr>
            <a:r>
              <a:rPr lang="en-US" sz="2600" dirty="0">
                <a:latin typeface="Tahoma" panose="020B0604030504040204" pitchFamily="34" charset="0"/>
                <a:ea typeface="Tahoma" panose="020B0604030504040204" pitchFamily="34" charset="0"/>
                <a:cs typeface="Tahoma" panose="020B0604030504040204" pitchFamily="34" charset="0"/>
              </a:rPr>
              <a:t>Jefferson County has a separate private corporation that contracts</a:t>
            </a:r>
          </a:p>
          <a:p>
            <a:r>
              <a:rPr lang="en-US" sz="2600" dirty="0">
                <a:latin typeface="Tahoma" panose="020B0604030504040204" pitchFamily="34" charset="0"/>
                <a:ea typeface="Tahoma" panose="020B0604030504040204" pitchFamily="34" charset="0"/>
                <a:cs typeface="Tahoma" panose="020B0604030504040204" pitchFamily="34" charset="0"/>
              </a:rPr>
              <a:t>         for, and operates, all local public defender services.</a:t>
            </a:r>
          </a:p>
          <a:p>
            <a:pPr marL="457200" indent="-457200">
              <a:buFont typeface="Arial" panose="020B0604020202020204" pitchFamily="34" charset="0"/>
              <a:buChar char="•"/>
            </a:pPr>
            <a:r>
              <a:rPr lang="en-US" sz="2600" dirty="0">
                <a:latin typeface="Tahoma" panose="020B0604030504040204" pitchFamily="34" charset="0"/>
                <a:ea typeface="Tahoma" panose="020B0604030504040204" pitchFamily="34" charset="0"/>
                <a:cs typeface="Tahoma" panose="020B0604030504040204" pitchFamily="34" charset="0"/>
              </a:rPr>
              <a:t>Most of the state is staffed by PD’s who are assigned by DPA, and are in a chain of supervision to DPA HQ in Frankfort.</a:t>
            </a:r>
          </a:p>
        </p:txBody>
      </p:sp>
    </p:spTree>
    <p:extLst>
      <p:ext uri="{BB962C8B-B14F-4D97-AF65-F5344CB8AC3E}">
        <p14:creationId xmlns:p14="http://schemas.microsoft.com/office/powerpoint/2010/main" val="21008353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35313" y="145143"/>
            <a:ext cx="10363201" cy="6709529"/>
          </a:xfrm>
          <a:prstGeom prst="rect">
            <a:avLst/>
          </a:prstGeom>
          <a:noFill/>
        </p:spPr>
        <p:txBody>
          <a:bodyPr wrap="square" rtlCol="0">
            <a:spAutoFit/>
          </a:bodyPr>
          <a:lstStyle/>
          <a:p>
            <a:r>
              <a:rPr lang="en-US" sz="2800" b="1" dirty="0">
                <a:latin typeface="Tahoma" panose="020B0604030504040204" pitchFamily="34" charset="0"/>
                <a:ea typeface="Tahoma" panose="020B0604030504040204" pitchFamily="34" charset="0"/>
                <a:cs typeface="Tahoma" panose="020B0604030504040204" pitchFamily="34" charset="0"/>
              </a:rPr>
              <a:t>Remarks on Being a Public Defender in the 21st Century </a:t>
            </a:r>
            <a:endParaRPr lang="en-US" sz="2800" dirty="0">
              <a:latin typeface="Tahoma" panose="020B0604030504040204" pitchFamily="34" charset="0"/>
              <a:ea typeface="Tahoma" panose="020B0604030504040204" pitchFamily="34" charset="0"/>
              <a:cs typeface="Tahoma" panose="020B0604030504040204" pitchFamily="34" charset="0"/>
            </a:endParaRPr>
          </a:p>
          <a:p>
            <a:r>
              <a:rPr lang="en-US" sz="2400" dirty="0">
                <a:latin typeface="Tahoma" panose="020B0604030504040204" pitchFamily="34" charset="0"/>
                <a:ea typeface="Tahoma" panose="020B0604030504040204" pitchFamily="34" charset="0"/>
                <a:cs typeface="Tahoma" panose="020B0604030504040204" pitchFamily="34" charset="0"/>
              </a:rPr>
              <a:t>                   (With credit to Charles J. Ogletree, Jr.)</a:t>
            </a:r>
          </a:p>
          <a:p>
            <a:endParaRPr lang="en-US" sz="2400" dirty="0">
              <a:latin typeface="Tahoma" panose="020B0604030504040204" pitchFamily="34" charset="0"/>
              <a:ea typeface="Tahoma" panose="020B0604030504040204" pitchFamily="34" charset="0"/>
              <a:cs typeface="Tahoma" panose="020B0604030504040204" pitchFamily="34" charset="0"/>
            </a:endParaRPr>
          </a:p>
          <a:p>
            <a:pPr algn="just"/>
            <a:r>
              <a:rPr lang="en-US" sz="2600" dirty="0">
                <a:latin typeface="Tahoma" panose="020B0604030504040204" pitchFamily="34" charset="0"/>
                <a:ea typeface="Tahoma" panose="020B0604030504040204" pitchFamily="34" charset="0"/>
                <a:cs typeface="Tahoma" panose="020B0604030504040204" pitchFamily="34" charset="0"/>
              </a:rPr>
              <a:t>	The role of serving as a public defender is, by its nature, a difficult one. Public criticism of the legal profession in general is quite widespread, resulting in ongoing calls within the profession to focus on changing its negative image. </a:t>
            </a:r>
            <a:r>
              <a:rPr lang="en-US" sz="2600" u="sng" dirty="0">
                <a:latin typeface="Tahoma" panose="020B0604030504040204" pitchFamily="34" charset="0"/>
                <a:ea typeface="Tahoma" panose="020B0604030504040204" pitchFamily="34" charset="0"/>
                <a:cs typeface="Tahoma" panose="020B0604030504040204" pitchFamily="34" charset="0"/>
              </a:rPr>
              <a:t>The public appears to dislike lawyers of all kinds, but it reserves a special contempt for those who represent indigent clients charged with crimes</a:t>
            </a:r>
            <a:r>
              <a:rPr lang="en-US" sz="2600" dirty="0">
                <a:latin typeface="Tahoma" panose="020B0604030504040204" pitchFamily="34" charset="0"/>
                <a:ea typeface="Tahoma" panose="020B0604030504040204" pitchFamily="34" charset="0"/>
                <a:cs typeface="Tahoma" panose="020B0604030504040204" pitchFamily="34" charset="0"/>
              </a:rPr>
              <a:t>. After all, public defenders are called upon every day to represent indigents who are accused of murder, rape, kidnapping, robbery, theft, drug usage and trafficking, assault, and other conduct that threatens persons and property alike. </a:t>
            </a:r>
            <a:r>
              <a:rPr lang="en-US" sz="2600" u="sng" dirty="0">
                <a:latin typeface="Tahoma" panose="020B0604030504040204" pitchFamily="34" charset="0"/>
                <a:ea typeface="Tahoma" panose="020B0604030504040204" pitchFamily="34" charset="0"/>
                <a:cs typeface="Tahoma" panose="020B0604030504040204" pitchFamily="34" charset="0"/>
              </a:rPr>
              <a:t>Many believe that people accused of such crimes do not deserve to have any counsel at all, much less competent, well-trained counsel</a:t>
            </a:r>
            <a:r>
              <a:rPr lang="en-US" sz="2600" dirty="0">
                <a:latin typeface="Tahoma" panose="020B0604030504040204" pitchFamily="34" charset="0"/>
                <a:ea typeface="Tahoma" panose="020B0604030504040204" pitchFamily="34" charset="0"/>
                <a:cs typeface="Tahoma" panose="020B0604030504040204" pitchFamily="34" charset="0"/>
              </a:rPr>
              <a:t>.</a:t>
            </a:r>
          </a:p>
          <a:p>
            <a:endParaRPr lang="en-US" sz="2400" dirty="0">
              <a:latin typeface="Tahoma" panose="020B0604030504040204" pitchFamily="34" charset="0"/>
              <a:ea typeface="Tahoma" panose="020B0604030504040204" pitchFamily="34" charset="0"/>
              <a:cs typeface="Tahoma" panose="020B0604030504040204" pitchFamily="34" charset="0"/>
            </a:endParaRPr>
          </a:p>
          <a:p>
            <a:endParaRPr lang="en-US" dirty="0"/>
          </a:p>
        </p:txBody>
      </p:sp>
    </p:spTree>
    <p:extLst>
      <p:ext uri="{BB962C8B-B14F-4D97-AF65-F5344CB8AC3E}">
        <p14:creationId xmlns:p14="http://schemas.microsoft.com/office/powerpoint/2010/main" val="19418235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33713" y="638629"/>
            <a:ext cx="10450287" cy="5293757"/>
          </a:xfrm>
          <a:prstGeom prst="rect">
            <a:avLst/>
          </a:prstGeom>
        </p:spPr>
        <p:txBody>
          <a:bodyPr wrap="square">
            <a:spAutoFit/>
          </a:bodyPr>
          <a:lstStyle/>
          <a:p>
            <a:pPr algn="just"/>
            <a:r>
              <a:rPr lang="en-US" sz="2600" dirty="0">
                <a:latin typeface="Tahoma" panose="020B0604030504040204" pitchFamily="34" charset="0"/>
                <a:ea typeface="Calibri" panose="020F0502020204030204" pitchFamily="34" charset="0"/>
              </a:rPr>
              <a:t>	Nevertheless, our adversarial system of law necessitates that we provide adequate assistance of counsel to anyone accused of a crime who cannot afford his or her own representation. </a:t>
            </a:r>
            <a:r>
              <a:rPr lang="en-US" sz="2600" u="sng" dirty="0">
                <a:latin typeface="Tahoma" panose="020B0604030504040204" pitchFamily="34" charset="0"/>
                <a:ea typeface="Calibri" panose="020F0502020204030204" pitchFamily="34" charset="0"/>
              </a:rPr>
              <a:t>An indigent--even one accused of committing heinous crimes-still has the right to the presumption of innocence and to a fair trial in which he can proffer a defense to the charges leveled against him</a:t>
            </a:r>
            <a:r>
              <a:rPr lang="en-US" sz="2600" dirty="0">
                <a:latin typeface="Tahoma" panose="020B0604030504040204" pitchFamily="34" charset="0"/>
                <a:ea typeface="Calibri" panose="020F0502020204030204" pitchFamily="34" charset="0"/>
              </a:rPr>
              <a:t>.</a:t>
            </a:r>
          </a:p>
          <a:p>
            <a:pPr algn="just"/>
            <a:r>
              <a:rPr lang="en-US" sz="2600" dirty="0">
                <a:latin typeface="Tahoma" panose="020B0604030504040204" pitchFamily="34" charset="0"/>
                <a:ea typeface="Calibri" panose="020F0502020204030204" pitchFamily="34" charset="0"/>
              </a:rPr>
              <a:t> </a:t>
            </a:r>
          </a:p>
          <a:p>
            <a:pPr algn="just"/>
            <a:r>
              <a:rPr lang="en-US" sz="2600" dirty="0">
                <a:latin typeface="Tahoma" panose="020B0604030504040204" pitchFamily="34" charset="0"/>
                <a:ea typeface="Calibri" panose="020F0502020204030204" pitchFamily="34" charset="0"/>
              </a:rPr>
              <a:t>	</a:t>
            </a:r>
            <a:r>
              <a:rPr lang="en-US" sz="2600" u="sng" dirty="0">
                <a:latin typeface="Tahoma" panose="020B0604030504040204" pitchFamily="34" charset="0"/>
                <a:ea typeface="Calibri" panose="020F0502020204030204" pitchFamily="34" charset="0"/>
              </a:rPr>
              <a:t>Without access to counsel, an innocent individual may be convicted of a crime merely because she happens to be poor</a:t>
            </a:r>
            <a:r>
              <a:rPr lang="en-US" sz="2600" dirty="0">
                <a:latin typeface="Tahoma" panose="020B0604030504040204" pitchFamily="34" charset="0"/>
                <a:ea typeface="Calibri" panose="020F0502020204030204" pitchFamily="34" charset="0"/>
              </a:rPr>
              <a:t>. Providing </a:t>
            </a:r>
            <a:r>
              <a:rPr lang="en-US" sz="2600" u="sng" dirty="0">
                <a:latin typeface="Tahoma" panose="020B0604030504040204" pitchFamily="34" charset="0"/>
                <a:ea typeface="Calibri" panose="020F0502020204030204" pitchFamily="34" charset="0"/>
              </a:rPr>
              <a:t>competent</a:t>
            </a:r>
            <a:r>
              <a:rPr lang="en-US" sz="2600" dirty="0">
                <a:latin typeface="Tahoma" panose="020B0604030504040204" pitchFamily="34" charset="0"/>
                <a:ea typeface="Calibri" panose="020F0502020204030204" pitchFamily="34" charset="0"/>
              </a:rPr>
              <a:t> counsel is the best means of ensuring the proper operation of the constitutional safeguards designed to protect the innocent and the less culpable from unfair punishment, including death.</a:t>
            </a:r>
            <a:endParaRPr lang="en-US" sz="2600" dirty="0"/>
          </a:p>
        </p:txBody>
      </p:sp>
    </p:spTree>
    <p:extLst>
      <p:ext uri="{BB962C8B-B14F-4D97-AF65-F5344CB8AC3E}">
        <p14:creationId xmlns:p14="http://schemas.microsoft.com/office/powerpoint/2010/main" val="42946528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38754" y="185057"/>
            <a:ext cx="10115550" cy="6160213"/>
          </a:xfrm>
          <a:prstGeom prst="rect">
            <a:avLst/>
          </a:prstGeom>
        </p:spPr>
        <p:txBody>
          <a:bodyPr wrap="square">
            <a:spAutoFit/>
          </a:bodyPr>
          <a:lstStyle/>
          <a:p>
            <a:pPr>
              <a:lnSpc>
                <a:spcPct val="107000"/>
              </a:lnSpc>
            </a:pPr>
            <a:r>
              <a:rPr lang="en-US" sz="2000" b="1" dirty="0">
                <a:latin typeface="Tahoma" panose="020B0604030504040204" pitchFamily="34" charset="0"/>
                <a:ea typeface="Tahoma" panose="020B0604030504040204" pitchFamily="34" charset="0"/>
                <a:cs typeface="Tahoma" panose="020B0604030504040204" pitchFamily="34" charset="0"/>
              </a:rPr>
              <a:t>                     </a:t>
            </a:r>
            <a:r>
              <a:rPr lang="en-US" sz="2000" b="1" u="sng" dirty="0">
                <a:latin typeface="Tahoma" panose="020B0604030504040204" pitchFamily="34" charset="0"/>
                <a:ea typeface="Tahoma" panose="020B0604030504040204" pitchFamily="34" charset="0"/>
                <a:cs typeface="Tahoma" panose="020B0604030504040204" pitchFamily="34" charset="0"/>
              </a:rPr>
              <a:t>THE CHALLENGES OF BEING A PUBLIC DEFENDER</a:t>
            </a:r>
            <a:endParaRPr lang="en-US" sz="2000" u="sng" dirty="0">
              <a:latin typeface="Tahoma" panose="020B0604030504040204" pitchFamily="34" charset="0"/>
              <a:ea typeface="Tahoma" panose="020B0604030504040204" pitchFamily="34" charset="0"/>
              <a:cs typeface="Tahoma" panose="020B0604030504040204" pitchFamily="34" charset="0"/>
            </a:endParaRPr>
          </a:p>
          <a:p>
            <a:pPr>
              <a:lnSpc>
                <a:spcPct val="107000"/>
              </a:lnSpc>
            </a:pPr>
            <a:r>
              <a:rPr lang="en-US" sz="1050" dirty="0">
                <a:latin typeface="Times New Roman" panose="02020603050405020304" pitchFamily="18" charset="0"/>
                <a:ea typeface="Calibri" panose="020F0502020204030204" pitchFamily="34" charset="0"/>
                <a:cs typeface="Times New Roman" panose="02020603050405020304" pitchFamily="18" charset="0"/>
              </a:rPr>
              <a:t> </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pPr>
            <a:r>
              <a:rPr lang="en-US" sz="2600" dirty="0">
                <a:latin typeface="Tahoma" panose="020B0604030504040204" pitchFamily="34" charset="0"/>
                <a:ea typeface="Calibri" panose="020F0502020204030204" pitchFamily="34" charset="0"/>
                <a:cs typeface="Times New Roman" panose="02020603050405020304" pitchFamily="18" charset="0"/>
              </a:rPr>
              <a:t>	Many of the difficulties facing public defenders are well documented. The</a:t>
            </a:r>
            <a:r>
              <a:rPr lang="en-US" sz="2600" dirty="0">
                <a:latin typeface="Calibri" panose="020F0502020204030204" pitchFamily="34" charset="0"/>
                <a:ea typeface="Calibri" panose="020F0502020204030204" pitchFamily="34" charset="0"/>
                <a:cs typeface="Times New Roman" panose="02020603050405020304" pitchFamily="18" charset="0"/>
              </a:rPr>
              <a:t> </a:t>
            </a:r>
            <a:r>
              <a:rPr lang="en-US" sz="2600" dirty="0">
                <a:latin typeface="Tahoma" panose="020B0604030504040204" pitchFamily="34" charset="0"/>
                <a:ea typeface="Calibri" panose="020F0502020204030204" pitchFamily="34" charset="0"/>
                <a:cs typeface="Times New Roman" panose="02020603050405020304" pitchFamily="18" charset="0"/>
              </a:rPr>
              <a:t>day-to-day work of public defenders is highly stressful because of </a:t>
            </a:r>
            <a:r>
              <a:rPr lang="en-US" sz="2600" u="sng" dirty="0">
                <a:latin typeface="Tahoma" panose="020B0604030504040204" pitchFamily="34" charset="0"/>
                <a:ea typeface="Calibri" panose="020F0502020204030204" pitchFamily="34" charset="0"/>
                <a:cs typeface="Times New Roman" panose="02020603050405020304" pitchFamily="18" charset="0"/>
              </a:rPr>
              <a:t>unwieldy caseloads</a:t>
            </a:r>
            <a:r>
              <a:rPr lang="en-US" sz="2600" dirty="0">
                <a:latin typeface="Tahoma" panose="020B0604030504040204" pitchFamily="34" charset="0"/>
                <a:ea typeface="Calibri" panose="020F0502020204030204" pitchFamily="34" charset="0"/>
                <a:cs typeface="Times New Roman" panose="02020603050405020304" pitchFamily="18" charset="0"/>
              </a:rPr>
              <a:t>, </a:t>
            </a:r>
            <a:r>
              <a:rPr lang="en-US" sz="2600" u="sng" dirty="0">
                <a:latin typeface="Tahoma" panose="020B0604030504040204" pitchFamily="34" charset="0"/>
                <a:ea typeface="Calibri" panose="020F0502020204030204" pitchFamily="34" charset="0"/>
                <a:cs typeface="Times New Roman" panose="02020603050405020304" pitchFamily="18" charset="0"/>
              </a:rPr>
              <a:t>uncooperative clients</a:t>
            </a:r>
            <a:r>
              <a:rPr lang="en-US" sz="2600" dirty="0">
                <a:latin typeface="Tahoma" panose="020B0604030504040204" pitchFamily="34" charset="0"/>
                <a:ea typeface="Calibri" panose="020F0502020204030204" pitchFamily="34" charset="0"/>
                <a:cs typeface="Times New Roman" panose="02020603050405020304" pitchFamily="18" charset="0"/>
              </a:rPr>
              <a:t>, and an </a:t>
            </a:r>
            <a:r>
              <a:rPr lang="en-US" sz="2600" u="sng" dirty="0">
                <a:latin typeface="Tahoma" panose="020B0604030504040204" pitchFamily="34" charset="0"/>
                <a:ea typeface="Calibri" panose="020F0502020204030204" pitchFamily="34" charset="0"/>
                <a:cs typeface="Times New Roman" panose="02020603050405020304" pitchFamily="18" charset="0"/>
              </a:rPr>
              <a:t>unsupportive criminal justice system</a:t>
            </a:r>
            <a:r>
              <a:rPr lang="en-US" sz="2600" dirty="0">
                <a:latin typeface="Tahoma" panose="020B0604030504040204" pitchFamily="34" charset="0"/>
                <a:ea typeface="Calibri" panose="020F0502020204030204" pitchFamily="34" charset="0"/>
                <a:cs typeface="Times New Roman" panose="02020603050405020304" pitchFamily="18" charset="0"/>
              </a:rPr>
              <a:t>. PD work is often seen as an entry-level job in the legal profession. There is generally very little support for increasing the resources available to public defenders. </a:t>
            </a:r>
          </a:p>
          <a:p>
            <a:pPr algn="just">
              <a:lnSpc>
                <a:spcPct val="107000"/>
              </a:lnSpc>
            </a:pPr>
            <a:r>
              <a:rPr lang="en-US" sz="2600" dirty="0">
                <a:latin typeface="Tahoma" panose="020B0604030504040204" pitchFamily="34" charset="0"/>
                <a:ea typeface="Calibri" panose="020F0502020204030204" pitchFamily="34" charset="0"/>
                <a:cs typeface="Times New Roman" panose="02020603050405020304" pitchFamily="18" charset="0"/>
              </a:rPr>
              <a:t>	These structural burdens on DPA is exacerbated by </a:t>
            </a:r>
            <a:r>
              <a:rPr lang="en-US" sz="2600" u="sng" dirty="0">
                <a:latin typeface="Tahoma" panose="020B0604030504040204" pitchFamily="34" charset="0"/>
                <a:ea typeface="Calibri" panose="020F0502020204030204" pitchFamily="34" charset="0"/>
                <a:cs typeface="Times New Roman" panose="02020603050405020304" pitchFamily="18" charset="0"/>
              </a:rPr>
              <a:t>intense criticism</a:t>
            </a:r>
            <a:r>
              <a:rPr lang="en-US" sz="2600" dirty="0">
                <a:latin typeface="Tahoma" panose="020B0604030504040204" pitchFamily="34" charset="0"/>
                <a:ea typeface="Calibri" panose="020F0502020204030204" pitchFamily="34" charset="0"/>
                <a:cs typeface="Times New Roman" panose="02020603050405020304" pitchFamily="18" charset="0"/>
              </a:rPr>
              <a:t> from both the public in general and the particular clients of public defenders. The </a:t>
            </a:r>
            <a:r>
              <a:rPr lang="en-US" sz="2600" u="sng" dirty="0">
                <a:latin typeface="Tahoma" panose="020B0604030504040204" pitchFamily="34" charset="0"/>
                <a:ea typeface="Calibri" panose="020F0502020204030204" pitchFamily="34" charset="0"/>
                <a:cs typeface="Times New Roman" panose="02020603050405020304" pitchFamily="18" charset="0"/>
              </a:rPr>
              <a:t>lack of institutional support</a:t>
            </a:r>
            <a:r>
              <a:rPr lang="en-US" sz="2600" dirty="0">
                <a:latin typeface="Tahoma" panose="020B0604030504040204" pitchFamily="34" charset="0"/>
                <a:ea typeface="Calibri" panose="020F0502020204030204" pitchFamily="34" charset="0"/>
                <a:cs typeface="Times New Roman" panose="02020603050405020304" pitchFamily="18" charset="0"/>
              </a:rPr>
              <a:t> for public defenders--coupled with </a:t>
            </a:r>
            <a:r>
              <a:rPr lang="en-US" sz="2600" u="sng" dirty="0">
                <a:latin typeface="Tahoma" panose="020B0604030504040204" pitchFamily="34" charset="0"/>
                <a:ea typeface="Calibri" panose="020F0502020204030204" pitchFamily="34" charset="0"/>
                <a:cs typeface="Times New Roman" panose="02020603050405020304" pitchFamily="18" charset="0"/>
              </a:rPr>
              <a:t>criticism, often unfair, aimed at them from both sides</a:t>
            </a:r>
            <a:r>
              <a:rPr lang="en-US" sz="2600" dirty="0">
                <a:latin typeface="Tahoma" panose="020B0604030504040204" pitchFamily="34" charset="0"/>
                <a:ea typeface="Calibri" panose="020F0502020204030204" pitchFamily="34" charset="0"/>
                <a:cs typeface="Times New Roman" panose="02020603050405020304" pitchFamily="18" charset="0"/>
              </a:rPr>
              <a:t>--takes an </a:t>
            </a:r>
            <a:r>
              <a:rPr lang="en-US" sz="2600" u="sng" dirty="0">
                <a:latin typeface="Tahoma" panose="020B0604030504040204" pitchFamily="34" charset="0"/>
                <a:ea typeface="Calibri" panose="020F0502020204030204" pitchFamily="34" charset="0"/>
                <a:cs typeface="Times New Roman" panose="02020603050405020304" pitchFamily="18" charset="0"/>
              </a:rPr>
              <a:t>enormous psychological toll</a:t>
            </a:r>
            <a:r>
              <a:rPr lang="en-US" sz="2600" dirty="0">
                <a:latin typeface="Tahoma" panose="020B0604030504040204" pitchFamily="34" charset="0"/>
                <a:ea typeface="Calibri" panose="020F0502020204030204" pitchFamily="34" charset="0"/>
                <a:cs typeface="Times New Roman" panose="02020603050405020304" pitchFamily="18" charset="0"/>
              </a:rPr>
              <a:t> on those in the profession. </a:t>
            </a:r>
            <a:endParaRPr lang="en-US" sz="2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511354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33257" y="175920"/>
            <a:ext cx="5637706" cy="6586358"/>
          </a:xfrm>
          <a:prstGeom prst="rect">
            <a:avLst/>
          </a:prstGeom>
        </p:spPr>
      </p:pic>
    </p:spTree>
    <p:extLst>
      <p:ext uri="{BB962C8B-B14F-4D97-AF65-F5344CB8AC3E}">
        <p14:creationId xmlns:p14="http://schemas.microsoft.com/office/powerpoint/2010/main" val="19187913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00125" y="1985963"/>
            <a:ext cx="9786937" cy="3319755"/>
          </a:xfrm>
          <a:prstGeom prst="rect">
            <a:avLst/>
          </a:prstGeom>
        </p:spPr>
        <p:txBody>
          <a:bodyPr wrap="square">
            <a:spAutoFit/>
          </a:bodyPr>
          <a:lstStyle/>
          <a:p>
            <a:pPr marR="0" lvl="0">
              <a:lnSpc>
                <a:spcPct val="107000"/>
              </a:lnSpc>
              <a:spcBef>
                <a:spcPts val="0"/>
              </a:spcBef>
              <a:spcAft>
                <a:spcPts val="0"/>
              </a:spcAft>
            </a:pPr>
            <a:r>
              <a:rPr lang="en-US" sz="2400" b="1" dirty="0">
                <a:latin typeface="Tahoma" panose="020B0604030504040204" pitchFamily="34" charset="0"/>
                <a:ea typeface="Calibri" panose="020F0502020204030204" pitchFamily="34" charset="0"/>
                <a:cs typeface="Times New Roman" panose="02020603050405020304" pitchFamily="18" charset="0"/>
              </a:rPr>
              <a:t>                      A.    Lack of Institutional Support</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marL="457200" marR="0">
              <a:lnSpc>
                <a:spcPct val="107000"/>
              </a:lnSpc>
              <a:spcBef>
                <a:spcPts val="0"/>
              </a:spcBef>
              <a:spcAft>
                <a:spcPts val="0"/>
              </a:spcAft>
            </a:pPr>
            <a:r>
              <a:rPr lang="en-US" sz="1600" dirty="0">
                <a:latin typeface="Times New Roman" panose="02020603050405020304" pitchFamily="18" charset="0"/>
                <a:ea typeface="Calibri" panose="020F0502020204030204" pitchFamily="34" charset="0"/>
                <a:cs typeface="Times New Roman" panose="02020603050405020304" pitchFamily="18" charset="0"/>
              </a:rPr>
              <a:t> </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pPr>
            <a:r>
              <a:rPr lang="en-US" sz="2600" dirty="0">
                <a:latin typeface="Tahoma" panose="020B0604030504040204" pitchFamily="34" charset="0"/>
                <a:ea typeface="Tahoma" panose="020B0604030504040204" pitchFamily="34" charset="0"/>
                <a:cs typeface="Tahoma" panose="020B0604030504040204" pitchFamily="34" charset="0"/>
              </a:rPr>
              <a:t>	Unlike most other members of the legal profession, the typical public defender is burdened by a dramatic </a:t>
            </a:r>
            <a:r>
              <a:rPr lang="en-US" sz="2600" u="sng" dirty="0">
                <a:latin typeface="Tahoma" panose="020B0604030504040204" pitchFamily="34" charset="0"/>
                <a:ea typeface="Tahoma" panose="020B0604030504040204" pitchFamily="34" charset="0"/>
                <a:cs typeface="Tahoma" panose="020B0604030504040204" pitchFamily="34" charset="0"/>
              </a:rPr>
              <a:t>lack of resources</a:t>
            </a:r>
            <a:r>
              <a:rPr lang="en-US" sz="2600" dirty="0">
                <a:latin typeface="Tahoma" panose="020B0604030504040204" pitchFamily="34" charset="0"/>
                <a:ea typeface="Tahoma" panose="020B0604030504040204" pitchFamily="34" charset="0"/>
                <a:cs typeface="Tahoma" panose="020B0604030504040204" pitchFamily="34" charset="0"/>
              </a:rPr>
              <a:t>, </a:t>
            </a:r>
            <a:r>
              <a:rPr lang="en-US" sz="2600" u="sng" dirty="0">
                <a:latin typeface="Tahoma" panose="020B0604030504040204" pitchFamily="34" charset="0"/>
                <a:ea typeface="Tahoma" panose="020B0604030504040204" pitchFamily="34" charset="0"/>
                <a:cs typeface="Tahoma" panose="020B0604030504040204" pitchFamily="34" charset="0"/>
              </a:rPr>
              <a:t>limited training and supervision</a:t>
            </a:r>
            <a:r>
              <a:rPr lang="en-US" sz="2600" dirty="0">
                <a:latin typeface="Tahoma" panose="020B0604030504040204" pitchFamily="34" charset="0"/>
                <a:ea typeface="Tahoma" panose="020B0604030504040204" pitchFamily="34" charset="0"/>
                <a:cs typeface="Tahoma" panose="020B0604030504040204" pitchFamily="34" charset="0"/>
              </a:rPr>
              <a:t>, an </a:t>
            </a:r>
            <a:r>
              <a:rPr lang="en-US" sz="2600" u="sng" dirty="0">
                <a:latin typeface="Tahoma" panose="020B0604030504040204" pitchFamily="34" charset="0"/>
                <a:ea typeface="Tahoma" panose="020B0604030504040204" pitchFamily="34" charset="0"/>
                <a:cs typeface="Tahoma" panose="020B0604030504040204" pitchFamily="34" charset="0"/>
              </a:rPr>
              <a:t>unconscionable caseload</a:t>
            </a:r>
            <a:r>
              <a:rPr lang="en-US" sz="2600" dirty="0">
                <a:latin typeface="Tahoma" panose="020B0604030504040204" pitchFamily="34" charset="0"/>
                <a:ea typeface="Tahoma" panose="020B0604030504040204" pitchFamily="34" charset="0"/>
                <a:cs typeface="Tahoma" panose="020B0604030504040204" pitchFamily="34" charset="0"/>
              </a:rPr>
              <a:t>, </a:t>
            </a:r>
            <a:r>
              <a:rPr lang="en-US" sz="2600" u="sng" dirty="0">
                <a:latin typeface="Tahoma" panose="020B0604030504040204" pitchFamily="34" charset="0"/>
                <a:ea typeface="Tahoma" panose="020B0604030504040204" pitchFamily="34" charset="0"/>
                <a:cs typeface="Tahoma" panose="020B0604030504040204" pitchFamily="34" charset="0"/>
              </a:rPr>
              <a:t>unhealthy working conditions</a:t>
            </a:r>
            <a:r>
              <a:rPr lang="en-US" sz="2600" dirty="0">
                <a:latin typeface="Tahoma" panose="020B0604030504040204" pitchFamily="34" charset="0"/>
                <a:ea typeface="Tahoma" panose="020B0604030504040204" pitchFamily="34" charset="0"/>
                <a:cs typeface="Tahoma" panose="020B0604030504040204" pitchFamily="34" charset="0"/>
              </a:rPr>
              <a:t>, and </a:t>
            </a:r>
            <a:r>
              <a:rPr lang="en-US" sz="2600" u="sng" dirty="0">
                <a:latin typeface="Tahoma" panose="020B0604030504040204" pitchFamily="34" charset="0"/>
                <a:ea typeface="Tahoma" panose="020B0604030504040204" pitchFamily="34" charset="0"/>
                <a:cs typeface="Tahoma" panose="020B0604030504040204" pitchFamily="34" charset="0"/>
              </a:rPr>
              <a:t>unsympathetic police, prosecutors, judges, witnesses, and jurors</a:t>
            </a:r>
            <a:r>
              <a:rPr lang="en-US" sz="2600" dirty="0">
                <a:latin typeface="Tahoma" panose="020B0604030504040204" pitchFamily="34" charset="0"/>
                <a:ea typeface="Tahoma" panose="020B0604030504040204" pitchFamily="34" charset="0"/>
                <a:cs typeface="Tahoma" panose="020B0604030504040204" pitchFamily="34" charset="0"/>
              </a:rPr>
              <a:t> with whom he or she must work.</a:t>
            </a:r>
            <a:endParaRPr lang="en-US" sz="2600" dirty="0">
              <a:effectLs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0044345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05943" y="162545"/>
            <a:ext cx="7112000" cy="6354369"/>
          </a:xfrm>
          <a:prstGeom prst="rect">
            <a:avLst/>
          </a:prstGeom>
        </p:spPr>
      </p:pic>
    </p:spTree>
    <p:extLst>
      <p:ext uri="{BB962C8B-B14F-4D97-AF65-F5344CB8AC3E}">
        <p14:creationId xmlns:p14="http://schemas.microsoft.com/office/powerpoint/2010/main" val="345177587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64342" y="101601"/>
            <a:ext cx="10029371" cy="6316666"/>
          </a:xfrm>
          <a:prstGeom prst="rect">
            <a:avLst/>
          </a:prstGeom>
        </p:spPr>
        <p:txBody>
          <a:bodyPr wrap="square">
            <a:spAutoFit/>
          </a:bodyPr>
          <a:lstStyle/>
          <a:p>
            <a:pPr marR="0" lvl="0">
              <a:lnSpc>
                <a:spcPct val="107000"/>
              </a:lnSpc>
              <a:spcBef>
                <a:spcPts val="0"/>
              </a:spcBef>
              <a:spcAft>
                <a:spcPts val="0"/>
              </a:spcAft>
            </a:pPr>
            <a:r>
              <a:rPr lang="en-US" sz="2400" b="1" dirty="0">
                <a:latin typeface="Tahoma" panose="020B0604030504040204" pitchFamily="34" charset="0"/>
                <a:ea typeface="Calibri" panose="020F0502020204030204" pitchFamily="34" charset="0"/>
                <a:cs typeface="Times New Roman" panose="02020603050405020304" pitchFamily="18" charset="0"/>
              </a:rPr>
              <a:t>   B. The Critical Public—“How Can You Defend Those People?”</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marL="457200" marR="0">
              <a:lnSpc>
                <a:spcPct val="107000"/>
              </a:lnSpc>
              <a:spcBef>
                <a:spcPts val="0"/>
              </a:spcBef>
              <a:spcAft>
                <a:spcPts val="0"/>
              </a:spcAft>
            </a:pPr>
            <a:r>
              <a:rPr lang="en-US" sz="1600" dirty="0">
                <a:latin typeface="Times New Roman" panose="02020603050405020304" pitchFamily="18" charset="0"/>
                <a:ea typeface="Calibri" panose="020F0502020204030204" pitchFamily="34" charset="0"/>
                <a:cs typeface="Times New Roman" panose="02020603050405020304" pitchFamily="18" charset="0"/>
              </a:rPr>
              <a:t> </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pPr>
            <a:r>
              <a:rPr lang="en-US" sz="2600" dirty="0">
                <a:latin typeface="Tahoma" panose="020B0604030504040204" pitchFamily="34" charset="0"/>
                <a:ea typeface="Tahoma" panose="020B0604030504040204" pitchFamily="34" charset="0"/>
                <a:cs typeface="Tahoma" panose="020B0604030504040204" pitchFamily="34" charset="0"/>
              </a:rPr>
              <a:t>	Adding to the stress on public defenders is the </a:t>
            </a:r>
            <a:r>
              <a:rPr lang="en-US" sz="2600" u="sng" dirty="0">
                <a:latin typeface="Tahoma" panose="020B0604030504040204" pitchFamily="34" charset="0"/>
                <a:ea typeface="Tahoma" panose="020B0604030504040204" pitchFamily="34" charset="0"/>
                <a:cs typeface="Tahoma" panose="020B0604030504040204" pitchFamily="34" charset="0"/>
              </a:rPr>
              <a:t>low esteem</a:t>
            </a:r>
            <a:r>
              <a:rPr lang="en-US" sz="2600" dirty="0">
                <a:latin typeface="Tahoma" panose="020B0604030504040204" pitchFamily="34" charset="0"/>
                <a:ea typeface="Tahoma" panose="020B0604030504040204" pitchFamily="34" charset="0"/>
                <a:cs typeface="Tahoma" panose="020B0604030504040204" pitchFamily="34" charset="0"/>
              </a:rPr>
              <a:t> in which the general public holds them. Public defenders are often viewed by the public as </a:t>
            </a:r>
            <a:r>
              <a:rPr lang="en-US" sz="2600" u="sng" dirty="0">
                <a:latin typeface="Tahoma" panose="020B0604030504040204" pitchFamily="34" charset="0"/>
                <a:ea typeface="Tahoma" panose="020B0604030504040204" pitchFamily="34" charset="0"/>
                <a:cs typeface="Tahoma" panose="020B0604030504040204" pitchFamily="34" charset="0"/>
              </a:rPr>
              <a:t>either incompetent</a:t>
            </a:r>
            <a:r>
              <a:rPr lang="en-US" sz="2600" dirty="0">
                <a:latin typeface="Tahoma" panose="020B0604030504040204" pitchFamily="34" charset="0"/>
                <a:ea typeface="Tahoma" panose="020B0604030504040204" pitchFamily="34" charset="0"/>
                <a:cs typeface="Tahoma" panose="020B0604030504040204" pitchFamily="34" charset="0"/>
              </a:rPr>
              <a:t> at what they do </a:t>
            </a:r>
            <a:r>
              <a:rPr lang="en-US" sz="2600" u="sng" dirty="0">
                <a:latin typeface="Tahoma" panose="020B0604030504040204" pitchFamily="34" charset="0"/>
                <a:ea typeface="Tahoma" panose="020B0604030504040204" pitchFamily="34" charset="0"/>
                <a:cs typeface="Tahoma" panose="020B0604030504040204" pitchFamily="34" charset="0"/>
              </a:rPr>
              <a:t>or immoral</a:t>
            </a:r>
            <a:r>
              <a:rPr lang="en-US" sz="2600" dirty="0">
                <a:latin typeface="Tahoma" panose="020B0604030504040204" pitchFamily="34" charset="0"/>
                <a:ea typeface="Tahoma" panose="020B0604030504040204" pitchFamily="34" charset="0"/>
                <a:cs typeface="Tahoma" panose="020B0604030504040204" pitchFamily="34" charset="0"/>
              </a:rPr>
              <a:t> for doing it. Public defenders are criticized at least as much for doing their job</a:t>
            </a:r>
            <a:r>
              <a:rPr lang="en-US" sz="2600" b="1" dirty="0">
                <a:latin typeface="Tahoma" panose="020B0604030504040204" pitchFamily="34" charset="0"/>
                <a:ea typeface="Tahoma" panose="020B0604030504040204" pitchFamily="34" charset="0"/>
                <a:cs typeface="Tahoma" panose="020B0604030504040204" pitchFamily="34" charset="0"/>
              </a:rPr>
              <a:t> </a:t>
            </a:r>
            <a:r>
              <a:rPr lang="en-US" sz="2600" dirty="0">
                <a:latin typeface="Tahoma" panose="020B0604030504040204" pitchFamily="34" charset="0"/>
                <a:ea typeface="Tahoma" panose="020B0604030504040204" pitchFamily="34" charset="0"/>
                <a:cs typeface="Tahoma" panose="020B0604030504040204" pitchFamily="34" charset="0"/>
              </a:rPr>
              <a:t>well as for doing it poorly. Many criticize the fact that public defenders avail themselves of the law's safeguards in defending a client. For example, </a:t>
            </a:r>
            <a:r>
              <a:rPr lang="en-US" sz="2600" u="sng" dirty="0">
                <a:latin typeface="Tahoma" panose="020B0604030504040204" pitchFamily="34" charset="0"/>
                <a:ea typeface="Tahoma" panose="020B0604030504040204" pitchFamily="34" charset="0"/>
                <a:cs typeface="Tahoma" panose="020B0604030504040204" pitchFamily="34" charset="0"/>
              </a:rPr>
              <a:t>two criticisms often leveled at public defenders are that they cross-examine truthful witnesses to make them appear unreliable and move to suppress probative and incriminating evidence against their clients</a:t>
            </a:r>
            <a:r>
              <a:rPr lang="en-US" sz="2600" dirty="0">
                <a:latin typeface="Tahoma" panose="020B0604030504040204" pitchFamily="34" charset="0"/>
                <a:ea typeface="Tahoma" panose="020B0604030504040204" pitchFamily="34" charset="0"/>
                <a:cs typeface="Tahoma" panose="020B0604030504040204" pitchFamily="34" charset="0"/>
              </a:rPr>
              <a:t>. These criticisms of public defenders are commonplace, despite the recognized importance of such activities to our adversarial system of justice.</a:t>
            </a:r>
            <a:endParaRPr lang="en-US" sz="2600" dirty="0">
              <a:effectLs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5246401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80456" y="174171"/>
            <a:ext cx="9608458" cy="6413958"/>
          </a:xfrm>
          <a:prstGeom prst="rect">
            <a:avLst/>
          </a:prstGeom>
        </p:spPr>
        <p:txBody>
          <a:bodyPr wrap="square">
            <a:spAutoFit/>
          </a:bodyPr>
          <a:lstStyle/>
          <a:p>
            <a:pPr marR="0" lvl="0">
              <a:lnSpc>
                <a:spcPct val="107000"/>
              </a:lnSpc>
              <a:spcBef>
                <a:spcPts val="0"/>
              </a:spcBef>
              <a:spcAft>
                <a:spcPts val="0"/>
              </a:spcAft>
            </a:pPr>
            <a:r>
              <a:rPr lang="en-US" sz="2000" b="1" dirty="0">
                <a:latin typeface="Tahoma" panose="020B0604030504040204" pitchFamily="34" charset="0"/>
                <a:ea typeface="Calibri" panose="020F0502020204030204" pitchFamily="34" charset="0"/>
                <a:cs typeface="Times New Roman" panose="02020603050405020304" pitchFamily="18" charset="0"/>
              </a:rPr>
              <a:t>               </a:t>
            </a:r>
            <a:r>
              <a:rPr lang="en-US" sz="2400" b="1" dirty="0">
                <a:latin typeface="Tahoma" panose="020B0604030504040204" pitchFamily="34" charset="0"/>
                <a:ea typeface="Calibri" panose="020F0502020204030204" pitchFamily="34" charset="0"/>
                <a:cs typeface="Times New Roman" panose="02020603050405020304" pitchFamily="18" charset="0"/>
              </a:rPr>
              <a:t>C.</a:t>
            </a:r>
            <a:r>
              <a:rPr lang="en-US" sz="2000" b="1" dirty="0">
                <a:latin typeface="Tahoma" panose="020B0604030504040204" pitchFamily="34" charset="0"/>
                <a:ea typeface="Calibri" panose="020F0502020204030204" pitchFamily="34" charset="0"/>
                <a:cs typeface="Times New Roman" panose="02020603050405020304" pitchFamily="18" charset="0"/>
              </a:rPr>
              <a:t> </a:t>
            </a:r>
            <a:r>
              <a:rPr lang="en-US" sz="2400" b="1" dirty="0">
                <a:latin typeface="Tahoma" panose="020B0604030504040204" pitchFamily="34" charset="0"/>
                <a:ea typeface="Tahoma" panose="020B0604030504040204" pitchFamily="34" charset="0"/>
                <a:cs typeface="Tahoma" panose="020B0604030504040204" pitchFamily="34" charset="0"/>
              </a:rPr>
              <a:t>The Critical Clients—“I Want a Real Lawyer!”</a:t>
            </a:r>
            <a:endParaRPr lang="en-US" sz="2400" dirty="0">
              <a:latin typeface="Tahoma" panose="020B0604030504040204" pitchFamily="34" charset="0"/>
              <a:ea typeface="Tahoma" panose="020B0604030504040204" pitchFamily="34" charset="0"/>
              <a:cs typeface="Tahoma" panose="020B0604030504040204" pitchFamily="34" charset="0"/>
            </a:endParaRPr>
          </a:p>
          <a:p>
            <a:pPr marL="457200" marR="0">
              <a:lnSpc>
                <a:spcPct val="107000"/>
              </a:lnSpc>
              <a:spcBef>
                <a:spcPts val="0"/>
              </a:spcBef>
              <a:spcAft>
                <a:spcPts val="0"/>
              </a:spcAft>
            </a:pPr>
            <a:r>
              <a:rPr lang="en-US" sz="1600" dirty="0">
                <a:latin typeface="Times New Roman" panose="02020603050405020304" pitchFamily="18" charset="0"/>
                <a:ea typeface="Calibri" panose="020F0502020204030204" pitchFamily="34" charset="0"/>
                <a:cs typeface="Times New Roman" panose="02020603050405020304" pitchFamily="18" charset="0"/>
              </a:rPr>
              <a:t> </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pPr>
            <a:r>
              <a:rPr lang="en-US" sz="2600" dirty="0">
                <a:latin typeface="Tahoma" panose="020B0604030504040204" pitchFamily="34" charset="0"/>
                <a:ea typeface="Tahoma" panose="020B0604030504040204" pitchFamily="34" charset="0"/>
                <a:cs typeface="Tahoma" panose="020B0604030504040204" pitchFamily="34" charset="0"/>
              </a:rPr>
              <a:t>	Public defenders are the object of </a:t>
            </a:r>
            <a:r>
              <a:rPr lang="en-US" sz="2600" u="sng" dirty="0">
                <a:latin typeface="Tahoma" panose="020B0604030504040204" pitchFamily="34" charset="0"/>
                <a:ea typeface="Tahoma" panose="020B0604030504040204" pitchFamily="34" charset="0"/>
                <a:cs typeface="Tahoma" panose="020B0604030504040204" pitchFamily="34" charset="0"/>
              </a:rPr>
              <a:t>unduly harsh criticism</a:t>
            </a:r>
            <a:r>
              <a:rPr lang="en-US" sz="2600" dirty="0">
                <a:latin typeface="Tahoma" panose="020B0604030504040204" pitchFamily="34" charset="0"/>
                <a:ea typeface="Tahoma" panose="020B0604030504040204" pitchFamily="34" charset="0"/>
                <a:cs typeface="Tahoma" panose="020B0604030504040204" pitchFamily="34" charset="0"/>
              </a:rPr>
              <a:t> not only from the public at large, but even from the clients that they are working so hard to help. Clients' misunderstandings of the criminal justice system often lead them to level unfair charges against their public defenders. For instance, public defenders have been criticized for their close alliance with other court agents, including judges, prosecutors, and police. They are paid from the same coffers that pay these other court agents, their offices are occasionally housed in the courthouse itself, and they often make deals with prosecutors that send clients to jail. While attorneys tend to realize the necessity of such arrangements, clients many times do not.</a:t>
            </a:r>
          </a:p>
          <a:p>
            <a:pPr algn="just">
              <a:lnSpc>
                <a:spcPct val="107000"/>
              </a:lnSpc>
            </a:pPr>
            <a:r>
              <a:rPr lang="en-US" sz="2600" dirty="0">
                <a:latin typeface="Tahoma" panose="020B0604030504040204" pitchFamily="34" charset="0"/>
                <a:ea typeface="Tahoma" panose="020B0604030504040204" pitchFamily="34" charset="0"/>
                <a:cs typeface="Tahoma" panose="020B0604030504040204" pitchFamily="34" charset="0"/>
              </a:rPr>
              <a:t> </a:t>
            </a:r>
          </a:p>
        </p:txBody>
      </p:sp>
    </p:spTree>
    <p:extLst>
      <p:ext uri="{BB962C8B-B14F-4D97-AF65-F5344CB8AC3E}">
        <p14:creationId xmlns:p14="http://schemas.microsoft.com/office/powerpoint/2010/main" val="389578587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36914" y="638629"/>
            <a:ext cx="10363200" cy="5461880"/>
          </a:xfrm>
          <a:prstGeom prst="rect">
            <a:avLst/>
          </a:prstGeom>
        </p:spPr>
        <p:txBody>
          <a:bodyPr wrap="square">
            <a:spAutoFit/>
          </a:bodyPr>
          <a:lstStyle/>
          <a:p>
            <a:pPr algn="just">
              <a:lnSpc>
                <a:spcPct val="107000"/>
              </a:lnSpc>
            </a:pPr>
            <a:r>
              <a:rPr lang="en-US" sz="2600" dirty="0">
                <a:latin typeface="Tahoma" panose="020B0604030504040204" pitchFamily="34" charset="0"/>
                <a:ea typeface="Calibri" panose="020F0502020204030204" pitchFamily="34" charset="0"/>
                <a:cs typeface="Times New Roman" panose="02020603050405020304" pitchFamily="18" charset="0"/>
              </a:rPr>
              <a:t>	It is little wonder that poor clients are uneasy about the representation they will receive from lawyers who they do not choose and have little power to remove, and who lack sufficient resources to change their clients' situations.</a:t>
            </a:r>
          </a:p>
          <a:p>
            <a:pPr algn="just">
              <a:lnSpc>
                <a:spcPct val="107000"/>
              </a:lnSpc>
            </a:pPr>
            <a:endParaRPr lang="en-US" sz="2600" dirty="0">
              <a:effectLst/>
              <a:latin typeface="Tahoma" panose="020B0604030504040204" pitchFamily="34" charset="0"/>
              <a:ea typeface="Calibri" panose="020F0502020204030204" pitchFamily="34" charset="0"/>
              <a:cs typeface="Times New Roman" panose="02020603050405020304" pitchFamily="18" charset="0"/>
            </a:endParaRPr>
          </a:p>
          <a:p>
            <a:pPr algn="just"/>
            <a:r>
              <a:rPr lang="en-US" sz="2600" dirty="0">
                <a:latin typeface="Tahoma" panose="020B0604030504040204" pitchFamily="34" charset="0"/>
                <a:ea typeface="Tahoma" panose="020B0604030504040204" pitchFamily="34" charset="0"/>
                <a:cs typeface="Tahoma" panose="020B0604030504040204" pitchFamily="34" charset="0"/>
              </a:rPr>
              <a:t>	Nevertheless, many failures by public defenders to do their job</a:t>
            </a:r>
            <a:r>
              <a:rPr lang="en-US" sz="2600" b="1" dirty="0">
                <a:latin typeface="Tahoma" panose="020B0604030504040204" pitchFamily="34" charset="0"/>
                <a:ea typeface="Tahoma" panose="020B0604030504040204" pitchFamily="34" charset="0"/>
                <a:cs typeface="Tahoma" panose="020B0604030504040204" pitchFamily="34" charset="0"/>
              </a:rPr>
              <a:t> </a:t>
            </a:r>
            <a:r>
              <a:rPr lang="en-US" sz="2600" dirty="0">
                <a:latin typeface="Tahoma" panose="020B0604030504040204" pitchFamily="34" charset="0"/>
                <a:ea typeface="Tahoma" panose="020B0604030504040204" pitchFamily="34" charset="0"/>
                <a:cs typeface="Tahoma" panose="020B0604030504040204" pitchFamily="34" charset="0"/>
              </a:rPr>
              <a:t>effectively result from the structure of the criminal justice system rather than from lack of concern by the public defenders. </a:t>
            </a:r>
          </a:p>
          <a:p>
            <a:pPr algn="just"/>
            <a:r>
              <a:rPr lang="en-US" sz="2600" dirty="0">
                <a:latin typeface="Tahoma" panose="020B0604030504040204" pitchFamily="34" charset="0"/>
                <a:ea typeface="Tahoma" panose="020B0604030504040204" pitchFamily="34" charset="0"/>
                <a:cs typeface="Tahoma" panose="020B0604030504040204" pitchFamily="34" charset="0"/>
              </a:rPr>
              <a:t>	</a:t>
            </a:r>
          </a:p>
          <a:p>
            <a:pPr algn="just"/>
            <a:r>
              <a:rPr lang="en-US" sz="2600" dirty="0">
                <a:latin typeface="Tahoma" panose="020B0604030504040204" pitchFamily="34" charset="0"/>
                <a:ea typeface="Tahoma" panose="020B0604030504040204" pitchFamily="34" charset="0"/>
                <a:cs typeface="Tahoma" panose="020B0604030504040204" pitchFamily="34" charset="0"/>
              </a:rPr>
              <a:t>	</a:t>
            </a:r>
            <a:r>
              <a:rPr lang="en-US" sz="2600" u="sng" dirty="0">
                <a:latin typeface="Tahoma" panose="020B0604030504040204" pitchFamily="34" charset="0"/>
                <a:ea typeface="Tahoma" panose="020B0604030504040204" pitchFamily="34" charset="0"/>
                <a:cs typeface="Tahoma" panose="020B0604030504040204" pitchFamily="34" charset="0"/>
              </a:rPr>
              <a:t>As a whole, public defenders are deeply committed to their work and their clients; therefore, criticism from these same clients inflicts a particularly deep wound</a:t>
            </a:r>
            <a:r>
              <a:rPr lang="en-US" sz="2600" dirty="0">
                <a:latin typeface="Tahoma" panose="020B0604030504040204" pitchFamily="34" charset="0"/>
                <a:ea typeface="Tahoma" panose="020B0604030504040204" pitchFamily="34" charset="0"/>
                <a:cs typeface="Tahoma" panose="020B0604030504040204" pitchFamily="34" charset="0"/>
              </a:rPr>
              <a:t>.</a:t>
            </a:r>
          </a:p>
          <a:p>
            <a:pPr algn="just">
              <a:lnSpc>
                <a:spcPct val="107000"/>
              </a:lnSpc>
            </a:pPr>
            <a:endParaRPr lang="en-US" sz="2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3549645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51429" y="0"/>
            <a:ext cx="10232571" cy="5888535"/>
          </a:xfrm>
          <a:prstGeom prst="rect">
            <a:avLst/>
          </a:prstGeom>
        </p:spPr>
        <p:txBody>
          <a:bodyPr wrap="square">
            <a:spAutoFit/>
          </a:bodyPr>
          <a:lstStyle/>
          <a:p>
            <a:pPr marR="0" lvl="0">
              <a:lnSpc>
                <a:spcPct val="107000"/>
              </a:lnSpc>
              <a:spcBef>
                <a:spcPts val="0"/>
              </a:spcBef>
              <a:spcAft>
                <a:spcPts val="0"/>
              </a:spcAft>
            </a:pPr>
            <a:r>
              <a:rPr lang="en-US" sz="2400" b="1" dirty="0">
                <a:latin typeface="Tahoma" panose="020B0604030504040204" pitchFamily="34" charset="0"/>
                <a:ea typeface="Calibri" panose="020F0502020204030204" pitchFamily="34" charset="0"/>
                <a:cs typeface="Times New Roman" panose="02020603050405020304" pitchFamily="18" charset="0"/>
              </a:rPr>
              <a:t>                              D. The Psychological Toll</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marL="457200" marR="0">
              <a:lnSpc>
                <a:spcPct val="107000"/>
              </a:lnSpc>
              <a:spcBef>
                <a:spcPts val="0"/>
              </a:spcBef>
              <a:spcAft>
                <a:spcPts val="0"/>
              </a:spcAft>
            </a:pPr>
            <a:r>
              <a:rPr lang="en-US" sz="1600" dirty="0">
                <a:latin typeface="Times New Roman" panose="02020603050405020304" pitchFamily="18" charset="0"/>
                <a:ea typeface="Calibri" panose="020F0502020204030204" pitchFamily="34" charset="0"/>
                <a:cs typeface="Times New Roman" panose="02020603050405020304" pitchFamily="18" charset="0"/>
              </a:rPr>
              <a:t> </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pPr>
            <a:r>
              <a:rPr lang="en-US" sz="2600" dirty="0">
                <a:latin typeface="Tahoma" panose="020B0604030504040204" pitchFamily="34" charset="0"/>
                <a:ea typeface="Tahoma" panose="020B0604030504040204" pitchFamily="34" charset="0"/>
                <a:cs typeface="Tahoma" panose="020B0604030504040204" pitchFamily="34" charset="0"/>
              </a:rPr>
              <a:t>	In light of the </a:t>
            </a:r>
            <a:r>
              <a:rPr lang="en-US" sz="2600" u="sng" dirty="0">
                <a:latin typeface="Tahoma" panose="020B0604030504040204" pitchFamily="34" charset="0"/>
                <a:ea typeface="Tahoma" panose="020B0604030504040204" pitchFamily="34" charset="0"/>
                <a:cs typeface="Tahoma" panose="020B0604030504040204" pitchFamily="34" charset="0"/>
              </a:rPr>
              <a:t>dramatic lack of institutional support</a:t>
            </a:r>
            <a:r>
              <a:rPr lang="en-US" sz="2600" dirty="0">
                <a:latin typeface="Tahoma" panose="020B0604030504040204" pitchFamily="34" charset="0"/>
                <a:ea typeface="Tahoma" panose="020B0604030504040204" pitchFamily="34" charset="0"/>
                <a:cs typeface="Tahoma" panose="020B0604030504040204" pitchFamily="34" charset="0"/>
              </a:rPr>
              <a:t> public defenders receive and the </a:t>
            </a:r>
            <a:r>
              <a:rPr lang="en-US" sz="2600" u="sng" dirty="0">
                <a:latin typeface="Tahoma" panose="020B0604030504040204" pitchFamily="34" charset="0"/>
                <a:ea typeface="Tahoma" panose="020B0604030504040204" pitchFamily="34" charset="0"/>
                <a:cs typeface="Tahoma" panose="020B0604030504040204" pitchFamily="34" charset="0"/>
              </a:rPr>
              <a:t>intense criticism</a:t>
            </a:r>
            <a:r>
              <a:rPr lang="en-US" sz="2600" dirty="0">
                <a:latin typeface="Tahoma" panose="020B0604030504040204" pitchFamily="34" charset="0"/>
                <a:ea typeface="Tahoma" panose="020B0604030504040204" pitchFamily="34" charset="0"/>
                <a:cs typeface="Tahoma" panose="020B0604030504040204" pitchFamily="34" charset="0"/>
              </a:rPr>
              <a:t> to which they are subjected by both the public and their clients, it is not surprising to find that </a:t>
            </a:r>
            <a:r>
              <a:rPr lang="en-US" sz="2600" u="sng" dirty="0">
                <a:latin typeface="Tahoma" panose="020B0604030504040204" pitchFamily="34" charset="0"/>
                <a:ea typeface="Tahoma" panose="020B0604030504040204" pitchFamily="34" charset="0"/>
                <a:cs typeface="Tahoma" panose="020B0604030504040204" pitchFamily="34" charset="0"/>
              </a:rPr>
              <a:t>many public defenders report deep dissatisfaction with their job</a:t>
            </a:r>
            <a:r>
              <a:rPr lang="en-US" sz="2600" dirty="0">
                <a:latin typeface="Tahoma" panose="020B0604030504040204" pitchFamily="34" charset="0"/>
                <a:ea typeface="Tahoma" panose="020B0604030504040204" pitchFamily="34" charset="0"/>
                <a:cs typeface="Tahoma" panose="020B0604030504040204" pitchFamily="34" charset="0"/>
              </a:rPr>
              <a:t>. </a:t>
            </a:r>
          </a:p>
          <a:p>
            <a:pPr algn="just">
              <a:lnSpc>
                <a:spcPct val="107000"/>
              </a:lnSpc>
            </a:pPr>
            <a:endParaRPr lang="en-US" sz="2600" dirty="0">
              <a:latin typeface="Tahoma" panose="020B0604030504040204" pitchFamily="34" charset="0"/>
              <a:ea typeface="Tahoma" panose="020B0604030504040204" pitchFamily="34" charset="0"/>
              <a:cs typeface="Tahoma" panose="020B0604030504040204" pitchFamily="34" charset="0"/>
            </a:endParaRPr>
          </a:p>
          <a:p>
            <a:pPr algn="just">
              <a:lnSpc>
                <a:spcPct val="107000"/>
              </a:lnSpc>
            </a:pPr>
            <a:r>
              <a:rPr lang="en-US" sz="2600" dirty="0">
                <a:latin typeface="Tahoma" panose="020B0604030504040204" pitchFamily="34" charset="0"/>
                <a:ea typeface="Tahoma" panose="020B0604030504040204" pitchFamily="34" charset="0"/>
                <a:cs typeface="Tahoma" panose="020B0604030504040204" pitchFamily="34" charset="0"/>
              </a:rPr>
              <a:t>	Public defenders from across the country offer painful testimony of the </a:t>
            </a:r>
            <a:r>
              <a:rPr lang="en-US" sz="2600" u="sng" dirty="0">
                <a:latin typeface="Tahoma" panose="020B0604030504040204" pitchFamily="34" charset="0"/>
                <a:ea typeface="Tahoma" panose="020B0604030504040204" pitchFamily="34" charset="0"/>
                <a:cs typeface="Tahoma" panose="020B0604030504040204" pitchFamily="34" charset="0"/>
              </a:rPr>
              <a:t>physical and emotional toll</a:t>
            </a:r>
            <a:r>
              <a:rPr lang="en-US" sz="2600" dirty="0">
                <a:latin typeface="Tahoma" panose="020B0604030504040204" pitchFamily="34" charset="0"/>
                <a:ea typeface="Tahoma" panose="020B0604030504040204" pitchFamily="34" charset="0"/>
                <a:cs typeface="Tahoma" panose="020B0604030504040204" pitchFamily="34" charset="0"/>
              </a:rPr>
              <a:t> of doing their jobs. They tell of losing their motivation to be a crusader because they have become </a:t>
            </a:r>
            <a:r>
              <a:rPr lang="en-US" sz="2600" u="sng" dirty="0">
                <a:latin typeface="Tahoma" panose="020B0604030504040204" pitchFamily="34" charset="0"/>
                <a:ea typeface="Tahoma" panose="020B0604030504040204" pitchFamily="34" charset="0"/>
                <a:cs typeface="Tahoma" panose="020B0604030504040204" pitchFamily="34" charset="0"/>
              </a:rPr>
              <a:t>jaded, disillusioned, or cynical</a:t>
            </a:r>
            <a:r>
              <a:rPr lang="en-US" sz="2600" dirty="0">
                <a:latin typeface="Tahoma" panose="020B0604030504040204" pitchFamily="34" charset="0"/>
                <a:ea typeface="Tahoma" panose="020B0604030504040204" pitchFamily="34" charset="0"/>
                <a:cs typeface="Tahoma" panose="020B0604030504040204" pitchFamily="34" charset="0"/>
              </a:rPr>
              <a:t> about the work of public defenders. As a result, many leave the field, and their decisions to end their careers as public defenders are adamant and unequivocal.</a:t>
            </a:r>
          </a:p>
        </p:txBody>
      </p:sp>
    </p:spTree>
    <p:extLst>
      <p:ext uri="{BB962C8B-B14F-4D97-AF65-F5344CB8AC3E}">
        <p14:creationId xmlns:p14="http://schemas.microsoft.com/office/powerpoint/2010/main" val="284217859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38514" y="188686"/>
            <a:ext cx="10145486" cy="6294552"/>
          </a:xfrm>
          <a:prstGeom prst="rect">
            <a:avLst/>
          </a:prstGeom>
        </p:spPr>
        <p:txBody>
          <a:bodyPr wrap="square">
            <a:spAutoFit/>
          </a:bodyPr>
          <a:lstStyle/>
          <a:p>
            <a:pPr>
              <a:lnSpc>
                <a:spcPct val="107000"/>
              </a:lnSpc>
            </a:pPr>
            <a:r>
              <a:rPr lang="en-US" sz="2400" b="1" dirty="0">
                <a:latin typeface="Tahoma" panose="020B0604030504040204" pitchFamily="34" charset="0"/>
                <a:ea typeface="Calibri" panose="020F0502020204030204" pitchFamily="34" charset="0"/>
                <a:cs typeface="Times New Roman" panose="02020603050405020304" pitchFamily="18" charset="0"/>
              </a:rPr>
              <a:t>                                         CONCLUSION</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sz="1050" dirty="0">
                <a:latin typeface="Times New Roman" panose="02020603050405020304" pitchFamily="18" charset="0"/>
                <a:ea typeface="Calibri" panose="020F0502020204030204" pitchFamily="34" charset="0"/>
                <a:cs typeface="Times New Roman" panose="02020603050405020304" pitchFamily="18" charset="0"/>
              </a:rPr>
              <a:t> </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pPr>
            <a:r>
              <a:rPr lang="en-US" sz="2600" dirty="0">
                <a:latin typeface="Tahoma" panose="020B0604030504040204" pitchFamily="34" charset="0"/>
                <a:ea typeface="Calibri" panose="020F0502020204030204" pitchFamily="34" charset="0"/>
                <a:cs typeface="Times New Roman" panose="02020603050405020304" pitchFamily="18" charset="0"/>
              </a:rPr>
              <a:t>	The </a:t>
            </a:r>
            <a:r>
              <a:rPr lang="en-US" sz="2600" u="sng" dirty="0">
                <a:latin typeface="Tahoma" panose="020B0604030504040204" pitchFamily="34" charset="0"/>
                <a:ea typeface="Calibri" panose="020F0502020204030204" pitchFamily="34" charset="0"/>
                <a:cs typeface="Times New Roman" panose="02020603050405020304" pitchFamily="18" charset="0"/>
              </a:rPr>
              <a:t>insufficient funding</a:t>
            </a:r>
            <a:r>
              <a:rPr lang="en-US" sz="2600" dirty="0">
                <a:latin typeface="Tahoma" panose="020B0604030504040204" pitchFamily="34" charset="0"/>
                <a:ea typeface="Calibri" panose="020F0502020204030204" pitchFamily="34" charset="0"/>
                <a:cs typeface="Times New Roman" panose="02020603050405020304" pitchFamily="18" charset="0"/>
              </a:rPr>
              <a:t> that plagues public defender programs results in inadequate training and resources. Such structural limitations inhibit public defenders' ability to defend their indigent clients effectively, thereby engendering much </a:t>
            </a:r>
            <a:r>
              <a:rPr lang="en-US" sz="2600" u="sng" dirty="0">
                <a:latin typeface="Tahoma" panose="020B0604030504040204" pitchFamily="34" charset="0"/>
                <a:ea typeface="Calibri" panose="020F0502020204030204" pitchFamily="34" charset="0"/>
                <a:cs typeface="Times New Roman" panose="02020603050405020304" pitchFamily="18" charset="0"/>
              </a:rPr>
              <a:t>criticism</a:t>
            </a:r>
            <a:r>
              <a:rPr lang="en-US" sz="2600" dirty="0">
                <a:latin typeface="Tahoma" panose="020B0604030504040204" pitchFamily="34" charset="0"/>
                <a:ea typeface="Calibri" panose="020F0502020204030204" pitchFamily="34" charset="0"/>
                <a:cs typeface="Times New Roman" panose="02020603050405020304" pitchFamily="18" charset="0"/>
              </a:rPr>
              <a:t> from the general public as well as particular clients. </a:t>
            </a:r>
          </a:p>
          <a:p>
            <a:pPr algn="just">
              <a:lnSpc>
                <a:spcPct val="107000"/>
              </a:lnSpc>
            </a:pPr>
            <a:endParaRPr lang="en-US" sz="2600" dirty="0">
              <a:latin typeface="Tahoma" panose="020B0604030504040204" pitchFamily="34" charset="0"/>
              <a:ea typeface="Calibri" panose="020F0502020204030204" pitchFamily="34" charset="0"/>
              <a:cs typeface="Times New Roman" panose="02020603050405020304" pitchFamily="18" charset="0"/>
            </a:endParaRPr>
          </a:p>
          <a:p>
            <a:pPr algn="just">
              <a:lnSpc>
                <a:spcPct val="107000"/>
              </a:lnSpc>
            </a:pPr>
            <a:r>
              <a:rPr lang="en-US" sz="2600" dirty="0">
                <a:latin typeface="Tahoma" panose="020B0604030504040204" pitchFamily="34" charset="0"/>
                <a:ea typeface="Calibri" panose="020F0502020204030204" pitchFamily="34" charset="0"/>
                <a:cs typeface="Times New Roman" panose="02020603050405020304" pitchFamily="18" charset="0"/>
              </a:rPr>
              <a:t>	Such </a:t>
            </a:r>
            <a:r>
              <a:rPr lang="en-US" sz="2600" u="sng" dirty="0">
                <a:latin typeface="Tahoma" panose="020B0604030504040204" pitchFamily="34" charset="0"/>
                <a:ea typeface="Calibri" panose="020F0502020204030204" pitchFamily="34" charset="0"/>
                <a:cs typeface="Times New Roman" panose="02020603050405020304" pitchFamily="18" charset="0"/>
              </a:rPr>
              <a:t>negative feedback</a:t>
            </a:r>
            <a:r>
              <a:rPr lang="en-US" sz="2600" dirty="0">
                <a:latin typeface="Tahoma" panose="020B0604030504040204" pitchFamily="34" charset="0"/>
                <a:ea typeface="Calibri" panose="020F0502020204030204" pitchFamily="34" charset="0"/>
                <a:cs typeface="Times New Roman" panose="02020603050405020304" pitchFamily="18" charset="0"/>
              </a:rPr>
              <a:t> serves to compound the cynicism and psychological stress faced by public defenders. Moreover, the </a:t>
            </a:r>
            <a:r>
              <a:rPr lang="en-US" sz="2600" u="sng" dirty="0">
                <a:latin typeface="Tahoma" panose="020B0604030504040204" pitchFamily="34" charset="0"/>
                <a:ea typeface="Calibri" panose="020F0502020204030204" pitchFamily="34" charset="0"/>
                <a:cs typeface="Times New Roman" panose="02020603050405020304" pitchFamily="18" charset="0"/>
              </a:rPr>
              <a:t>disproportionate presence of racial minorities</a:t>
            </a:r>
            <a:r>
              <a:rPr lang="en-US" sz="2600" dirty="0">
                <a:latin typeface="Tahoma" panose="020B0604030504040204" pitchFamily="34" charset="0"/>
                <a:ea typeface="Calibri" panose="020F0502020204030204" pitchFamily="34" charset="0"/>
                <a:cs typeface="Times New Roman" panose="02020603050405020304" pitchFamily="18" charset="0"/>
              </a:rPr>
              <a:t> among the indigents relying on public defenders reinforces the need to ensure that all defendants receive competent representation, else the criminal justice system will create further disparities in treatment of persons of different races.</a:t>
            </a:r>
            <a:endParaRPr lang="en-US" sz="2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3454451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25484" y="198534"/>
            <a:ext cx="9056915" cy="6469224"/>
          </a:xfrm>
          <a:prstGeom prst="rect">
            <a:avLst/>
          </a:prstGeom>
        </p:spPr>
      </p:pic>
    </p:spTree>
    <p:extLst>
      <p:ext uri="{BB962C8B-B14F-4D97-AF65-F5344CB8AC3E}">
        <p14:creationId xmlns:p14="http://schemas.microsoft.com/office/powerpoint/2010/main" val="200041280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36913" y="0"/>
            <a:ext cx="10072915" cy="6709529"/>
          </a:xfrm>
          <a:prstGeom prst="rect">
            <a:avLst/>
          </a:prstGeom>
        </p:spPr>
        <p:txBody>
          <a:bodyPr wrap="square">
            <a:spAutoFit/>
          </a:bodyPr>
          <a:lstStyle/>
          <a:p>
            <a:r>
              <a:rPr lang="en-US" sz="3600" b="1" dirty="0">
                <a:latin typeface="Tahoma" panose="020B0604030504040204" pitchFamily="34" charset="0"/>
                <a:ea typeface="Tahoma" panose="020B0604030504040204" pitchFamily="34" charset="0"/>
                <a:cs typeface="Tahoma" panose="020B0604030504040204" pitchFamily="34" charset="0"/>
              </a:rPr>
              <a:t>     V.   </a:t>
            </a:r>
            <a:r>
              <a:rPr lang="en-US" sz="3600" b="1" u="sng" dirty="0">
                <a:latin typeface="Tahoma" panose="020B0604030504040204" pitchFamily="34" charset="0"/>
                <a:ea typeface="Tahoma" panose="020B0604030504040204" pitchFamily="34" charset="0"/>
                <a:cs typeface="Tahoma" panose="020B0604030504040204" pitchFamily="34" charset="0"/>
              </a:rPr>
              <a:t>PRO SE and STANDBY COUNSEL</a:t>
            </a:r>
          </a:p>
          <a:p>
            <a:endParaRPr lang="en-US" sz="2800" dirty="0">
              <a:latin typeface="Tahoma" panose="020B0604030504040204" pitchFamily="34" charset="0"/>
              <a:ea typeface="Tahoma" panose="020B0604030504040204" pitchFamily="34" charset="0"/>
              <a:cs typeface="Tahoma" panose="020B0604030504040204" pitchFamily="34" charset="0"/>
            </a:endParaRPr>
          </a:p>
          <a:p>
            <a:pPr algn="just"/>
            <a:r>
              <a:rPr lang="en-US" sz="2600" dirty="0"/>
              <a:t>	A defendant has a right to self-representation, to proceed </a:t>
            </a:r>
            <a:r>
              <a:rPr lang="en-US" sz="2600" i="1" dirty="0"/>
              <a:t>pro se</a:t>
            </a:r>
            <a:r>
              <a:rPr lang="en-US" sz="2600" dirty="0"/>
              <a:t> and waive the appointment of counsel. The defendant may proceed </a:t>
            </a:r>
            <a:r>
              <a:rPr lang="en-US" sz="2600" i="1" dirty="0"/>
              <a:t>pro se</a:t>
            </a:r>
            <a:r>
              <a:rPr lang="en-US" sz="2600" dirty="0"/>
              <a:t> with “standby counsel.”</a:t>
            </a:r>
          </a:p>
          <a:p>
            <a:pPr algn="just"/>
            <a:r>
              <a:rPr lang="en-US" sz="2600" dirty="0"/>
              <a:t>	To determine whether a defendant actually understands the nature and consequences of his waiver of counsel, the court must hold a hearing and abide by the principles set forth in </a:t>
            </a:r>
            <a:r>
              <a:rPr lang="en-US" sz="2600" i="1" u="sng" dirty="0" err="1"/>
              <a:t>Faretta</a:t>
            </a:r>
            <a:r>
              <a:rPr lang="en-US" sz="2600" i="1" u="sng" dirty="0"/>
              <a:t> v. California</a:t>
            </a:r>
            <a:r>
              <a:rPr lang="en-US" sz="2600" dirty="0"/>
              <a:t> (1975).</a:t>
            </a:r>
          </a:p>
          <a:p>
            <a:pPr algn="just"/>
            <a:r>
              <a:rPr lang="en-US" sz="2600" dirty="0"/>
              <a:t>	Under </a:t>
            </a:r>
            <a:r>
              <a:rPr lang="en-US" sz="2600" i="1" dirty="0" err="1"/>
              <a:t>Faretta</a:t>
            </a:r>
            <a:r>
              <a:rPr lang="en-US" sz="2600" dirty="0"/>
              <a:t>, the defendant must be “aware of the nature of the charges against him, the possible penalties, and the dangers and disadvantages of self-representation.” </a:t>
            </a:r>
          </a:p>
          <a:p>
            <a:pPr algn="just"/>
            <a:r>
              <a:rPr lang="en-US" sz="2600" dirty="0"/>
              <a:t>	When a defendant’s waiver of his Sixth Amendment right to counsel meets the requirements that </a:t>
            </a:r>
            <a:r>
              <a:rPr lang="en-US" sz="2600" u="sng" dirty="0"/>
              <a:t>the waiver be timely, not for purposes of delay, unequivocal, voluntary, and intelligent</a:t>
            </a:r>
            <a:r>
              <a:rPr lang="en-US" sz="2600" dirty="0"/>
              <a:t>, a court must permit the defendant to proceed </a:t>
            </a:r>
            <a:r>
              <a:rPr lang="en-US" sz="2600" i="1" dirty="0"/>
              <a:t>pro se</a:t>
            </a:r>
            <a:r>
              <a:rPr lang="en-US" sz="2600" dirty="0"/>
              <a:t>.</a:t>
            </a:r>
          </a:p>
          <a:p>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37145067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3081" y="195974"/>
            <a:ext cx="4766485" cy="6306426"/>
          </a:xfrm>
          <a:prstGeom prst="rect">
            <a:avLst/>
          </a:prstGeom>
        </p:spPr>
      </p:pic>
    </p:spTree>
    <p:extLst>
      <p:ext uri="{BB962C8B-B14F-4D97-AF65-F5344CB8AC3E}">
        <p14:creationId xmlns:p14="http://schemas.microsoft.com/office/powerpoint/2010/main" val="386679401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07885" y="130629"/>
            <a:ext cx="10160001" cy="6627905"/>
          </a:xfrm>
          <a:prstGeom prst="rect">
            <a:avLst/>
          </a:prstGeom>
        </p:spPr>
        <p:txBody>
          <a:bodyPr wrap="square">
            <a:spAutoFit/>
          </a:bodyPr>
          <a:lstStyle/>
          <a:p>
            <a:pPr marL="457200" marR="0" indent="457200" algn="just">
              <a:lnSpc>
                <a:spcPct val="107000"/>
              </a:lnSpc>
              <a:spcBef>
                <a:spcPts val="0"/>
              </a:spcBef>
              <a:spcAft>
                <a:spcPts val="0"/>
              </a:spcAft>
            </a:pPr>
            <a:r>
              <a:rPr lang="en-US" sz="2400" dirty="0">
                <a:latin typeface="Tahoma" panose="020B0604030504040204" pitchFamily="34" charset="0"/>
                <a:ea typeface="Tahoma" panose="020B0604030504040204" pitchFamily="34" charset="0"/>
                <a:cs typeface="Tahoma" panose="020B0604030504040204" pitchFamily="34" charset="0"/>
              </a:rPr>
              <a:t>          </a:t>
            </a:r>
            <a:r>
              <a:rPr lang="en-US" sz="2400" b="1" u="sng" dirty="0">
                <a:latin typeface="Tahoma" panose="020B0604030504040204" pitchFamily="34" charset="0"/>
                <a:ea typeface="Tahoma" panose="020B0604030504040204" pitchFamily="34" charset="0"/>
                <a:cs typeface="Tahoma" panose="020B0604030504040204" pitchFamily="34" charset="0"/>
              </a:rPr>
              <a:t>ABA CRIMINAL JUSTICE STANDARDS</a:t>
            </a:r>
            <a:endParaRPr lang="en-US" sz="2400" dirty="0">
              <a:latin typeface="Tahoma" panose="020B0604030504040204" pitchFamily="34" charset="0"/>
              <a:ea typeface="Tahoma" panose="020B0604030504040204" pitchFamily="34" charset="0"/>
              <a:cs typeface="Tahoma" panose="020B0604030504040204" pitchFamily="34" charset="0"/>
            </a:endParaRPr>
          </a:p>
          <a:p>
            <a:pPr algn="just">
              <a:lnSpc>
                <a:spcPct val="107000"/>
              </a:lnSpc>
            </a:pPr>
            <a:r>
              <a:rPr lang="en-US" b="1" dirty="0">
                <a:latin typeface="Tahoma" panose="020B0604030504040204" pitchFamily="34" charset="0"/>
                <a:ea typeface="Calibri" panose="020F0502020204030204" pitchFamily="34" charset="0"/>
                <a:cs typeface="Times New Roman" panose="02020603050405020304" pitchFamily="18" charset="0"/>
              </a:rPr>
              <a:t> </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US" sz="2000" b="1" dirty="0">
                <a:latin typeface="Tahoma" panose="020B0604030504040204" pitchFamily="34" charset="0"/>
                <a:ea typeface="Times New Roman" panose="02020603050405020304" pitchFamily="18" charset="0"/>
                <a:cs typeface="Times New Roman" panose="02020603050405020304" pitchFamily="18" charset="0"/>
              </a:rPr>
              <a:t>                  Standard 4-5.3      Obligations of Stand-By Counsel</a:t>
            </a:r>
          </a:p>
          <a:p>
            <a:pPr algn="just">
              <a:lnSpc>
                <a:spcPct val="107000"/>
              </a:lnSpc>
              <a:spcAft>
                <a:spcPts val="800"/>
              </a:spcAft>
            </a:pPr>
            <a:r>
              <a:rPr lang="en-US" dirty="0"/>
              <a:t>    </a:t>
            </a:r>
            <a:r>
              <a:rPr lang="en-US" sz="2400" dirty="0">
                <a:latin typeface="Tahoma" panose="020B0604030504040204" pitchFamily="34" charset="0"/>
                <a:ea typeface="Tahoma" panose="020B0604030504040204" pitchFamily="34" charset="0"/>
                <a:cs typeface="Tahoma" panose="020B0604030504040204" pitchFamily="34" charset="0"/>
              </a:rPr>
              <a:t>(a)  An attorney whose assigned duty is to </a:t>
            </a:r>
            <a:r>
              <a:rPr lang="en-US" sz="2400" u="sng" dirty="0">
                <a:latin typeface="Tahoma" panose="020B0604030504040204" pitchFamily="34" charset="0"/>
                <a:ea typeface="Tahoma" panose="020B0604030504040204" pitchFamily="34" charset="0"/>
                <a:cs typeface="Tahoma" panose="020B0604030504040204" pitchFamily="34" charset="0"/>
              </a:rPr>
              <a:t>actively assist</a:t>
            </a:r>
            <a:r>
              <a:rPr lang="en-US" sz="2400" dirty="0">
                <a:latin typeface="Tahoma" panose="020B0604030504040204" pitchFamily="34" charset="0"/>
                <a:ea typeface="Tahoma" panose="020B0604030504040204" pitchFamily="34" charset="0"/>
                <a:cs typeface="Tahoma" panose="020B0604030504040204" pitchFamily="34" charset="0"/>
              </a:rPr>
              <a:t> a </a:t>
            </a:r>
            <a:r>
              <a:rPr lang="en-US" sz="2400" i="1" dirty="0">
                <a:latin typeface="Tahoma" panose="020B0604030504040204" pitchFamily="34" charset="0"/>
                <a:ea typeface="Tahoma" panose="020B0604030504040204" pitchFamily="34" charset="0"/>
                <a:cs typeface="Tahoma" panose="020B0604030504040204" pitchFamily="34" charset="0"/>
              </a:rPr>
              <a:t>pro se</a:t>
            </a:r>
            <a:r>
              <a:rPr lang="en-US" sz="2400" dirty="0">
                <a:latin typeface="Tahoma" panose="020B0604030504040204" pitchFamily="34" charset="0"/>
                <a:ea typeface="Tahoma" panose="020B0604030504040204" pitchFamily="34" charset="0"/>
                <a:cs typeface="Tahoma" panose="020B0604030504040204" pitchFamily="34" charset="0"/>
              </a:rPr>
              <a:t> criminally accused person should </a:t>
            </a:r>
            <a:r>
              <a:rPr lang="en-US" sz="2400" u="sng" dirty="0">
                <a:latin typeface="Tahoma" panose="020B0604030504040204" pitchFamily="34" charset="0"/>
                <a:ea typeface="Tahoma" panose="020B0604030504040204" pitchFamily="34" charset="0"/>
                <a:cs typeface="Tahoma" panose="020B0604030504040204" pitchFamily="34" charset="0"/>
              </a:rPr>
              <a:t>permit the accused to make the final decisions on all matters, including strategic and tactical matters relating to the conduct of the case, while still providing the attorney’s best advice</a:t>
            </a:r>
            <a:r>
              <a:rPr lang="en-US" sz="2400" dirty="0">
                <a:latin typeface="Tahoma" panose="020B0604030504040204" pitchFamily="34" charset="0"/>
                <a:ea typeface="Tahoma" panose="020B0604030504040204" pitchFamily="34" charset="0"/>
                <a:cs typeface="Tahoma" panose="020B0604030504040204" pitchFamily="34" charset="0"/>
              </a:rPr>
              <a:t>.</a:t>
            </a:r>
          </a:p>
          <a:p>
            <a:pPr algn="just">
              <a:lnSpc>
                <a:spcPct val="107000"/>
              </a:lnSpc>
              <a:spcAft>
                <a:spcPts val="800"/>
              </a:spcAft>
            </a:pPr>
            <a:r>
              <a:rPr lang="en-US" sz="2400" dirty="0">
                <a:latin typeface="Tahoma" panose="020B0604030504040204" pitchFamily="34" charset="0"/>
                <a:ea typeface="Tahoma" panose="020B0604030504040204" pitchFamily="34" charset="0"/>
                <a:cs typeface="Tahoma" panose="020B0604030504040204" pitchFamily="34" charset="0"/>
              </a:rPr>
              <a:t>    (b)  An attorney whose assigned duty is to assist a </a:t>
            </a:r>
            <a:r>
              <a:rPr lang="en-US" sz="2400" i="1" dirty="0">
                <a:latin typeface="Tahoma" panose="020B0604030504040204" pitchFamily="34" charset="0"/>
                <a:ea typeface="Tahoma" panose="020B0604030504040204" pitchFamily="34" charset="0"/>
                <a:cs typeface="Tahoma" panose="020B0604030504040204" pitchFamily="34" charset="0"/>
              </a:rPr>
              <a:t>pro se</a:t>
            </a:r>
            <a:r>
              <a:rPr lang="en-US" sz="2400" dirty="0">
                <a:latin typeface="Tahoma" panose="020B0604030504040204" pitchFamily="34" charset="0"/>
                <a:ea typeface="Tahoma" panose="020B0604030504040204" pitchFamily="34" charset="0"/>
                <a:cs typeface="Tahoma" panose="020B0604030504040204" pitchFamily="34" charset="0"/>
              </a:rPr>
              <a:t> criminally accused person </a:t>
            </a:r>
            <a:r>
              <a:rPr lang="en-US" sz="2400" u="sng" dirty="0">
                <a:latin typeface="Tahoma" panose="020B0604030504040204" pitchFamily="34" charset="0"/>
                <a:ea typeface="Tahoma" panose="020B0604030504040204" pitchFamily="34" charset="0"/>
                <a:cs typeface="Tahoma" panose="020B0604030504040204" pitchFamily="34" charset="0"/>
              </a:rPr>
              <a:t>only when the accused requests assistance</a:t>
            </a:r>
            <a:r>
              <a:rPr lang="en-US" sz="2400" dirty="0">
                <a:latin typeface="Tahoma" panose="020B0604030504040204" pitchFamily="34" charset="0"/>
                <a:ea typeface="Tahoma" panose="020B0604030504040204" pitchFamily="34" charset="0"/>
                <a:cs typeface="Tahoma" panose="020B0604030504040204" pitchFamily="34" charset="0"/>
              </a:rPr>
              <a:t>… </a:t>
            </a:r>
            <a:r>
              <a:rPr lang="en-US" sz="2400" u="sng" dirty="0">
                <a:latin typeface="Tahoma" panose="020B0604030504040204" pitchFamily="34" charset="0"/>
                <a:ea typeface="Tahoma" panose="020B0604030504040204" pitchFamily="34" charset="0"/>
                <a:cs typeface="Tahoma" panose="020B0604030504040204" pitchFamily="34" charset="0"/>
              </a:rPr>
              <a:t>should not actively participate in the conduct of the defense unless requested by the accused or as directed by the court</a:t>
            </a:r>
            <a:r>
              <a:rPr lang="en-US" sz="2400" dirty="0">
                <a:latin typeface="Tahoma" panose="020B0604030504040204" pitchFamily="34" charset="0"/>
                <a:ea typeface="Tahoma" panose="020B0604030504040204" pitchFamily="34" charset="0"/>
                <a:cs typeface="Tahoma" panose="020B0604030504040204" pitchFamily="34" charset="0"/>
              </a:rPr>
              <a:t>.</a:t>
            </a:r>
          </a:p>
          <a:p>
            <a:pPr algn="just">
              <a:lnSpc>
                <a:spcPct val="107000"/>
              </a:lnSpc>
              <a:spcAft>
                <a:spcPts val="800"/>
              </a:spcAft>
            </a:pPr>
            <a:r>
              <a:rPr lang="en-US" sz="2400" dirty="0">
                <a:latin typeface="Tahoma" panose="020B0604030504040204" pitchFamily="34" charset="0"/>
                <a:ea typeface="Tahoma" panose="020B0604030504040204" pitchFamily="34" charset="0"/>
                <a:cs typeface="Tahoma" panose="020B0604030504040204" pitchFamily="34" charset="0"/>
              </a:rPr>
              <a:t>    (c)  In either case, </a:t>
            </a:r>
            <a:r>
              <a:rPr lang="en-US" sz="2400" u="sng" dirty="0">
                <a:latin typeface="Tahoma" panose="020B0604030504040204" pitchFamily="34" charset="0"/>
                <a:ea typeface="Tahoma" panose="020B0604030504040204" pitchFamily="34" charset="0"/>
                <a:cs typeface="Tahoma" panose="020B0604030504040204" pitchFamily="34" charset="0"/>
              </a:rPr>
              <a:t>the assigned attorney should respect the accused’s right to develop and present the accused’s own case, while still advising the accused of potential benefits and dangers the attorney perceives in the course of the litigation</a:t>
            </a:r>
            <a:r>
              <a:rPr lang="en-US" sz="2400" dirty="0">
                <a:latin typeface="Tahoma" panose="020B0604030504040204" pitchFamily="34" charset="0"/>
                <a:ea typeface="Tahoma" panose="020B0604030504040204" pitchFamily="34" charset="0"/>
                <a:cs typeface="Tahoma" panose="020B0604030504040204" pitchFamily="34" charset="0"/>
              </a:rPr>
              <a:t>.</a:t>
            </a:r>
            <a:r>
              <a:rPr lang="en-US" sz="2600" dirty="0">
                <a:latin typeface="Tahoma" panose="020B0604030504040204" pitchFamily="34" charset="0"/>
                <a:ea typeface="Tahoma" panose="020B0604030504040204" pitchFamily="34" charset="0"/>
                <a:cs typeface="Tahoma" panose="020B0604030504040204" pitchFamily="34" charset="0"/>
              </a:rPr>
              <a:t> </a:t>
            </a:r>
            <a:endParaRPr lang="en-US" sz="2600" b="1" dirty="0">
              <a:latin typeface="Tahoma" panose="020B0604030504040204" pitchFamily="34" charset="0"/>
              <a:ea typeface="Tahoma" panose="020B0604030504040204" pitchFamily="34" charset="0"/>
              <a:cs typeface="Tahoma" panose="020B0604030504040204" pitchFamily="34" charset="0"/>
            </a:endParaRPr>
          </a:p>
          <a:p>
            <a:pPr algn="just">
              <a:lnSpc>
                <a:spcPct val="107000"/>
              </a:lnSpc>
              <a:spcAft>
                <a:spcPts val="800"/>
              </a:spcAft>
            </a:pP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2525172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53028" y="130629"/>
            <a:ext cx="10363201" cy="6463308"/>
          </a:xfrm>
          <a:prstGeom prst="rect">
            <a:avLst/>
          </a:prstGeom>
          <a:noFill/>
        </p:spPr>
        <p:txBody>
          <a:bodyPr wrap="square" rtlCol="0">
            <a:spAutoFit/>
          </a:bodyPr>
          <a:lstStyle/>
          <a:p>
            <a:r>
              <a:rPr lang="en-US" b="1" dirty="0"/>
              <a:t>                                    </a:t>
            </a:r>
            <a:r>
              <a:rPr lang="en-US" sz="2000" b="1" dirty="0">
                <a:latin typeface="Tahoma" panose="020B0604030504040204" pitchFamily="34" charset="0"/>
                <a:ea typeface="Tahoma" panose="020B0604030504040204" pitchFamily="34" charset="0"/>
                <a:cs typeface="Tahoma" panose="020B0604030504040204" pitchFamily="34" charset="0"/>
              </a:rPr>
              <a:t>THE ROLE OF STANDBY COUNSEL</a:t>
            </a:r>
            <a:r>
              <a:rPr lang="en-US" sz="2000" dirty="0">
                <a:latin typeface="Tahoma" panose="020B0604030504040204" pitchFamily="34" charset="0"/>
                <a:ea typeface="Tahoma" panose="020B0604030504040204" pitchFamily="34" charset="0"/>
                <a:cs typeface="Tahoma" panose="020B0604030504040204" pitchFamily="34" charset="0"/>
              </a:rPr>
              <a:t> </a:t>
            </a:r>
            <a:r>
              <a:rPr lang="en-US" sz="2000" b="1" dirty="0">
                <a:latin typeface="Tahoma" panose="020B0604030504040204" pitchFamily="34" charset="0"/>
                <a:ea typeface="Tahoma" panose="020B0604030504040204" pitchFamily="34" charset="0"/>
                <a:cs typeface="Tahoma" panose="020B0604030504040204" pitchFamily="34" charset="0"/>
              </a:rPr>
              <a:t>IN CRIMINAL CASES:</a:t>
            </a:r>
            <a:r>
              <a:rPr lang="en-US" sz="2000" dirty="0">
                <a:latin typeface="Tahoma" panose="020B0604030504040204" pitchFamily="34" charset="0"/>
                <a:ea typeface="Tahoma" panose="020B0604030504040204" pitchFamily="34" charset="0"/>
                <a:cs typeface="Tahoma" panose="020B0604030504040204" pitchFamily="34" charset="0"/>
              </a:rPr>
              <a:t> </a:t>
            </a:r>
          </a:p>
          <a:p>
            <a:r>
              <a:rPr lang="en-US" sz="2000" b="1" dirty="0">
                <a:latin typeface="Tahoma" panose="020B0604030504040204" pitchFamily="34" charset="0"/>
                <a:ea typeface="Tahoma" panose="020B0604030504040204" pitchFamily="34" charset="0"/>
                <a:cs typeface="Tahoma" panose="020B0604030504040204" pitchFamily="34" charset="0"/>
              </a:rPr>
              <a:t>                    IN THE TWILIGHT ZONE OF THE</a:t>
            </a:r>
            <a:r>
              <a:rPr lang="en-US" sz="2000" dirty="0">
                <a:latin typeface="Tahoma" panose="020B0604030504040204" pitchFamily="34" charset="0"/>
                <a:ea typeface="Tahoma" panose="020B0604030504040204" pitchFamily="34" charset="0"/>
                <a:cs typeface="Tahoma" panose="020B0604030504040204" pitchFamily="34" charset="0"/>
              </a:rPr>
              <a:t> </a:t>
            </a:r>
            <a:r>
              <a:rPr lang="en-US" sz="2000" b="1" dirty="0">
                <a:latin typeface="Tahoma" panose="020B0604030504040204" pitchFamily="34" charset="0"/>
                <a:ea typeface="Tahoma" panose="020B0604030504040204" pitchFamily="34" charset="0"/>
                <a:cs typeface="Tahoma" panose="020B0604030504040204" pitchFamily="34" charset="0"/>
              </a:rPr>
              <a:t>CRIMINAL JUSTICE SYSTEM</a:t>
            </a:r>
            <a:endParaRPr lang="en-US" sz="2000" dirty="0">
              <a:latin typeface="Tahoma" panose="020B0604030504040204" pitchFamily="34" charset="0"/>
              <a:ea typeface="Tahoma" panose="020B0604030504040204" pitchFamily="34" charset="0"/>
              <a:cs typeface="Tahoma" panose="020B0604030504040204" pitchFamily="34" charset="0"/>
            </a:endParaRPr>
          </a:p>
          <a:p>
            <a:r>
              <a:rPr lang="en-US" b="1" i="1" dirty="0"/>
              <a:t>                                                                 </a:t>
            </a:r>
            <a:r>
              <a:rPr lang="en-US" dirty="0"/>
              <a:t>(With Credit to Anne Bowen </a:t>
            </a:r>
            <a:r>
              <a:rPr lang="en-US" dirty="0" err="1"/>
              <a:t>Poulin</a:t>
            </a:r>
            <a:r>
              <a:rPr lang="en-US" dirty="0"/>
              <a:t>)</a:t>
            </a:r>
          </a:p>
          <a:p>
            <a:endParaRPr lang="en-US" dirty="0"/>
          </a:p>
          <a:p>
            <a:pPr algn="just"/>
            <a:r>
              <a:rPr lang="en-US" sz="2600" dirty="0">
                <a:latin typeface="Tahoma" panose="020B0604030504040204" pitchFamily="34" charset="0"/>
                <a:ea typeface="Tahoma" panose="020B0604030504040204" pitchFamily="34" charset="0"/>
                <a:cs typeface="Tahoma" panose="020B0604030504040204" pitchFamily="34" charset="0"/>
              </a:rPr>
              <a:t>	Many courts and attorneys assume that acting as standby counsel entails </a:t>
            </a:r>
            <a:r>
              <a:rPr lang="en-US" sz="2600" u="sng" dirty="0">
                <a:latin typeface="Tahoma" panose="020B0604030504040204" pitchFamily="34" charset="0"/>
                <a:ea typeface="Tahoma" panose="020B0604030504040204" pitchFamily="34" charset="0"/>
                <a:cs typeface="Tahoma" panose="020B0604030504040204" pitchFamily="34" charset="0"/>
              </a:rPr>
              <a:t>less</a:t>
            </a:r>
            <a:r>
              <a:rPr lang="en-US" sz="2600" dirty="0">
                <a:latin typeface="Tahoma" panose="020B0604030504040204" pitchFamily="34" charset="0"/>
                <a:ea typeface="Tahoma" panose="020B0604030504040204" pitchFamily="34" charset="0"/>
                <a:cs typeface="Tahoma" panose="020B0604030504040204" pitchFamily="34" charset="0"/>
              </a:rPr>
              <a:t> work than serving as lead counsel and that an active standby counsel would threaten the defendant's right to self-representation.</a:t>
            </a:r>
          </a:p>
          <a:p>
            <a:pPr algn="just"/>
            <a:r>
              <a:rPr lang="en-US" sz="2600" dirty="0">
                <a:latin typeface="Tahoma" panose="020B0604030504040204" pitchFamily="34" charset="0"/>
                <a:ea typeface="Tahoma" panose="020B0604030504040204" pitchFamily="34" charset="0"/>
                <a:cs typeface="Tahoma" panose="020B0604030504040204" pitchFamily="34" charset="0"/>
              </a:rPr>
              <a:t>	However, it can be argued that a properly functioning standby counsel actually shoulders a </a:t>
            </a:r>
            <a:r>
              <a:rPr lang="en-US" sz="2600" u="sng" dirty="0">
                <a:latin typeface="Tahoma" panose="020B0604030504040204" pitchFamily="34" charset="0"/>
                <a:ea typeface="Tahoma" panose="020B0604030504040204" pitchFamily="34" charset="0"/>
                <a:cs typeface="Tahoma" panose="020B0604030504040204" pitchFamily="34" charset="0"/>
              </a:rPr>
              <a:t>greater</a:t>
            </a:r>
            <a:r>
              <a:rPr lang="en-US" sz="2600" dirty="0">
                <a:latin typeface="Tahoma" panose="020B0604030504040204" pitchFamily="34" charset="0"/>
                <a:ea typeface="Tahoma" panose="020B0604030504040204" pitchFamily="34" charset="0"/>
                <a:cs typeface="Tahoma" panose="020B0604030504040204" pitchFamily="34" charset="0"/>
              </a:rPr>
              <a:t> burden than normal, following the case from pretrial procedures through sentencing, and not only providing assistance when the defendant asks, but also remaining alert for issues that the defendant missed.</a:t>
            </a:r>
          </a:p>
          <a:p>
            <a:pPr algn="just"/>
            <a:r>
              <a:rPr lang="en-US" sz="2600" dirty="0"/>
              <a:t>	</a:t>
            </a:r>
          </a:p>
          <a:p>
            <a:pPr algn="just"/>
            <a:r>
              <a:rPr lang="en-US" sz="2600" dirty="0">
                <a:latin typeface="Tahoma" panose="020B0604030504040204" pitchFamily="34" charset="0"/>
                <a:ea typeface="Tahoma" panose="020B0604030504040204" pitchFamily="34" charset="0"/>
                <a:cs typeface="Tahoma" panose="020B0604030504040204" pitchFamily="34" charset="0"/>
              </a:rPr>
              <a:t>	Unless the trial court grants unusual latitude, the defendant </a:t>
            </a:r>
            <a:r>
              <a:rPr lang="en-US" sz="2600" u="sng" dirty="0">
                <a:latin typeface="Tahoma" panose="020B0604030504040204" pitchFamily="34" charset="0"/>
                <a:ea typeface="Tahoma" panose="020B0604030504040204" pitchFamily="34" charset="0"/>
                <a:cs typeface="Tahoma" panose="020B0604030504040204" pitchFamily="34" charset="0"/>
              </a:rPr>
              <a:t>cannot share responsibility</a:t>
            </a:r>
            <a:r>
              <a:rPr lang="en-US" sz="2600" dirty="0">
                <a:latin typeface="Tahoma" panose="020B0604030504040204" pitchFamily="34" charset="0"/>
                <a:ea typeface="Tahoma" panose="020B0604030504040204" pitchFamily="34" charset="0"/>
                <a:cs typeface="Tahoma" panose="020B0604030504040204" pitchFamily="34" charset="0"/>
              </a:rPr>
              <a:t> with counsel by handling some aspects of the defense herself and allowing counsel to handle others.</a:t>
            </a:r>
          </a:p>
        </p:txBody>
      </p:sp>
    </p:spTree>
    <p:extLst>
      <p:ext uri="{BB962C8B-B14F-4D97-AF65-F5344CB8AC3E}">
        <p14:creationId xmlns:p14="http://schemas.microsoft.com/office/powerpoint/2010/main" val="32712607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rot="212552">
            <a:off x="1727767" y="997654"/>
            <a:ext cx="8506007" cy="685124"/>
          </a:xfrm>
          <a:prstGeom prst="rect">
            <a:avLst/>
          </a:prstGeom>
        </p:spPr>
        <p:txBody>
          <a:bodyPr wrap="square">
            <a:spAutoFit/>
          </a:bodyPr>
          <a:lstStyle/>
          <a:p>
            <a:pPr algn="ctr">
              <a:lnSpc>
                <a:spcPct val="107000"/>
              </a:lnSpc>
              <a:spcAft>
                <a:spcPts val="800"/>
              </a:spcAft>
            </a:pPr>
            <a:r>
              <a:rPr lang="en-US" sz="3600" b="1" dirty="0">
                <a:latin typeface="Tahoma" panose="020B0604030504040204" pitchFamily="34" charset="0"/>
                <a:ea typeface="Calibri" panose="020F0502020204030204" pitchFamily="34" charset="0"/>
                <a:cs typeface="Times New Roman" panose="02020603050405020304" pitchFamily="18" charset="0"/>
              </a:rPr>
              <a:t>I. </a:t>
            </a:r>
            <a:r>
              <a:rPr lang="en-US" sz="3600" b="1" u="sng" dirty="0">
                <a:latin typeface="Tahoma" panose="020B0604030504040204" pitchFamily="34" charset="0"/>
                <a:ea typeface="Calibri" panose="020F0502020204030204" pitchFamily="34" charset="0"/>
                <a:cs typeface="Times New Roman" panose="02020603050405020304" pitchFamily="18" charset="0"/>
              </a:rPr>
              <a:t>LAWYERS, IN GENERAL</a:t>
            </a:r>
            <a:endParaRPr lang="en-US" sz="3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p:cNvSpPr/>
          <p:nvPr/>
        </p:nvSpPr>
        <p:spPr>
          <a:xfrm>
            <a:off x="2002971" y="1944914"/>
            <a:ext cx="8737600" cy="4031873"/>
          </a:xfrm>
          <a:prstGeom prst="rect">
            <a:avLst/>
          </a:prstGeom>
        </p:spPr>
        <p:txBody>
          <a:bodyPr wrap="square">
            <a:spAutoFit/>
          </a:bodyPr>
          <a:lstStyle/>
          <a:p>
            <a:pPr algn="just"/>
            <a:r>
              <a:rPr lang="en-US" sz="3200" dirty="0">
                <a:latin typeface="Tahoma" panose="020B0604030504040204" pitchFamily="34" charset="0"/>
                <a:ea typeface="Calibri" panose="020F0502020204030204" pitchFamily="34" charset="0"/>
              </a:rPr>
              <a:t>“An eminent lawyer cannot be a dishonest man. Tell me a man is dishonest, and I will answer he is no lawyer. He cannot be, because he is careless and reckless of justice; the law is not in his heart, is not the standard and rule of his conduct.” </a:t>
            </a:r>
          </a:p>
          <a:p>
            <a:pPr algn="just"/>
            <a:endParaRPr lang="en-US" sz="3200" dirty="0">
              <a:latin typeface="Tahoma" panose="020B0604030504040204" pitchFamily="34" charset="0"/>
              <a:ea typeface="Calibri" panose="020F0502020204030204" pitchFamily="34" charset="0"/>
            </a:endParaRPr>
          </a:p>
          <a:p>
            <a:pPr algn="just"/>
            <a:r>
              <a:rPr lang="en-US" sz="3200" b="1" i="1" dirty="0">
                <a:latin typeface="Tahoma" panose="020B0604030504040204" pitchFamily="34" charset="0"/>
                <a:ea typeface="Calibri" panose="020F0502020204030204" pitchFamily="34" charset="0"/>
              </a:rPr>
              <a:t>(Daniel Webster, 1846.)</a:t>
            </a:r>
            <a:endParaRPr lang="en-US" sz="3200" b="1" i="1" dirty="0"/>
          </a:p>
        </p:txBody>
      </p:sp>
    </p:spTree>
    <p:extLst>
      <p:ext uri="{BB962C8B-B14F-4D97-AF65-F5344CB8AC3E}">
        <p14:creationId xmlns:p14="http://schemas.microsoft.com/office/powerpoint/2010/main" val="196163134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64343" y="696686"/>
            <a:ext cx="10072914" cy="5293757"/>
          </a:xfrm>
          <a:prstGeom prst="rect">
            <a:avLst/>
          </a:prstGeom>
        </p:spPr>
        <p:txBody>
          <a:bodyPr wrap="square">
            <a:spAutoFit/>
          </a:bodyPr>
          <a:lstStyle/>
          <a:p>
            <a:pPr algn="just"/>
            <a:r>
              <a:rPr lang="en-US" sz="2600" dirty="0">
                <a:latin typeface="Tahoma" panose="020B0604030504040204" pitchFamily="34" charset="0"/>
                <a:ea typeface="Calibri" panose="020F0502020204030204" pitchFamily="34" charset="0"/>
              </a:rPr>
              <a:t>	Courts should be more cautious about forcing reluctant defendants to proceed pro se, and, when a defendant does elect self-representation, </a:t>
            </a:r>
            <a:r>
              <a:rPr lang="en-US" sz="2600" u="sng" dirty="0">
                <a:latin typeface="Tahoma" panose="020B0604030504040204" pitchFamily="34" charset="0"/>
                <a:ea typeface="Calibri" panose="020F0502020204030204" pitchFamily="34" charset="0"/>
              </a:rPr>
              <a:t>the court should always appoint standby counsel</a:t>
            </a:r>
            <a:r>
              <a:rPr lang="en-US" sz="2600" dirty="0">
                <a:latin typeface="Tahoma" panose="020B0604030504040204" pitchFamily="34" charset="0"/>
                <a:ea typeface="Calibri" panose="020F0502020204030204" pitchFamily="34" charset="0"/>
              </a:rPr>
              <a:t>. Standby counsel should be selected to provide as much support as possible to the pro se defendant; </a:t>
            </a:r>
            <a:r>
              <a:rPr lang="en-US" sz="2600" u="sng" dirty="0">
                <a:latin typeface="Tahoma" panose="020B0604030504040204" pitchFamily="34" charset="0"/>
                <a:ea typeface="Calibri" panose="020F0502020204030204" pitchFamily="34" charset="0"/>
              </a:rPr>
              <a:t>the court should not appoint as standby counsel an attorney with whom the defendant's relationship has already soured</a:t>
            </a:r>
            <a:r>
              <a:rPr lang="en-US" sz="2600" dirty="0">
                <a:latin typeface="Tahoma" panose="020B0604030504040204" pitchFamily="34" charset="0"/>
                <a:ea typeface="Calibri" panose="020F0502020204030204" pitchFamily="34" charset="0"/>
              </a:rPr>
              <a:t>.</a:t>
            </a:r>
          </a:p>
          <a:p>
            <a:pPr algn="just"/>
            <a:endParaRPr lang="en-US" sz="2600" dirty="0">
              <a:latin typeface="Tahoma" panose="020B0604030504040204" pitchFamily="34" charset="0"/>
            </a:endParaRPr>
          </a:p>
          <a:p>
            <a:pPr algn="just"/>
            <a:r>
              <a:rPr lang="en-US" sz="2600" dirty="0">
                <a:latin typeface="Tahoma" panose="020B0604030504040204" pitchFamily="34" charset="0"/>
                <a:ea typeface="Tahoma" panose="020B0604030504040204" pitchFamily="34" charset="0"/>
                <a:cs typeface="Tahoma" panose="020B0604030504040204" pitchFamily="34" charset="0"/>
              </a:rPr>
              <a:t>	Also, the bar and </a:t>
            </a:r>
            <a:r>
              <a:rPr lang="en-US" sz="2600" u="sng" dirty="0">
                <a:latin typeface="Tahoma" panose="020B0604030504040204" pitchFamily="34" charset="0"/>
                <a:ea typeface="Tahoma" panose="020B0604030504040204" pitchFamily="34" charset="0"/>
                <a:cs typeface="Tahoma" panose="020B0604030504040204" pitchFamily="34" charset="0"/>
              </a:rPr>
              <a:t>the courts should demand more investigative, pretrial and trial responsibilities of standby counsel</a:t>
            </a:r>
            <a:r>
              <a:rPr lang="en-US" sz="2600" dirty="0">
                <a:latin typeface="Tahoma" panose="020B0604030504040204" pitchFamily="34" charset="0"/>
                <a:ea typeface="Tahoma" panose="020B0604030504040204" pitchFamily="34" charset="0"/>
                <a:cs typeface="Tahoma" panose="020B0604030504040204" pitchFamily="34" charset="0"/>
              </a:rPr>
              <a:t>, limited only by the understanding that the defendant controls all decisions and speaks for the defense unless the court specifically directs otherwise.</a:t>
            </a:r>
          </a:p>
        </p:txBody>
      </p:sp>
    </p:spTree>
    <p:extLst>
      <p:ext uri="{BB962C8B-B14F-4D97-AF65-F5344CB8AC3E}">
        <p14:creationId xmlns:p14="http://schemas.microsoft.com/office/powerpoint/2010/main" val="120045714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91543" y="876708"/>
            <a:ext cx="6827372" cy="4558158"/>
          </a:xfrm>
          <a:prstGeom prst="rect">
            <a:avLst/>
          </a:prstGeom>
        </p:spPr>
      </p:pic>
    </p:spTree>
    <p:extLst>
      <p:ext uri="{BB962C8B-B14F-4D97-AF65-F5344CB8AC3E}">
        <p14:creationId xmlns:p14="http://schemas.microsoft.com/office/powerpoint/2010/main" val="405289003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70743" y="116114"/>
            <a:ext cx="9027886" cy="6032421"/>
          </a:xfrm>
          <a:prstGeom prst="rect">
            <a:avLst/>
          </a:prstGeom>
        </p:spPr>
        <p:txBody>
          <a:bodyPr wrap="square">
            <a:spAutoFit/>
          </a:bodyPr>
          <a:lstStyle/>
          <a:p>
            <a:r>
              <a:rPr lang="en-US" sz="3600" b="1" dirty="0">
                <a:latin typeface="Tahoma" panose="020B0604030504040204" pitchFamily="34" charset="0"/>
                <a:ea typeface="Tahoma" panose="020B0604030504040204" pitchFamily="34" charset="0"/>
                <a:cs typeface="Tahoma" panose="020B0604030504040204" pitchFamily="34" charset="0"/>
              </a:rPr>
              <a:t>            VI.    </a:t>
            </a:r>
            <a:r>
              <a:rPr lang="en-US" sz="3600" b="1" u="sng" dirty="0">
                <a:latin typeface="Tahoma" panose="020B0604030504040204" pitchFamily="34" charset="0"/>
                <a:ea typeface="Tahoma" panose="020B0604030504040204" pitchFamily="34" charset="0"/>
                <a:cs typeface="Tahoma" panose="020B0604030504040204" pitchFamily="34" charset="0"/>
              </a:rPr>
              <a:t>PROSECUTORS</a:t>
            </a:r>
          </a:p>
          <a:p>
            <a:endParaRPr lang="en-US" sz="2400" b="1" u="sng" dirty="0">
              <a:latin typeface="Tahoma" panose="020B0604030504040204" pitchFamily="34" charset="0"/>
              <a:ea typeface="Tahoma" panose="020B0604030504040204" pitchFamily="34" charset="0"/>
              <a:cs typeface="Tahoma" panose="020B0604030504040204" pitchFamily="34" charset="0"/>
            </a:endParaRPr>
          </a:p>
          <a:p>
            <a:endParaRPr lang="en-US" sz="2400" b="1" u="sng" dirty="0">
              <a:latin typeface="Tahoma" panose="020B0604030504040204" pitchFamily="34" charset="0"/>
              <a:ea typeface="Tahoma" panose="020B0604030504040204" pitchFamily="34" charset="0"/>
              <a:cs typeface="Tahoma" panose="020B0604030504040204" pitchFamily="34" charset="0"/>
            </a:endParaRPr>
          </a:p>
          <a:p>
            <a:r>
              <a:rPr lang="en-US" sz="2400" b="1" dirty="0">
                <a:latin typeface="Tahoma" panose="020B0604030504040204" pitchFamily="34" charset="0"/>
                <a:ea typeface="Tahoma" panose="020B0604030504040204" pitchFamily="34" charset="0"/>
                <a:cs typeface="Tahoma" panose="020B0604030504040204" pitchFamily="34" charset="0"/>
              </a:rPr>
              <a:t>               </a:t>
            </a:r>
            <a:r>
              <a:rPr lang="en-US" sz="2400" b="1" u="sng" dirty="0">
                <a:latin typeface="Tahoma" panose="020B0604030504040204" pitchFamily="34" charset="0"/>
                <a:ea typeface="Tahoma" panose="020B0604030504040204" pitchFamily="34" charset="0"/>
                <a:cs typeface="Tahoma" panose="020B0604030504040204" pitchFamily="34" charset="0"/>
              </a:rPr>
              <a:t>Niemeyer v. Commonwealth (</a:t>
            </a:r>
            <a:r>
              <a:rPr lang="en-US" sz="2400" b="1" u="sng" dirty="0" err="1">
                <a:latin typeface="Tahoma" panose="020B0604030504040204" pitchFamily="34" charset="0"/>
                <a:ea typeface="Tahoma" panose="020B0604030504040204" pitchFamily="34" charset="0"/>
                <a:cs typeface="Tahoma" panose="020B0604030504040204" pitchFamily="34" charset="0"/>
              </a:rPr>
              <a:t>Ky</a:t>
            </a:r>
            <a:r>
              <a:rPr lang="en-US" sz="2400" b="1" u="sng" dirty="0">
                <a:latin typeface="Tahoma" panose="020B0604030504040204" pitchFamily="34" charset="0"/>
                <a:ea typeface="Tahoma" panose="020B0604030504040204" pitchFamily="34" charset="0"/>
                <a:cs typeface="Tahoma" panose="020B0604030504040204" pitchFamily="34" charset="0"/>
              </a:rPr>
              <a:t>, 1976)</a:t>
            </a:r>
          </a:p>
          <a:p>
            <a:endParaRPr lang="en-US" dirty="0"/>
          </a:p>
          <a:p>
            <a:pPr algn="just"/>
            <a:r>
              <a:rPr lang="en-US" sz="2600" dirty="0">
                <a:latin typeface="Tahoma" panose="020B0604030504040204" pitchFamily="34" charset="0"/>
                <a:ea typeface="Tahoma" panose="020B0604030504040204" pitchFamily="34" charset="0"/>
                <a:cs typeface="Tahoma" panose="020B0604030504040204" pitchFamily="34" charset="0"/>
              </a:rPr>
              <a:t>“One of the finest offices the public can give to a member of the legal profession in this state is that of Commonwealth's Attorney. Its very status becomes a mantle of power and respect to the wearer. Though few are apt to wear it lightly, some forget, or apparently never learn, to wear it humbly. No one except for the judge himself is under a stricter obligation to see that every defendant receives a fair trial, a trial in accordance with the law, which means the law as laid down by the duly constituted authorities, and not as the prosecuting attorney may think it ought to be.”</a:t>
            </a:r>
          </a:p>
        </p:txBody>
      </p:sp>
    </p:spTree>
    <p:extLst>
      <p:ext uri="{BB962C8B-B14F-4D97-AF65-F5344CB8AC3E}">
        <p14:creationId xmlns:p14="http://schemas.microsoft.com/office/powerpoint/2010/main" val="213722888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83657" y="827314"/>
            <a:ext cx="9840686" cy="4493538"/>
          </a:xfrm>
          <a:prstGeom prst="rect">
            <a:avLst/>
          </a:prstGeom>
        </p:spPr>
        <p:txBody>
          <a:bodyPr wrap="square">
            <a:spAutoFit/>
          </a:bodyPr>
          <a:lstStyle/>
          <a:p>
            <a:pPr algn="just"/>
            <a:r>
              <a:rPr lang="en-US" sz="2600" b="1" dirty="0">
                <a:latin typeface="Tahoma" panose="020B0604030504040204" pitchFamily="34" charset="0"/>
                <a:ea typeface="Tahoma" panose="020B0604030504040204" pitchFamily="34" charset="0"/>
                <a:cs typeface="Tahoma" panose="020B0604030504040204" pitchFamily="34" charset="0"/>
              </a:rPr>
              <a:t>“The job of the prosecutor is not for the squeamish. No matter how attractive the community, the prosecutor sees its underbelly. He sees the murderers, the rapists, the robbers, the drug-dealers, the burglars, the wife-beaters and the child molesters. As a retiring judge once said, ‘In my courtroom, day after day, I have seen the dregs of the community – and some of their clients, too!’</a:t>
            </a:r>
          </a:p>
          <a:p>
            <a:pPr algn="just"/>
            <a:endParaRPr lang="en-US" sz="2600" dirty="0">
              <a:latin typeface="Tahoma" panose="020B0604030504040204" pitchFamily="34" charset="0"/>
              <a:ea typeface="Tahoma" panose="020B0604030504040204" pitchFamily="34" charset="0"/>
              <a:cs typeface="Tahoma" panose="020B0604030504040204" pitchFamily="34" charset="0"/>
            </a:endParaRPr>
          </a:p>
          <a:p>
            <a:pPr algn="just"/>
            <a:r>
              <a:rPr lang="en-US" sz="2600" b="1" dirty="0">
                <a:latin typeface="Tahoma" panose="020B0604030504040204" pitchFamily="34" charset="0"/>
                <a:ea typeface="Tahoma" panose="020B0604030504040204" pitchFamily="34" charset="0"/>
                <a:cs typeface="Tahoma" panose="020B0604030504040204" pitchFamily="34" charset="0"/>
              </a:rPr>
              <a:t>“Just kidding, esteemed lawyers of the defense bar!”</a:t>
            </a:r>
          </a:p>
          <a:p>
            <a:pPr algn="just"/>
            <a:endParaRPr lang="en-US" sz="2600" b="1" dirty="0">
              <a:latin typeface="Tahoma" panose="020B0604030504040204" pitchFamily="34" charset="0"/>
              <a:ea typeface="Tahoma" panose="020B0604030504040204" pitchFamily="34" charset="0"/>
              <a:cs typeface="Tahoma" panose="020B0604030504040204" pitchFamily="34" charset="0"/>
            </a:endParaRPr>
          </a:p>
          <a:p>
            <a:pPr algn="just"/>
            <a:r>
              <a:rPr lang="en-US" sz="2600" dirty="0">
                <a:latin typeface="Tahoma" panose="020B0604030504040204" pitchFamily="34" charset="0"/>
                <a:ea typeface="Tahoma" panose="020B0604030504040204" pitchFamily="34" charset="0"/>
                <a:cs typeface="Tahoma" panose="020B0604030504040204" pitchFamily="34" charset="0"/>
              </a:rPr>
              <a:t>(Elected Prosecuting Attorney from Missouri on his website.)</a:t>
            </a:r>
          </a:p>
        </p:txBody>
      </p:sp>
    </p:spTree>
    <p:extLst>
      <p:ext uri="{BB962C8B-B14F-4D97-AF65-F5344CB8AC3E}">
        <p14:creationId xmlns:p14="http://schemas.microsoft.com/office/powerpoint/2010/main" val="234724867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44800" y="-15068"/>
            <a:ext cx="6313714" cy="6688256"/>
          </a:xfrm>
          <a:prstGeom prst="rect">
            <a:avLst/>
          </a:prstGeom>
        </p:spPr>
      </p:pic>
    </p:spTree>
    <p:extLst>
      <p:ext uri="{BB962C8B-B14F-4D97-AF65-F5344CB8AC3E}">
        <p14:creationId xmlns:p14="http://schemas.microsoft.com/office/powerpoint/2010/main" val="105872464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01372" y="188685"/>
            <a:ext cx="9782628" cy="5863771"/>
          </a:xfrm>
          <a:prstGeom prst="rect">
            <a:avLst/>
          </a:prstGeom>
        </p:spPr>
        <p:txBody>
          <a:bodyPr wrap="square">
            <a:spAutoFit/>
          </a:bodyPr>
          <a:lstStyle/>
          <a:p>
            <a:pPr algn="just"/>
            <a:r>
              <a:rPr lang="en-US" sz="2600" b="1" dirty="0">
                <a:latin typeface="Tahoma" panose="020B0604030504040204" pitchFamily="34" charset="0"/>
                <a:ea typeface="Tahoma" panose="020B0604030504040204" pitchFamily="34" charset="0"/>
                <a:cs typeface="Tahoma" panose="020B0604030504040204" pitchFamily="34" charset="0"/>
              </a:rPr>
              <a:t>"The prosecutor has more control over life, liberty, and reputation than any other person in America." </a:t>
            </a:r>
          </a:p>
          <a:p>
            <a:pPr algn="just"/>
            <a:endParaRPr lang="en-US" sz="2600" dirty="0">
              <a:latin typeface="Tahoma" panose="020B0604030504040204" pitchFamily="34" charset="0"/>
              <a:ea typeface="Tahoma" panose="020B0604030504040204" pitchFamily="34" charset="0"/>
              <a:cs typeface="Tahoma" panose="020B0604030504040204" pitchFamily="34" charset="0"/>
            </a:endParaRPr>
          </a:p>
          <a:p>
            <a:pPr algn="just"/>
            <a:r>
              <a:rPr lang="en-US" sz="2600" b="1" dirty="0">
                <a:latin typeface="Tahoma" panose="020B0604030504040204" pitchFamily="34" charset="0"/>
                <a:ea typeface="Tahoma" panose="020B0604030504040204" pitchFamily="34" charset="0"/>
                <a:cs typeface="Tahoma" panose="020B0604030504040204" pitchFamily="34" charset="0"/>
              </a:rPr>
              <a:t>Robert H. Jackson</a:t>
            </a:r>
            <a:r>
              <a:rPr lang="en-US" sz="2600" dirty="0">
                <a:latin typeface="Tahoma" panose="020B0604030504040204" pitchFamily="34" charset="0"/>
                <a:ea typeface="Tahoma" panose="020B0604030504040204" pitchFamily="34" charset="0"/>
                <a:cs typeface="Tahoma" panose="020B0604030504040204" pitchFamily="34" charset="0"/>
              </a:rPr>
              <a:t>, former US Attorney General, the lead prosecutor of the Nazi war criminals at the Nuremberg trials, and later a U.S. Supreme Court Justice. </a:t>
            </a:r>
          </a:p>
          <a:p>
            <a:pPr algn="just"/>
            <a:endParaRPr lang="en-US" sz="2600" dirty="0">
              <a:latin typeface="Tahoma" panose="020B0604030504040204" pitchFamily="34" charset="0"/>
              <a:ea typeface="Tahoma" panose="020B0604030504040204" pitchFamily="34" charset="0"/>
              <a:cs typeface="Tahoma" panose="020B0604030504040204" pitchFamily="34" charset="0"/>
            </a:endParaRPr>
          </a:p>
          <a:p>
            <a:pPr algn="just"/>
            <a:r>
              <a:rPr lang="en-US" sz="2600" dirty="0">
                <a:latin typeface="Tahoma" panose="020B0604030504040204" pitchFamily="34" charset="0"/>
                <a:ea typeface="Tahoma" panose="020B0604030504040204" pitchFamily="34" charset="0"/>
                <a:cs typeface="Tahoma" panose="020B0604030504040204" pitchFamily="34" charset="0"/>
              </a:rPr>
              <a:t>While this may be something of an overstatement, prosecutors need always remember that even the filing of a charge can do serious damage to a person’s life. The prosecutor must make sure that he prosecutes only the guilty and that he does so fairly.</a:t>
            </a:r>
          </a:p>
          <a:p>
            <a:pPr algn="just"/>
            <a:endParaRPr lang="en-US" sz="2600" dirty="0">
              <a:latin typeface="Tahoma" panose="020B0604030504040204" pitchFamily="34" charset="0"/>
              <a:ea typeface="Tahoma" panose="020B0604030504040204" pitchFamily="34" charset="0"/>
              <a:cs typeface="Tahoma" panose="020B0604030504040204" pitchFamily="34" charset="0"/>
            </a:endParaRPr>
          </a:p>
          <a:p>
            <a:pPr algn="just"/>
            <a:r>
              <a:rPr lang="en-US" sz="2600" dirty="0">
                <a:latin typeface="Tahoma" panose="020B0604030504040204" pitchFamily="34" charset="0"/>
                <a:ea typeface="Tahoma" panose="020B0604030504040204" pitchFamily="34" charset="0"/>
                <a:cs typeface="Tahoma" panose="020B0604030504040204" pitchFamily="34" charset="0"/>
              </a:rPr>
              <a:t>No one, especially a prosecutor, wants an innocent person to go to jail or suffer injustice.</a:t>
            </a:r>
          </a:p>
        </p:txBody>
      </p:sp>
    </p:spTree>
    <p:extLst>
      <p:ext uri="{BB962C8B-B14F-4D97-AF65-F5344CB8AC3E}">
        <p14:creationId xmlns:p14="http://schemas.microsoft.com/office/powerpoint/2010/main" val="410159481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85259" y="259697"/>
            <a:ext cx="9419892" cy="5502474"/>
          </a:xfrm>
          <a:prstGeom prst="rect">
            <a:avLst/>
          </a:prstGeom>
        </p:spPr>
      </p:pic>
      <p:sp>
        <p:nvSpPr>
          <p:cNvPr id="12" name="TextBox 11"/>
          <p:cNvSpPr txBox="1"/>
          <p:nvPr/>
        </p:nvSpPr>
        <p:spPr>
          <a:xfrm>
            <a:off x="1901371" y="5921829"/>
            <a:ext cx="8824685" cy="400110"/>
          </a:xfrm>
          <a:prstGeom prst="rect">
            <a:avLst/>
          </a:prstGeom>
          <a:noFill/>
        </p:spPr>
        <p:txBody>
          <a:bodyPr wrap="square" rtlCol="0">
            <a:spAutoFit/>
          </a:bodyPr>
          <a:lstStyle/>
          <a:p>
            <a:r>
              <a:rPr lang="en-US" sz="2000" b="1" dirty="0">
                <a:latin typeface="Tahoma" panose="020B0604030504040204" pitchFamily="34" charset="0"/>
                <a:ea typeface="Tahoma" panose="020B0604030504040204" pitchFamily="34" charset="0"/>
                <a:cs typeface="Tahoma" panose="020B0604030504040204" pitchFamily="34" charset="0"/>
              </a:rPr>
              <a:t>Old Jail Building, Louisville, KY,  Commonwealth’s Attorney’s Office</a:t>
            </a:r>
          </a:p>
        </p:txBody>
      </p:sp>
    </p:spTree>
    <p:extLst>
      <p:ext uri="{BB962C8B-B14F-4D97-AF65-F5344CB8AC3E}">
        <p14:creationId xmlns:p14="http://schemas.microsoft.com/office/powerpoint/2010/main" val="363609421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82057" y="0"/>
            <a:ext cx="10174514" cy="5970865"/>
          </a:xfrm>
          <a:prstGeom prst="rect">
            <a:avLst/>
          </a:prstGeom>
          <a:noFill/>
        </p:spPr>
        <p:txBody>
          <a:bodyPr wrap="square" rtlCol="0">
            <a:spAutoFit/>
          </a:bodyPr>
          <a:lstStyle/>
          <a:p>
            <a:r>
              <a:rPr lang="en-US" sz="3600" dirty="0">
                <a:latin typeface="Tahoma" panose="020B0604030504040204" pitchFamily="34" charset="0"/>
                <a:ea typeface="Tahoma" panose="020B0604030504040204" pitchFamily="34" charset="0"/>
                <a:cs typeface="Tahoma" panose="020B0604030504040204" pitchFamily="34" charset="0"/>
              </a:rPr>
              <a:t>    </a:t>
            </a:r>
            <a:r>
              <a:rPr lang="en-US" sz="2800" b="1" dirty="0"/>
              <a:t>  </a:t>
            </a:r>
            <a:r>
              <a:rPr lang="en-US" sz="3200" b="1" u="sng" dirty="0">
                <a:latin typeface="Tahoma" panose="020B0604030504040204" pitchFamily="34" charset="0"/>
                <a:ea typeface="Tahoma" panose="020B0604030504040204" pitchFamily="34" charset="0"/>
                <a:cs typeface="Tahoma" panose="020B0604030504040204" pitchFamily="34" charset="0"/>
              </a:rPr>
              <a:t>NDAA National Prosecution Standards</a:t>
            </a:r>
            <a:endParaRPr lang="en-US" sz="3200" u="sng" dirty="0">
              <a:latin typeface="Tahoma" panose="020B0604030504040204" pitchFamily="34" charset="0"/>
              <a:ea typeface="Tahoma" panose="020B0604030504040204" pitchFamily="34" charset="0"/>
              <a:cs typeface="Tahoma" panose="020B0604030504040204" pitchFamily="34" charset="0"/>
            </a:endParaRPr>
          </a:p>
          <a:p>
            <a:r>
              <a:rPr lang="en-US" sz="2800" b="1" dirty="0"/>
              <a:t>			</a:t>
            </a:r>
            <a:r>
              <a:rPr lang="en-US" sz="2800" dirty="0">
                <a:latin typeface="Tahoma" panose="020B0604030504040204" pitchFamily="34" charset="0"/>
                <a:ea typeface="Tahoma" panose="020B0604030504040204" pitchFamily="34" charset="0"/>
                <a:cs typeface="Tahoma" panose="020B0604030504040204" pitchFamily="34" charset="0"/>
              </a:rPr>
              <a:t>(National District Attorneys Association)</a:t>
            </a:r>
          </a:p>
          <a:p>
            <a:endParaRPr lang="en-US" sz="2800" b="1" dirty="0"/>
          </a:p>
          <a:p>
            <a:r>
              <a:rPr lang="en-US" sz="2800" b="1" dirty="0"/>
              <a:t>1. The Prosecutor’s Responsibilities</a:t>
            </a:r>
            <a:endParaRPr lang="en-US" sz="2800" dirty="0"/>
          </a:p>
          <a:p>
            <a:endParaRPr lang="en-US" sz="2800" b="1" u="sng" dirty="0">
              <a:latin typeface="Tahoma" panose="020B0604030504040204" pitchFamily="34" charset="0"/>
              <a:ea typeface="Tahoma" panose="020B0604030504040204" pitchFamily="34" charset="0"/>
              <a:cs typeface="Tahoma" panose="020B0604030504040204" pitchFamily="34" charset="0"/>
            </a:endParaRPr>
          </a:p>
          <a:p>
            <a:pPr algn="just"/>
            <a:r>
              <a:rPr lang="en-US" sz="2600" b="1" dirty="0">
                <a:latin typeface="Tahoma" panose="020B0604030504040204" pitchFamily="34" charset="0"/>
                <a:ea typeface="Tahoma" panose="020B0604030504040204" pitchFamily="34" charset="0"/>
                <a:cs typeface="Tahoma" panose="020B0604030504040204" pitchFamily="34" charset="0"/>
              </a:rPr>
              <a:t>1-1.1 Primary Responsibility</a:t>
            </a:r>
            <a:endParaRPr lang="en-US" sz="2600" dirty="0">
              <a:latin typeface="Tahoma" panose="020B0604030504040204" pitchFamily="34" charset="0"/>
              <a:ea typeface="Tahoma" panose="020B0604030504040204" pitchFamily="34" charset="0"/>
              <a:cs typeface="Tahoma" panose="020B0604030504040204" pitchFamily="34" charset="0"/>
            </a:endParaRPr>
          </a:p>
          <a:p>
            <a:pPr algn="just"/>
            <a:r>
              <a:rPr lang="en-US" sz="2600" dirty="0">
                <a:latin typeface="Tahoma" panose="020B0604030504040204" pitchFamily="34" charset="0"/>
                <a:ea typeface="Tahoma" panose="020B0604030504040204" pitchFamily="34" charset="0"/>
                <a:cs typeface="Tahoma" panose="020B0604030504040204" pitchFamily="34" charset="0"/>
              </a:rPr>
              <a:t>	</a:t>
            </a:r>
          </a:p>
          <a:p>
            <a:pPr algn="just"/>
            <a:r>
              <a:rPr lang="en-US" sz="2600" dirty="0">
                <a:latin typeface="Tahoma" panose="020B0604030504040204" pitchFamily="34" charset="0"/>
                <a:ea typeface="Tahoma" panose="020B0604030504040204" pitchFamily="34" charset="0"/>
                <a:cs typeface="Tahoma" panose="020B0604030504040204" pitchFamily="34" charset="0"/>
              </a:rPr>
              <a:t>	The prosecutor is an independent administrator of justice. </a:t>
            </a:r>
            <a:r>
              <a:rPr lang="en-US" sz="2600" u="sng" dirty="0">
                <a:latin typeface="Tahoma" panose="020B0604030504040204" pitchFamily="34" charset="0"/>
                <a:ea typeface="Tahoma" panose="020B0604030504040204" pitchFamily="34" charset="0"/>
                <a:cs typeface="Tahoma" panose="020B0604030504040204" pitchFamily="34" charset="0"/>
              </a:rPr>
              <a:t>The primary responsibility of a prosecutor is to seek justice</a:t>
            </a:r>
            <a:r>
              <a:rPr lang="en-US" sz="2600" dirty="0">
                <a:latin typeface="Tahoma" panose="020B0604030504040204" pitchFamily="34" charset="0"/>
                <a:ea typeface="Tahoma" panose="020B0604030504040204" pitchFamily="34" charset="0"/>
                <a:cs typeface="Tahoma" panose="020B0604030504040204" pitchFamily="34" charset="0"/>
              </a:rPr>
              <a:t>, which can only be achieved by the representation and presentation of the truth. This responsibility includes, but is not limited to, </a:t>
            </a:r>
            <a:r>
              <a:rPr lang="en-US" sz="2600" u="sng" dirty="0">
                <a:latin typeface="Tahoma" panose="020B0604030504040204" pitchFamily="34" charset="0"/>
                <a:ea typeface="Tahoma" panose="020B0604030504040204" pitchFamily="34" charset="0"/>
                <a:cs typeface="Tahoma" panose="020B0604030504040204" pitchFamily="34" charset="0"/>
              </a:rPr>
              <a:t>ensuring that the guilty are held accountable, that the innocent are protected from unwarranted harm, and that the rights of all participants, particularly victims of crime, are respected</a:t>
            </a:r>
            <a:r>
              <a:rPr lang="en-US" sz="2600" dirty="0">
                <a:latin typeface="Tahoma" panose="020B0604030504040204" pitchFamily="34" charset="0"/>
                <a:ea typeface="Tahoma" panose="020B0604030504040204" pitchFamily="34" charset="0"/>
                <a:cs typeface="Tahoma" panose="020B0604030504040204" pitchFamily="34" charset="0"/>
              </a:rPr>
              <a:t>.</a:t>
            </a:r>
            <a:endParaRPr lang="en-US" sz="2600" b="1" u="sng"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28980296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85257" y="1059543"/>
            <a:ext cx="9826172" cy="4756367"/>
          </a:xfrm>
          <a:prstGeom prst="rect">
            <a:avLst/>
          </a:prstGeom>
        </p:spPr>
        <p:txBody>
          <a:bodyPr wrap="square">
            <a:spAutoFit/>
          </a:bodyPr>
          <a:lstStyle/>
          <a:p>
            <a:pPr>
              <a:lnSpc>
                <a:spcPct val="107000"/>
              </a:lnSpc>
            </a:pPr>
            <a:r>
              <a:rPr lang="en-US" sz="2400" b="1" dirty="0">
                <a:latin typeface="Tahoma" panose="020B0604030504040204" pitchFamily="34" charset="0"/>
                <a:ea typeface="Tahoma" panose="020B0604030504040204" pitchFamily="34" charset="0"/>
                <a:cs typeface="Tahoma" panose="020B0604030504040204" pitchFamily="34" charset="0"/>
              </a:rPr>
              <a:t>1-1.2 Societal and Individual Rights and Interests</a:t>
            </a:r>
          </a:p>
          <a:p>
            <a:pPr>
              <a:lnSpc>
                <a:spcPct val="107000"/>
              </a:lnSpc>
            </a:pPr>
            <a:endParaRPr lang="en-US" sz="2000" dirty="0">
              <a:latin typeface="Tahoma" panose="020B0604030504040204" pitchFamily="34" charset="0"/>
              <a:ea typeface="Tahoma" panose="020B0604030504040204" pitchFamily="34" charset="0"/>
              <a:cs typeface="Tahoma" panose="020B0604030504040204" pitchFamily="34" charset="0"/>
            </a:endParaRPr>
          </a:p>
          <a:p>
            <a:pPr algn="just"/>
            <a:r>
              <a:rPr lang="en-US" sz="2600" dirty="0">
                <a:latin typeface="Tahoma" panose="020B0604030504040204" pitchFamily="34" charset="0"/>
                <a:ea typeface="Calibri" panose="020F0502020204030204" pitchFamily="34" charset="0"/>
              </a:rPr>
              <a:t>	A prosecutor should zealously protect the rights of individuals, but </a:t>
            </a:r>
            <a:r>
              <a:rPr lang="en-US" sz="2600" u="sng" dirty="0">
                <a:latin typeface="Tahoma" panose="020B0604030504040204" pitchFamily="34" charset="0"/>
                <a:ea typeface="Calibri" panose="020F0502020204030204" pitchFamily="34" charset="0"/>
              </a:rPr>
              <a:t>without representing any individual as a client</a:t>
            </a:r>
            <a:r>
              <a:rPr lang="en-US" sz="2600" dirty="0">
                <a:latin typeface="Tahoma" panose="020B0604030504040204" pitchFamily="34" charset="0"/>
                <a:ea typeface="Calibri" panose="020F0502020204030204" pitchFamily="34" charset="0"/>
              </a:rPr>
              <a:t>. A prosecutor should put the rights and interests of society in a paramount position in exercising prosecutorial discretion in individual cases…</a:t>
            </a:r>
          </a:p>
          <a:p>
            <a:pPr algn="just"/>
            <a:endParaRPr lang="en-US" sz="2600" dirty="0">
              <a:latin typeface="Tahoma" panose="020B0604030504040204" pitchFamily="34" charset="0"/>
            </a:endParaRPr>
          </a:p>
          <a:p>
            <a:r>
              <a:rPr lang="en-US" sz="2400" b="1" dirty="0">
                <a:latin typeface="Tahoma" panose="020B0604030504040204" pitchFamily="34" charset="0"/>
                <a:ea typeface="Tahoma" panose="020B0604030504040204" pitchFamily="34" charset="0"/>
                <a:cs typeface="Tahoma" panose="020B0604030504040204" pitchFamily="34" charset="0"/>
              </a:rPr>
              <a:t>1-1.4 Rules of Conduct</a:t>
            </a:r>
          </a:p>
          <a:p>
            <a:endParaRPr lang="en-US" sz="2400" dirty="0">
              <a:latin typeface="Tahoma" panose="020B0604030504040204" pitchFamily="34" charset="0"/>
              <a:ea typeface="Tahoma" panose="020B0604030504040204" pitchFamily="34" charset="0"/>
              <a:cs typeface="Tahoma" panose="020B0604030504040204" pitchFamily="34" charset="0"/>
            </a:endParaRPr>
          </a:p>
          <a:p>
            <a:pPr algn="just"/>
            <a:r>
              <a:rPr lang="en-US" sz="2600" dirty="0">
                <a:latin typeface="Tahoma" panose="020B0604030504040204" pitchFamily="34" charset="0"/>
                <a:ea typeface="Tahoma" panose="020B0604030504040204" pitchFamily="34" charset="0"/>
                <a:cs typeface="Tahoma" panose="020B0604030504040204" pitchFamily="34" charset="0"/>
              </a:rPr>
              <a:t>	A prosecutor shall abide by all applicable provisions of the rules of ethical conduct in his or her jurisdiction.</a:t>
            </a:r>
          </a:p>
          <a:p>
            <a:pPr algn="just"/>
            <a:endParaRPr lang="en-US" sz="2600" dirty="0"/>
          </a:p>
        </p:txBody>
      </p:sp>
    </p:spTree>
    <p:extLst>
      <p:ext uri="{BB962C8B-B14F-4D97-AF65-F5344CB8AC3E}">
        <p14:creationId xmlns:p14="http://schemas.microsoft.com/office/powerpoint/2010/main" val="322168788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78126" y="638629"/>
            <a:ext cx="7742267" cy="5810793"/>
          </a:xfrm>
          <a:prstGeom prst="rect">
            <a:avLst/>
          </a:prstGeom>
        </p:spPr>
      </p:pic>
    </p:spTree>
    <p:extLst>
      <p:ext uri="{BB962C8B-B14F-4D97-AF65-F5344CB8AC3E}">
        <p14:creationId xmlns:p14="http://schemas.microsoft.com/office/powerpoint/2010/main" val="38694756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77143" y="406401"/>
            <a:ext cx="9448800" cy="5950857"/>
          </a:xfrm>
          <a:prstGeom prst="rect">
            <a:avLst/>
          </a:prstGeom>
        </p:spPr>
        <p:txBody>
          <a:bodyPr wrap="square">
            <a:spAutoFit/>
          </a:bodyPr>
          <a:lstStyle/>
          <a:p>
            <a:pPr algn="just">
              <a:lnSpc>
                <a:spcPct val="107000"/>
              </a:lnSpc>
              <a:spcAft>
                <a:spcPts val="800"/>
              </a:spcAft>
            </a:pPr>
            <a:r>
              <a:rPr lang="en-US" sz="3200" dirty="0">
                <a:latin typeface="Tahoma" panose="020B0604030504040204" pitchFamily="34" charset="0"/>
                <a:ea typeface="Calibri" panose="020F0502020204030204" pitchFamily="34" charset="0"/>
                <a:cs typeface="Times New Roman" panose="02020603050405020304" pitchFamily="18" charset="0"/>
              </a:rPr>
              <a:t>	“There is a vague popular belief that lawyers are necessarily dishonest. I say vague, because when we consider to what extent confidence and honors are reposed in and conferred upon lawyers by the people, it appears improbable that their impression of dishonesty is very distinct and vivid. Yet the impression is common, almost universal. Let no young man choosing the law for a calling for a moment yield to the popular belief - resolve to be --honest at all events…” </a:t>
            </a:r>
          </a:p>
          <a:p>
            <a:pPr algn="just">
              <a:lnSpc>
                <a:spcPct val="107000"/>
              </a:lnSpc>
              <a:spcAft>
                <a:spcPts val="800"/>
              </a:spcAft>
            </a:pPr>
            <a:r>
              <a:rPr lang="en-US" sz="3200" b="1" i="1" dirty="0">
                <a:latin typeface="Tahoma" panose="020B0604030504040204" pitchFamily="34" charset="0"/>
                <a:ea typeface="Calibri" panose="020F0502020204030204" pitchFamily="34" charset="0"/>
                <a:cs typeface="Times New Roman" panose="02020603050405020304" pitchFamily="18" charset="0"/>
              </a:rPr>
              <a:t>(“Honest Abe” Lincoln, 1850.)</a:t>
            </a:r>
            <a:endParaRPr lang="en-US" sz="3200" b="1" i="1"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9451826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210629" y="754743"/>
            <a:ext cx="184731" cy="369332"/>
          </a:xfrm>
          <a:prstGeom prst="rect">
            <a:avLst/>
          </a:prstGeom>
          <a:noFill/>
        </p:spPr>
        <p:txBody>
          <a:bodyPr wrap="none" rtlCol="0">
            <a:spAutoFit/>
          </a:bodyPr>
          <a:lstStyle/>
          <a:p>
            <a:endParaRPr lang="en-US" dirty="0"/>
          </a:p>
        </p:txBody>
      </p:sp>
      <p:sp>
        <p:nvSpPr>
          <p:cNvPr id="3" name="Rectangle 2"/>
          <p:cNvSpPr/>
          <p:nvPr/>
        </p:nvSpPr>
        <p:spPr>
          <a:xfrm>
            <a:off x="1727199" y="174171"/>
            <a:ext cx="9927771" cy="6086025"/>
          </a:xfrm>
          <a:prstGeom prst="rect">
            <a:avLst/>
          </a:prstGeom>
        </p:spPr>
        <p:txBody>
          <a:bodyPr wrap="square">
            <a:spAutoFit/>
          </a:bodyPr>
          <a:lstStyle/>
          <a:p>
            <a:pPr marL="914400" marR="0" indent="457200">
              <a:lnSpc>
                <a:spcPct val="107000"/>
              </a:lnSpc>
              <a:spcBef>
                <a:spcPts val="0"/>
              </a:spcBef>
              <a:spcAft>
                <a:spcPts val="0"/>
              </a:spcAft>
            </a:pPr>
            <a:r>
              <a:rPr lang="en-US" sz="2400" b="1" dirty="0">
                <a:latin typeface="Tahoma" panose="020B0604030504040204" pitchFamily="34" charset="0"/>
                <a:ea typeface="Tahoma" panose="020B0604030504040204" pitchFamily="34" charset="0"/>
                <a:cs typeface="Tahoma" panose="020B0604030504040204" pitchFamily="34" charset="0"/>
              </a:rPr>
              <a:t>                            Commentary</a:t>
            </a:r>
            <a:endParaRPr lang="en-US" sz="2400" dirty="0">
              <a:latin typeface="Tahoma" panose="020B0604030504040204" pitchFamily="34" charset="0"/>
              <a:ea typeface="Tahoma" panose="020B0604030504040204" pitchFamily="34" charset="0"/>
              <a:cs typeface="Tahoma" panose="020B0604030504040204" pitchFamily="34" charset="0"/>
            </a:endParaRPr>
          </a:p>
          <a:p>
            <a:pPr>
              <a:lnSpc>
                <a:spcPct val="107000"/>
              </a:lnSpc>
            </a:pPr>
            <a:r>
              <a:rPr lang="en-US" b="1" dirty="0">
                <a:latin typeface="Tahoma" panose="020B0604030504040204" pitchFamily="34" charset="0"/>
                <a:ea typeface="Calibri" panose="020F0502020204030204" pitchFamily="34" charset="0"/>
                <a:cs typeface="Times New Roman" panose="02020603050405020304" pitchFamily="18" charset="0"/>
              </a:rPr>
              <a:t> </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pPr>
            <a:r>
              <a:rPr lang="en-US" sz="2600" dirty="0">
                <a:latin typeface="Tahoma" panose="020B0604030504040204" pitchFamily="34" charset="0"/>
                <a:ea typeface="Tahoma" panose="020B0604030504040204" pitchFamily="34" charset="0"/>
                <a:cs typeface="Tahoma" panose="020B0604030504040204" pitchFamily="34" charset="0"/>
              </a:rPr>
              <a:t>	</a:t>
            </a:r>
            <a:r>
              <a:rPr lang="en-US" sz="2600" u="sng" dirty="0">
                <a:latin typeface="Tahoma" panose="020B0604030504040204" pitchFamily="34" charset="0"/>
                <a:ea typeface="Tahoma" panose="020B0604030504040204" pitchFamily="34" charset="0"/>
                <a:cs typeface="Tahoma" panose="020B0604030504040204" pitchFamily="34" charset="0"/>
              </a:rPr>
              <a:t>A prosecutor is the only one in a criminal action who is responsible for the presentation</a:t>
            </a:r>
            <a:r>
              <a:rPr lang="en-US" sz="2600" b="1" u="sng" dirty="0">
                <a:latin typeface="Tahoma" panose="020B0604030504040204" pitchFamily="34" charset="0"/>
                <a:ea typeface="Tahoma" panose="020B0604030504040204" pitchFamily="34" charset="0"/>
                <a:cs typeface="Tahoma" panose="020B0604030504040204" pitchFamily="34" charset="0"/>
              </a:rPr>
              <a:t> </a:t>
            </a:r>
            <a:r>
              <a:rPr lang="en-US" sz="2600" u="sng" dirty="0">
                <a:latin typeface="Tahoma" panose="020B0604030504040204" pitchFamily="34" charset="0"/>
                <a:ea typeface="Tahoma" panose="020B0604030504040204" pitchFamily="34" charset="0"/>
                <a:cs typeface="Tahoma" panose="020B0604030504040204" pitchFamily="34" charset="0"/>
              </a:rPr>
              <a:t>of the truth</a:t>
            </a:r>
            <a:r>
              <a:rPr lang="en-US" sz="2600" dirty="0">
                <a:latin typeface="Tahoma" panose="020B0604030504040204" pitchFamily="34" charset="0"/>
                <a:ea typeface="Tahoma" panose="020B0604030504040204" pitchFamily="34" charset="0"/>
                <a:cs typeface="Tahoma" panose="020B0604030504040204" pitchFamily="34" charset="0"/>
              </a:rPr>
              <a:t>. Justice is not complete without the truth always being the primary goal in all</a:t>
            </a:r>
            <a:r>
              <a:rPr lang="en-US" sz="2600" b="1" dirty="0">
                <a:latin typeface="Tahoma" panose="020B0604030504040204" pitchFamily="34" charset="0"/>
                <a:ea typeface="Tahoma" panose="020B0604030504040204" pitchFamily="34" charset="0"/>
                <a:cs typeface="Tahoma" panose="020B0604030504040204" pitchFamily="34" charset="0"/>
              </a:rPr>
              <a:t> </a:t>
            </a:r>
            <a:r>
              <a:rPr lang="en-US" sz="2600" dirty="0">
                <a:latin typeface="Tahoma" panose="020B0604030504040204" pitchFamily="34" charset="0"/>
                <a:ea typeface="Tahoma" panose="020B0604030504040204" pitchFamily="34" charset="0"/>
                <a:cs typeface="Tahoma" panose="020B0604030504040204" pitchFamily="34" charset="0"/>
              </a:rPr>
              <a:t>criminal proceedings. A prosecutor is not a mere advocate and, unlike other lawyers, a</a:t>
            </a:r>
            <a:r>
              <a:rPr lang="en-US" sz="2600" b="1" dirty="0">
                <a:latin typeface="Tahoma" panose="020B0604030504040204" pitchFamily="34" charset="0"/>
                <a:ea typeface="Tahoma" panose="020B0604030504040204" pitchFamily="34" charset="0"/>
                <a:cs typeface="Tahoma" panose="020B0604030504040204" pitchFamily="34" charset="0"/>
              </a:rPr>
              <a:t> </a:t>
            </a:r>
            <a:r>
              <a:rPr lang="en-US" sz="2600" dirty="0">
                <a:latin typeface="Tahoma" panose="020B0604030504040204" pitchFamily="34" charset="0"/>
                <a:ea typeface="Tahoma" panose="020B0604030504040204" pitchFamily="34" charset="0"/>
                <a:cs typeface="Tahoma" panose="020B0604030504040204" pitchFamily="34" charset="0"/>
              </a:rPr>
              <a:t>prosecutor does not represent individuals or entities, but society as a whole. In that</a:t>
            </a:r>
            <a:r>
              <a:rPr lang="en-US" sz="2600" b="1" dirty="0">
                <a:latin typeface="Tahoma" panose="020B0604030504040204" pitchFamily="34" charset="0"/>
                <a:ea typeface="Tahoma" panose="020B0604030504040204" pitchFamily="34" charset="0"/>
                <a:cs typeface="Tahoma" panose="020B0604030504040204" pitchFamily="34" charset="0"/>
              </a:rPr>
              <a:t> </a:t>
            </a:r>
            <a:r>
              <a:rPr lang="en-US" sz="2600" dirty="0">
                <a:latin typeface="Tahoma" panose="020B0604030504040204" pitchFamily="34" charset="0"/>
                <a:ea typeface="Tahoma" panose="020B0604030504040204" pitchFamily="34" charset="0"/>
                <a:cs typeface="Tahoma" panose="020B0604030504040204" pitchFamily="34" charset="0"/>
              </a:rPr>
              <a:t>capacity, a prosecutor must exercise independent judgment in reaching decisions while</a:t>
            </a:r>
            <a:r>
              <a:rPr lang="en-US" sz="2600" b="1" dirty="0">
                <a:latin typeface="Tahoma" panose="020B0604030504040204" pitchFamily="34" charset="0"/>
                <a:ea typeface="Tahoma" panose="020B0604030504040204" pitchFamily="34" charset="0"/>
                <a:cs typeface="Tahoma" panose="020B0604030504040204" pitchFamily="34" charset="0"/>
              </a:rPr>
              <a:t> </a:t>
            </a:r>
            <a:r>
              <a:rPr lang="en-US" sz="2600" dirty="0">
                <a:latin typeface="Tahoma" panose="020B0604030504040204" pitchFamily="34" charset="0"/>
                <a:ea typeface="Tahoma" panose="020B0604030504040204" pitchFamily="34" charset="0"/>
                <a:cs typeface="Tahoma" panose="020B0604030504040204" pitchFamily="34" charset="0"/>
              </a:rPr>
              <a:t>taking into account the interest of </a:t>
            </a:r>
            <a:r>
              <a:rPr lang="en-US" sz="2600" u="sng" dirty="0">
                <a:latin typeface="Tahoma" panose="020B0604030504040204" pitchFamily="34" charset="0"/>
                <a:ea typeface="Tahoma" panose="020B0604030504040204" pitchFamily="34" charset="0"/>
                <a:cs typeface="Tahoma" panose="020B0604030504040204" pitchFamily="34" charset="0"/>
              </a:rPr>
              <a:t>victims</a:t>
            </a:r>
            <a:r>
              <a:rPr lang="en-US" sz="2600" dirty="0">
                <a:latin typeface="Tahoma" panose="020B0604030504040204" pitchFamily="34" charset="0"/>
                <a:ea typeface="Tahoma" panose="020B0604030504040204" pitchFamily="34" charset="0"/>
                <a:cs typeface="Tahoma" panose="020B0604030504040204" pitchFamily="34" charset="0"/>
              </a:rPr>
              <a:t>, witnesses, law enforcement officers, suspects, defendants and those members of society who have no direct interest in a particular case, but who are nonetheless affected by its outcome.</a:t>
            </a:r>
          </a:p>
          <a:p>
            <a:pPr>
              <a:lnSpc>
                <a:spcPct val="107000"/>
              </a:lnSpc>
            </a:pPr>
            <a:r>
              <a:rPr lang="en-US" dirty="0">
                <a:latin typeface="Tahoma" panose="020B0604030504040204" pitchFamily="34" charset="0"/>
                <a:ea typeface="Calibri" panose="020F0502020204030204" pitchFamily="34" charset="0"/>
                <a:cs typeface="Times New Roman" panose="02020603050405020304" pitchFamily="18" charset="0"/>
              </a:rPr>
              <a:t> </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pPr>
            <a:r>
              <a:rPr lang="en-US" dirty="0">
                <a:latin typeface="Tahoma" panose="020B0604030504040204" pitchFamily="34" charset="0"/>
                <a:ea typeface="Calibri" panose="020F0502020204030204" pitchFamily="34" charset="0"/>
                <a:cs typeface="Times New Roman" panose="02020603050405020304" pitchFamily="18" charset="0"/>
              </a:rPr>
              <a:t> </a:t>
            </a:r>
            <a:endParaRPr lang="en-US" sz="1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1732850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22400" y="478971"/>
            <a:ext cx="10334172" cy="5232202"/>
          </a:xfrm>
          <a:prstGeom prst="rect">
            <a:avLst/>
          </a:prstGeom>
        </p:spPr>
        <p:txBody>
          <a:bodyPr wrap="square">
            <a:spAutoFit/>
          </a:bodyPr>
          <a:lstStyle/>
          <a:p>
            <a:r>
              <a:rPr lang="en-US" sz="2400" b="1" dirty="0">
                <a:latin typeface="Tahoma" panose="020B0604030504040204" pitchFamily="34" charset="0"/>
                <a:ea typeface="Calibri" panose="020F0502020204030204" pitchFamily="34" charset="0"/>
              </a:rPr>
              <a:t>                                           Commentary</a:t>
            </a:r>
          </a:p>
          <a:p>
            <a:endParaRPr lang="en-US" sz="2400" b="1" dirty="0">
              <a:latin typeface="Tahoma" panose="020B0604030504040204" pitchFamily="34" charset="0"/>
            </a:endParaRPr>
          </a:p>
          <a:p>
            <a:pPr algn="just"/>
            <a:r>
              <a:rPr lang="en-US" sz="2600" dirty="0">
                <a:latin typeface="Tahoma" panose="020B0604030504040204" pitchFamily="34" charset="0"/>
                <a:ea typeface="Tahoma" panose="020B0604030504040204" pitchFamily="34" charset="0"/>
                <a:cs typeface="Tahoma" panose="020B0604030504040204" pitchFamily="34" charset="0"/>
              </a:rPr>
              <a:t>	Whether full-time or part-time, the position should be approached as a career and </a:t>
            </a:r>
            <a:r>
              <a:rPr lang="en-US" sz="2600" u="sng" dirty="0">
                <a:latin typeface="Tahoma" panose="020B0604030504040204" pitchFamily="34" charset="0"/>
                <a:ea typeface="Tahoma" panose="020B0604030504040204" pitchFamily="34" charset="0"/>
                <a:cs typeface="Tahoma" panose="020B0604030504040204" pitchFamily="34" charset="0"/>
              </a:rPr>
              <a:t>not as a steppingstone or sideline</a:t>
            </a:r>
            <a:r>
              <a:rPr lang="en-US" sz="2600" dirty="0">
                <a:latin typeface="Tahoma" panose="020B0604030504040204" pitchFamily="34" charset="0"/>
                <a:ea typeface="Tahoma" panose="020B0604030504040204" pitchFamily="34" charset="0"/>
                <a:cs typeface="Tahoma" panose="020B0604030504040204" pitchFamily="34" charset="0"/>
              </a:rPr>
              <a:t>. This means that the prosecutor is prepared to bring to his public duties an orientation of primacy. </a:t>
            </a:r>
            <a:r>
              <a:rPr lang="en-US" sz="2600" u="sng" dirty="0">
                <a:latin typeface="Tahoma" panose="020B0604030504040204" pitchFamily="34" charset="0"/>
                <a:ea typeface="Tahoma" panose="020B0604030504040204" pitchFamily="34" charset="0"/>
                <a:cs typeface="Tahoma" panose="020B0604030504040204" pitchFamily="34" charset="0"/>
              </a:rPr>
              <a:t>No matter what other activities the prosecutor is involved in, his public duties come first</a:t>
            </a:r>
            <a:r>
              <a:rPr lang="en-US" sz="2600" dirty="0">
                <a:latin typeface="Tahoma" panose="020B0604030504040204" pitchFamily="34" charset="0"/>
                <a:ea typeface="Tahoma" panose="020B0604030504040204" pitchFamily="34" charset="0"/>
                <a:cs typeface="Tahoma" panose="020B0604030504040204" pitchFamily="34" charset="0"/>
              </a:rPr>
              <a:t>. </a:t>
            </a:r>
          </a:p>
          <a:p>
            <a:pPr algn="just"/>
            <a:endParaRPr lang="en-US" sz="2600" dirty="0">
              <a:latin typeface="Tahoma" panose="020B0604030504040204" pitchFamily="34" charset="0"/>
              <a:ea typeface="Tahoma" panose="020B0604030504040204" pitchFamily="34" charset="0"/>
              <a:cs typeface="Tahoma" panose="020B0604030504040204" pitchFamily="34" charset="0"/>
            </a:endParaRPr>
          </a:p>
          <a:p>
            <a:pPr algn="just"/>
            <a:r>
              <a:rPr lang="en-US" sz="2600" dirty="0">
                <a:latin typeface="Tahoma" panose="020B0604030504040204" pitchFamily="34" charset="0"/>
                <a:ea typeface="Tahoma" panose="020B0604030504040204" pitchFamily="34" charset="0"/>
                <a:cs typeface="Tahoma" panose="020B0604030504040204" pitchFamily="34" charset="0"/>
              </a:rPr>
              <a:t>	</a:t>
            </a:r>
            <a:r>
              <a:rPr lang="en-US" sz="2600" u="sng" dirty="0">
                <a:latin typeface="Tahoma" panose="020B0604030504040204" pitchFamily="34" charset="0"/>
                <a:ea typeface="Tahoma" panose="020B0604030504040204" pitchFamily="34" charset="0"/>
                <a:cs typeface="Tahoma" panose="020B0604030504040204" pitchFamily="34" charset="0"/>
              </a:rPr>
              <a:t>Part-time prosecutors should not represent persons in criminal matters in other jurisdictions</a:t>
            </a:r>
            <a:r>
              <a:rPr lang="en-US" sz="2600" dirty="0">
                <a:latin typeface="Tahoma" panose="020B0604030504040204" pitchFamily="34" charset="0"/>
                <a:ea typeface="Tahoma" panose="020B0604030504040204" pitchFamily="34" charset="0"/>
                <a:cs typeface="Tahoma" panose="020B0604030504040204" pitchFamily="34" charset="0"/>
              </a:rPr>
              <a:t>. This is because of the potential for conflicts with his or her duties as a prosecutor and because of the perception that such representation would decrease his or her dedication to the performance of prosecutorial functions.</a:t>
            </a:r>
          </a:p>
        </p:txBody>
      </p:sp>
    </p:spTree>
    <p:extLst>
      <p:ext uri="{BB962C8B-B14F-4D97-AF65-F5344CB8AC3E}">
        <p14:creationId xmlns:p14="http://schemas.microsoft.com/office/powerpoint/2010/main" val="378519739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73943" y="203200"/>
            <a:ext cx="9652000" cy="4370042"/>
          </a:xfrm>
          <a:prstGeom prst="rect">
            <a:avLst/>
          </a:prstGeom>
        </p:spPr>
        <p:txBody>
          <a:bodyPr wrap="square">
            <a:spAutoFit/>
          </a:bodyPr>
          <a:lstStyle/>
          <a:p>
            <a:pPr marL="1371600" marR="0" indent="457200">
              <a:lnSpc>
                <a:spcPct val="107000"/>
              </a:lnSpc>
              <a:spcBef>
                <a:spcPts val="0"/>
              </a:spcBef>
              <a:spcAft>
                <a:spcPts val="0"/>
              </a:spcAft>
            </a:pPr>
            <a:r>
              <a:rPr lang="en-US" sz="2400" b="1" dirty="0">
                <a:latin typeface="Tahoma" panose="020B0604030504040204" pitchFamily="34" charset="0"/>
                <a:ea typeface="Tahoma" panose="020B0604030504040204" pitchFamily="34" charset="0"/>
                <a:cs typeface="Tahoma" panose="020B0604030504040204" pitchFamily="34" charset="0"/>
              </a:rPr>
              <a:t>2. Professionalism</a:t>
            </a:r>
            <a:endParaRPr lang="en-US" sz="2400" dirty="0">
              <a:latin typeface="Tahoma" panose="020B0604030504040204" pitchFamily="34" charset="0"/>
              <a:ea typeface="Tahoma" panose="020B0604030504040204" pitchFamily="34" charset="0"/>
              <a:cs typeface="Tahoma" panose="020B0604030504040204" pitchFamily="34" charset="0"/>
            </a:endParaRPr>
          </a:p>
          <a:p>
            <a:pPr>
              <a:lnSpc>
                <a:spcPct val="107000"/>
              </a:lnSpc>
            </a:pPr>
            <a:r>
              <a:rPr lang="en-US" b="1" dirty="0">
                <a:latin typeface="Tahoma" panose="020B0604030504040204" pitchFamily="34" charset="0"/>
                <a:ea typeface="Calibri" panose="020F0502020204030204" pitchFamily="34" charset="0"/>
                <a:cs typeface="Times New Roman" panose="02020603050405020304" pitchFamily="18" charset="0"/>
              </a:rPr>
              <a:t> </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sz="2400" b="1" dirty="0">
                <a:latin typeface="Tahoma" panose="020B0604030504040204" pitchFamily="34" charset="0"/>
                <a:ea typeface="Calibri" panose="020F0502020204030204" pitchFamily="34" charset="0"/>
                <a:cs typeface="Times New Roman" panose="02020603050405020304" pitchFamily="18" charset="0"/>
              </a:rPr>
              <a:t>1-2.1 Standard of Conduct</a:t>
            </a:r>
          </a:p>
          <a:p>
            <a:pPr>
              <a:lnSpc>
                <a:spcPct val="107000"/>
              </a:lnSpc>
            </a:pPr>
            <a:endParaRPr lang="en-US" sz="2400" b="1" dirty="0">
              <a:effectLst/>
              <a:latin typeface="Tahoma" panose="020B0604030504040204" pitchFamily="34" charset="0"/>
              <a:ea typeface="Calibri" panose="020F0502020204030204" pitchFamily="34" charset="0"/>
              <a:cs typeface="Times New Roman" panose="02020603050405020304" pitchFamily="18" charset="0"/>
            </a:endParaRPr>
          </a:p>
          <a:p>
            <a:r>
              <a:rPr lang="en-US" sz="2600" dirty="0">
                <a:latin typeface="Tahoma" panose="020B0604030504040204" pitchFamily="34" charset="0"/>
                <a:ea typeface="Tahoma" panose="020B0604030504040204" pitchFamily="34" charset="0"/>
                <a:cs typeface="Tahoma" panose="020B0604030504040204" pitchFamily="34" charset="0"/>
              </a:rPr>
              <a:t>f. A prosecutor </a:t>
            </a:r>
            <a:r>
              <a:rPr lang="en-US" sz="2600" u="sng" dirty="0">
                <a:latin typeface="Tahoma" panose="020B0604030504040204" pitchFamily="34" charset="0"/>
                <a:ea typeface="Tahoma" panose="020B0604030504040204" pitchFamily="34" charset="0"/>
                <a:cs typeface="Tahoma" panose="020B0604030504040204" pitchFamily="34" charset="0"/>
              </a:rPr>
              <a:t>should treat witnesses fairly and professionally and with due consideration</a:t>
            </a:r>
            <a:r>
              <a:rPr lang="en-US" sz="2600" dirty="0">
                <a:latin typeface="Tahoma" panose="020B0604030504040204" pitchFamily="34" charset="0"/>
                <a:ea typeface="Tahoma" panose="020B0604030504040204" pitchFamily="34" charset="0"/>
                <a:cs typeface="Tahoma" panose="020B0604030504040204" pitchFamily="34" charset="0"/>
              </a:rPr>
              <a:t>. In questioning the testimony of a witness, a prosecutor should not engage in a line of questioning intended solely to abuse, insult or degrade the witness. Examination of a witness’s credibility should be limited to legally permitted impeachment techniques.</a:t>
            </a:r>
          </a:p>
          <a:p>
            <a:pPr>
              <a:lnSpc>
                <a:spcPct val="107000"/>
              </a:lnSpc>
            </a:pP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4372191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14286" y="101600"/>
            <a:ext cx="9826170" cy="5322611"/>
          </a:xfrm>
          <a:prstGeom prst="rect">
            <a:avLst/>
          </a:prstGeom>
        </p:spPr>
        <p:txBody>
          <a:bodyPr wrap="square">
            <a:spAutoFit/>
          </a:bodyPr>
          <a:lstStyle/>
          <a:p>
            <a:pPr marL="1371600" marR="0" indent="457200">
              <a:lnSpc>
                <a:spcPct val="107000"/>
              </a:lnSpc>
              <a:spcBef>
                <a:spcPts val="0"/>
              </a:spcBef>
              <a:spcAft>
                <a:spcPts val="0"/>
              </a:spcAft>
            </a:pPr>
            <a:r>
              <a:rPr lang="en-US" sz="2400" b="1" dirty="0">
                <a:latin typeface="Tahoma" panose="020B0604030504040204" pitchFamily="34" charset="0"/>
                <a:ea typeface="Calibri" panose="020F0502020204030204" pitchFamily="34" charset="0"/>
                <a:cs typeface="Times New Roman" panose="02020603050405020304" pitchFamily="18" charset="0"/>
              </a:rPr>
              <a:t>        6. Prosecutorial Immunity</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b="1" dirty="0">
                <a:latin typeface="Tahoma" panose="020B0604030504040204" pitchFamily="34" charset="0"/>
                <a:ea typeface="Calibri" panose="020F0502020204030204" pitchFamily="34" charset="0"/>
                <a:cs typeface="Times New Roman" panose="02020603050405020304" pitchFamily="18" charset="0"/>
              </a:rPr>
              <a:t> </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sz="2400" b="1" dirty="0">
                <a:latin typeface="Tahoma" panose="020B0604030504040204" pitchFamily="34" charset="0"/>
                <a:ea typeface="Calibri" panose="020F0502020204030204" pitchFamily="34" charset="0"/>
                <a:cs typeface="Times New Roman" panose="02020603050405020304" pitchFamily="18" charset="0"/>
              </a:rPr>
              <a:t>1-6.1 Scope of Immunity</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dirty="0">
                <a:latin typeface="Tahoma" panose="020B0604030504040204" pitchFamily="34" charset="0"/>
                <a:ea typeface="Calibri" panose="020F0502020204030204" pitchFamily="34" charset="0"/>
                <a:cs typeface="Times New Roman" panose="02020603050405020304" pitchFamily="18" charset="0"/>
              </a:rPr>
              <a:t> </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algn="just"/>
            <a:r>
              <a:rPr lang="en-US" sz="2600" dirty="0">
                <a:latin typeface="Tahoma" panose="020B0604030504040204" pitchFamily="34" charset="0"/>
                <a:ea typeface="Calibri" panose="020F0502020204030204" pitchFamily="34" charset="0"/>
              </a:rPr>
              <a:t>	</a:t>
            </a:r>
            <a:r>
              <a:rPr lang="en-US" sz="2600" u="sng" dirty="0">
                <a:latin typeface="Tahoma" panose="020B0604030504040204" pitchFamily="34" charset="0"/>
                <a:ea typeface="Calibri" panose="020F0502020204030204" pitchFamily="34" charset="0"/>
              </a:rPr>
              <a:t>When acting within the scope of his or her prosecutorial duties</a:t>
            </a:r>
            <a:r>
              <a:rPr lang="en-US" sz="2600" dirty="0">
                <a:latin typeface="Tahoma" panose="020B0604030504040204" pitchFamily="34" charset="0"/>
                <a:ea typeface="Calibri" panose="020F0502020204030204" pitchFamily="34" charset="0"/>
              </a:rPr>
              <a:t>, a prosecutor should enjoy the fullest extent of immunity from civil liability…</a:t>
            </a:r>
          </a:p>
          <a:p>
            <a:pPr algn="just"/>
            <a:endParaRPr lang="en-US" sz="2600" dirty="0">
              <a:latin typeface="Tahoma" panose="020B0604030504040204" pitchFamily="34" charset="0"/>
            </a:endParaRPr>
          </a:p>
          <a:p>
            <a:r>
              <a:rPr lang="en-US" sz="2400" b="1" dirty="0">
                <a:latin typeface="Tahoma" panose="020B0604030504040204" pitchFamily="34" charset="0"/>
                <a:ea typeface="Tahoma" panose="020B0604030504040204" pitchFamily="34" charset="0"/>
                <a:cs typeface="Tahoma" panose="020B0604030504040204" pitchFamily="34" charset="0"/>
              </a:rPr>
              <a:t>                                         Commentary</a:t>
            </a:r>
            <a:endParaRPr lang="en-US" sz="2400" dirty="0">
              <a:latin typeface="Tahoma" panose="020B0604030504040204" pitchFamily="34" charset="0"/>
              <a:ea typeface="Tahoma" panose="020B0604030504040204" pitchFamily="34" charset="0"/>
              <a:cs typeface="Tahoma" panose="020B0604030504040204" pitchFamily="34" charset="0"/>
            </a:endParaRPr>
          </a:p>
          <a:p>
            <a:r>
              <a:rPr lang="en-US" dirty="0"/>
              <a:t> </a:t>
            </a:r>
          </a:p>
          <a:p>
            <a:pPr algn="just"/>
            <a:r>
              <a:rPr lang="en-US" sz="2600" dirty="0">
                <a:latin typeface="Tahoma" panose="020B0604030504040204" pitchFamily="34" charset="0"/>
                <a:ea typeface="Tahoma" panose="020B0604030504040204" pitchFamily="34" charset="0"/>
                <a:cs typeface="Tahoma" panose="020B0604030504040204" pitchFamily="34" charset="0"/>
              </a:rPr>
              <a:t>	The U.S. Supreme Court has ruled that prosecutors enjoy </a:t>
            </a:r>
            <a:r>
              <a:rPr lang="en-US" sz="2600" u="sng" dirty="0">
                <a:latin typeface="Tahoma" panose="020B0604030504040204" pitchFamily="34" charset="0"/>
                <a:ea typeface="Tahoma" panose="020B0604030504040204" pitchFamily="34" charset="0"/>
                <a:cs typeface="Tahoma" panose="020B0604030504040204" pitchFamily="34" charset="0"/>
              </a:rPr>
              <a:t>absolute immunity</a:t>
            </a:r>
            <a:r>
              <a:rPr lang="en-US" sz="2600" dirty="0">
                <a:latin typeface="Tahoma" panose="020B0604030504040204" pitchFamily="34" charset="0"/>
                <a:ea typeface="Tahoma" panose="020B0604030504040204" pitchFamily="34" charset="0"/>
                <a:cs typeface="Tahoma" panose="020B0604030504040204" pitchFamily="34" charset="0"/>
              </a:rPr>
              <a:t> from Civil Rights Actions brought under </a:t>
            </a:r>
            <a:r>
              <a:rPr lang="en-US" sz="2600" u="sng" dirty="0">
                <a:latin typeface="Tahoma" panose="020B0604030504040204" pitchFamily="34" charset="0"/>
                <a:ea typeface="Tahoma" panose="020B0604030504040204" pitchFamily="34" charset="0"/>
                <a:cs typeface="Tahoma" panose="020B0604030504040204" pitchFamily="34" charset="0"/>
              </a:rPr>
              <a:t>when acting within the scope of their duties</a:t>
            </a:r>
            <a:r>
              <a:rPr lang="en-US" sz="2600" dirty="0">
                <a:latin typeface="Tahoma" panose="020B0604030504040204" pitchFamily="34" charset="0"/>
                <a:ea typeface="Tahoma" panose="020B0604030504040204" pitchFamily="34" charset="0"/>
                <a:cs typeface="Tahoma" panose="020B0604030504040204" pitchFamily="34" charset="0"/>
              </a:rPr>
              <a:t> in initiating and pursuing a criminal prosecution and in presenting the state’s case. </a:t>
            </a:r>
          </a:p>
        </p:txBody>
      </p:sp>
    </p:spTree>
    <p:extLst>
      <p:ext uri="{BB962C8B-B14F-4D97-AF65-F5344CB8AC3E}">
        <p14:creationId xmlns:p14="http://schemas.microsoft.com/office/powerpoint/2010/main" val="81974431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35200" y="0"/>
            <a:ext cx="9158513" cy="6832640"/>
          </a:xfrm>
          <a:prstGeom prst="rect">
            <a:avLst/>
          </a:prstGeom>
        </p:spPr>
        <p:txBody>
          <a:bodyPr wrap="square">
            <a:spAutoFit/>
          </a:bodyPr>
          <a:lstStyle/>
          <a:p>
            <a:r>
              <a:rPr lang="en-US" sz="2400" b="1" dirty="0">
                <a:latin typeface="Tahoma" panose="020B0604030504040204" pitchFamily="34" charset="0"/>
                <a:ea typeface="Calibri" panose="020F0502020204030204" pitchFamily="34" charset="0"/>
              </a:rPr>
              <a:t>        Commentary—Relations with Defense Counsel</a:t>
            </a:r>
          </a:p>
          <a:p>
            <a:endParaRPr lang="en-US" sz="2400" b="1" dirty="0">
              <a:latin typeface="Tahoma" panose="020B0604030504040204" pitchFamily="34" charset="0"/>
            </a:endParaRPr>
          </a:p>
          <a:p>
            <a:pPr algn="just"/>
            <a:r>
              <a:rPr lang="en-US" sz="2600" dirty="0">
                <a:latin typeface="Tahoma" panose="020B0604030504040204" pitchFamily="34" charset="0"/>
                <a:ea typeface="Tahoma" panose="020B0604030504040204" pitchFamily="34" charset="0"/>
                <a:cs typeface="Tahoma" panose="020B0604030504040204" pitchFamily="34" charset="0"/>
              </a:rPr>
              <a:t>	The prosecutor should strive to maintain uniformity of fair dealing with all defense counsel and should endeavor to not allow any </a:t>
            </a:r>
            <a:r>
              <a:rPr lang="en-US" sz="2600" u="sng" dirty="0">
                <a:latin typeface="Tahoma" panose="020B0604030504040204" pitchFamily="34" charset="0"/>
                <a:ea typeface="Tahoma" panose="020B0604030504040204" pitchFamily="34" charset="0"/>
                <a:cs typeface="Tahoma" panose="020B0604030504040204" pitchFamily="34" charset="0"/>
              </a:rPr>
              <a:t>prior animosity or bad feelings toward a particular defense attorney</a:t>
            </a:r>
            <a:r>
              <a:rPr lang="en-US" sz="2600" dirty="0">
                <a:latin typeface="Tahoma" panose="020B0604030504040204" pitchFamily="34" charset="0"/>
                <a:ea typeface="Tahoma" panose="020B0604030504040204" pitchFamily="34" charset="0"/>
                <a:cs typeface="Tahoma" panose="020B0604030504040204" pitchFamily="34" charset="0"/>
              </a:rPr>
              <a:t> to work to the detriment of that attorney’s client.</a:t>
            </a:r>
          </a:p>
          <a:p>
            <a:endParaRPr lang="en-US" sz="2600" dirty="0">
              <a:latin typeface="Tahoma" panose="020B0604030504040204" pitchFamily="34" charset="0"/>
              <a:ea typeface="Tahoma" panose="020B0604030504040204" pitchFamily="34" charset="0"/>
              <a:cs typeface="Tahoma" panose="020B0604030504040204" pitchFamily="34" charset="0"/>
            </a:endParaRPr>
          </a:p>
          <a:p>
            <a:pPr algn="just"/>
            <a:r>
              <a:rPr lang="en-US" sz="2600" dirty="0">
                <a:latin typeface="Tahoma" panose="020B0604030504040204" pitchFamily="34" charset="0"/>
                <a:ea typeface="Tahoma" panose="020B0604030504040204" pitchFamily="34" charset="0"/>
                <a:cs typeface="Tahoma" panose="020B0604030504040204" pitchFamily="34" charset="0"/>
              </a:rPr>
              <a:t>	One continuing myth that pervades the judicial process is </a:t>
            </a:r>
            <a:r>
              <a:rPr lang="en-US" sz="2600" u="sng" dirty="0">
                <a:latin typeface="Tahoma" panose="020B0604030504040204" pitchFamily="34" charset="0"/>
                <a:ea typeface="Tahoma" panose="020B0604030504040204" pitchFamily="34" charset="0"/>
                <a:cs typeface="Tahoma" panose="020B0604030504040204" pitchFamily="34" charset="0"/>
              </a:rPr>
              <a:t>the misconception that the defense attorney should be allowed greater leeway in the presentation of his case than the prosecutor</a:t>
            </a:r>
            <a:r>
              <a:rPr lang="en-US" sz="2600" dirty="0">
                <a:latin typeface="Tahoma" panose="020B0604030504040204" pitchFamily="34" charset="0"/>
                <a:ea typeface="Tahoma" panose="020B0604030504040204" pitchFamily="34" charset="0"/>
                <a:cs typeface="Tahoma" panose="020B0604030504040204" pitchFamily="34" charset="0"/>
              </a:rPr>
              <a:t>. This leeway is often sought to be justified on the grounds that it is necessary to counter-balance the more prolific resources of the state brought to bear upon a single individual. </a:t>
            </a:r>
            <a:r>
              <a:rPr lang="en-US" sz="2600" u="sng" dirty="0">
                <a:latin typeface="Tahoma" panose="020B0604030504040204" pitchFamily="34" charset="0"/>
                <a:ea typeface="Tahoma" panose="020B0604030504040204" pitchFamily="34" charset="0"/>
                <a:cs typeface="Tahoma" panose="020B0604030504040204" pitchFamily="34" charset="0"/>
              </a:rPr>
              <a:t>Such reasoning is fallacious</a:t>
            </a:r>
            <a:r>
              <a:rPr lang="en-US" sz="2600" dirty="0">
                <a:latin typeface="Tahoma" panose="020B0604030504040204" pitchFamily="34" charset="0"/>
                <a:ea typeface="Tahoma" panose="020B0604030504040204" pitchFamily="34" charset="0"/>
                <a:cs typeface="Tahoma" panose="020B0604030504040204" pitchFamily="34" charset="0"/>
              </a:rPr>
              <a:t>, however, when viewed in relation to the purpose of the adversary proceeding and the safeguards already provided therein.</a:t>
            </a:r>
          </a:p>
        </p:txBody>
      </p:sp>
    </p:spTree>
    <p:extLst>
      <p:ext uri="{BB962C8B-B14F-4D97-AF65-F5344CB8AC3E}">
        <p14:creationId xmlns:p14="http://schemas.microsoft.com/office/powerpoint/2010/main" val="31109899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91657" y="0"/>
            <a:ext cx="9318172" cy="7135736"/>
          </a:xfrm>
          <a:prstGeom prst="rect">
            <a:avLst/>
          </a:prstGeom>
        </p:spPr>
        <p:txBody>
          <a:bodyPr wrap="square">
            <a:spAutoFit/>
          </a:bodyPr>
          <a:lstStyle/>
          <a:p>
            <a:pPr marL="1371600" marR="0" indent="457200">
              <a:lnSpc>
                <a:spcPct val="107000"/>
              </a:lnSpc>
              <a:spcBef>
                <a:spcPts val="0"/>
              </a:spcBef>
              <a:spcAft>
                <a:spcPts val="0"/>
              </a:spcAft>
            </a:pPr>
            <a:r>
              <a:rPr lang="en-US" sz="2400" b="1" dirty="0">
                <a:latin typeface="Tahoma" panose="020B0604030504040204" pitchFamily="34" charset="0"/>
                <a:ea typeface="Tahoma" panose="020B0604030504040204" pitchFamily="34" charset="0"/>
                <a:cs typeface="Tahoma" panose="020B0604030504040204" pitchFamily="34" charset="0"/>
              </a:rPr>
              <a:t>9. Relations with Victims</a:t>
            </a:r>
            <a:endParaRPr lang="en-US" sz="2400" dirty="0">
              <a:latin typeface="Tahoma" panose="020B0604030504040204" pitchFamily="34" charset="0"/>
              <a:ea typeface="Tahoma" panose="020B0604030504040204" pitchFamily="34" charset="0"/>
              <a:cs typeface="Tahoma" panose="020B0604030504040204" pitchFamily="34" charset="0"/>
            </a:endParaRPr>
          </a:p>
          <a:p>
            <a:pPr>
              <a:lnSpc>
                <a:spcPct val="107000"/>
              </a:lnSpc>
            </a:pPr>
            <a:r>
              <a:rPr lang="en-US" b="1" dirty="0">
                <a:latin typeface="Tahoma" panose="020B0604030504040204" pitchFamily="34" charset="0"/>
                <a:ea typeface="Calibri" panose="020F0502020204030204" pitchFamily="34" charset="0"/>
                <a:cs typeface="Times New Roman" panose="02020603050405020304" pitchFamily="18" charset="0"/>
              </a:rPr>
              <a:t> </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sz="2000" b="1" dirty="0">
                <a:latin typeface="Tahoma" panose="020B0604030504040204" pitchFamily="34" charset="0"/>
                <a:ea typeface="Calibri" panose="020F0502020204030204" pitchFamily="34" charset="0"/>
                <a:cs typeface="Times New Roman" panose="02020603050405020304" pitchFamily="18" charset="0"/>
              </a:rPr>
              <a:t>2-9.1 Information Conveyed to Victims</a:t>
            </a:r>
          </a:p>
          <a:p>
            <a:pPr>
              <a:lnSpc>
                <a:spcPct val="107000"/>
              </a:lnSpc>
            </a:pPr>
            <a:endParaRPr lang="en-US" sz="2400" b="1" dirty="0">
              <a:effectLst/>
              <a:latin typeface="Tahoma" panose="020B0604030504040204" pitchFamily="34" charset="0"/>
              <a:ea typeface="Calibri" panose="020F0502020204030204" pitchFamily="34" charset="0"/>
              <a:cs typeface="Times New Roman" panose="02020603050405020304" pitchFamily="18" charset="0"/>
            </a:endParaRPr>
          </a:p>
          <a:p>
            <a:pPr algn="just"/>
            <a:r>
              <a:rPr lang="en-US" sz="2000" u="sng" dirty="0">
                <a:latin typeface="Tahoma" panose="020B0604030504040204" pitchFamily="34" charset="0"/>
                <a:ea typeface="Tahoma" panose="020B0604030504040204" pitchFamily="34" charset="0"/>
                <a:cs typeface="Tahoma" panose="020B0604030504040204" pitchFamily="34" charset="0"/>
              </a:rPr>
              <a:t>Victims</a:t>
            </a:r>
            <a:r>
              <a:rPr lang="en-US" sz="2000" dirty="0">
                <a:latin typeface="Tahoma" panose="020B0604030504040204" pitchFamily="34" charset="0"/>
                <a:ea typeface="Tahoma" panose="020B0604030504040204" pitchFamily="34" charset="0"/>
                <a:cs typeface="Tahoma" panose="020B0604030504040204" pitchFamily="34" charset="0"/>
              </a:rPr>
              <a:t> of violent crimes, serious felonies, or any actions where it is likely the victim may be the object of physical or other forms of retaliation </a:t>
            </a:r>
            <a:r>
              <a:rPr lang="en-US" sz="2000" u="sng" dirty="0">
                <a:latin typeface="Tahoma" panose="020B0604030504040204" pitchFamily="34" charset="0"/>
                <a:ea typeface="Tahoma" panose="020B0604030504040204" pitchFamily="34" charset="0"/>
                <a:cs typeface="Tahoma" panose="020B0604030504040204" pitchFamily="34" charset="0"/>
              </a:rPr>
              <a:t>should be informed of all important stages of the criminal justice proceedings to the extent feasible, upon request or if required by law</a:t>
            </a:r>
            <a:r>
              <a:rPr lang="en-US" sz="2000" dirty="0">
                <a:latin typeface="Tahoma" panose="020B0604030504040204" pitchFamily="34" charset="0"/>
                <a:ea typeface="Tahoma" panose="020B0604030504040204" pitchFamily="34" charset="0"/>
                <a:cs typeface="Tahoma" panose="020B0604030504040204" pitchFamily="34" charset="0"/>
              </a:rPr>
              <a:t>, including, but not limited to, the following:</a:t>
            </a:r>
          </a:p>
          <a:p>
            <a:pPr algn="just"/>
            <a:r>
              <a:rPr lang="en-US" sz="2000" dirty="0">
                <a:latin typeface="Tahoma" panose="020B0604030504040204" pitchFamily="34" charset="0"/>
                <a:ea typeface="Tahoma" panose="020B0604030504040204" pitchFamily="34" charset="0"/>
                <a:cs typeface="Tahoma" panose="020B0604030504040204" pitchFamily="34" charset="0"/>
              </a:rPr>
              <a:t>a. Acceptance or rejection of a case by the prosecutor’s office, the return of an indictment, or the filing of criminal charges;</a:t>
            </a:r>
          </a:p>
          <a:p>
            <a:pPr algn="just"/>
            <a:r>
              <a:rPr lang="en-US" sz="2000" dirty="0">
                <a:latin typeface="Tahoma" panose="020B0604030504040204" pitchFamily="34" charset="0"/>
                <a:ea typeface="Tahoma" panose="020B0604030504040204" pitchFamily="34" charset="0"/>
                <a:cs typeface="Tahoma" panose="020B0604030504040204" pitchFamily="34" charset="0"/>
              </a:rPr>
              <a:t>b. A determination of pre-trial release of the defendant;</a:t>
            </a:r>
          </a:p>
          <a:p>
            <a:pPr algn="just"/>
            <a:r>
              <a:rPr lang="en-US" sz="2000" dirty="0">
                <a:latin typeface="Tahoma" panose="020B0604030504040204" pitchFamily="34" charset="0"/>
                <a:ea typeface="Tahoma" panose="020B0604030504040204" pitchFamily="34" charset="0"/>
                <a:cs typeface="Tahoma" panose="020B0604030504040204" pitchFamily="34" charset="0"/>
              </a:rPr>
              <a:t>c. Any pre-trial disposition;</a:t>
            </a:r>
          </a:p>
          <a:p>
            <a:pPr algn="just"/>
            <a:r>
              <a:rPr lang="en-US" sz="2000" dirty="0">
                <a:latin typeface="Tahoma" panose="020B0604030504040204" pitchFamily="34" charset="0"/>
                <a:ea typeface="Tahoma" panose="020B0604030504040204" pitchFamily="34" charset="0"/>
                <a:cs typeface="Tahoma" panose="020B0604030504040204" pitchFamily="34" charset="0"/>
              </a:rPr>
              <a:t>d. The date and results of trial;</a:t>
            </a:r>
          </a:p>
          <a:p>
            <a:pPr algn="just"/>
            <a:r>
              <a:rPr lang="en-US" sz="2000" dirty="0">
                <a:latin typeface="Tahoma" panose="020B0604030504040204" pitchFamily="34" charset="0"/>
                <a:ea typeface="Tahoma" panose="020B0604030504040204" pitchFamily="34" charset="0"/>
                <a:cs typeface="Tahoma" panose="020B0604030504040204" pitchFamily="34" charset="0"/>
              </a:rPr>
              <a:t>e. The date and results of sentencing;</a:t>
            </a:r>
          </a:p>
          <a:p>
            <a:pPr algn="just"/>
            <a:r>
              <a:rPr lang="en-US" sz="2000" dirty="0">
                <a:latin typeface="Tahoma" panose="020B0604030504040204" pitchFamily="34" charset="0"/>
                <a:ea typeface="Tahoma" panose="020B0604030504040204" pitchFamily="34" charset="0"/>
                <a:cs typeface="Tahoma" panose="020B0604030504040204" pitchFamily="34" charset="0"/>
              </a:rPr>
              <a:t>f. Any proceeding within the knowledge of the prosecutor which does or may</a:t>
            </a:r>
          </a:p>
          <a:p>
            <a:pPr algn="just"/>
            <a:r>
              <a:rPr lang="en-US" sz="2000" dirty="0">
                <a:latin typeface="Tahoma" panose="020B0604030504040204" pitchFamily="34" charset="0"/>
                <a:ea typeface="Tahoma" panose="020B0604030504040204" pitchFamily="34" charset="0"/>
                <a:cs typeface="Tahoma" panose="020B0604030504040204" pitchFamily="34" charset="0"/>
              </a:rPr>
              <a:t>result in the defendant no longer being incarcerated, including appellate reversal, parole, release, and escape, unless a legal obligation to inform the victim of such proceeding is imposed by law on another governmental entity; and</a:t>
            </a:r>
          </a:p>
          <a:p>
            <a:pPr algn="just"/>
            <a:r>
              <a:rPr lang="en-US" sz="2000" dirty="0">
                <a:latin typeface="Tahoma" panose="020B0604030504040204" pitchFamily="34" charset="0"/>
                <a:ea typeface="Tahoma" panose="020B0604030504040204" pitchFamily="34" charset="0"/>
                <a:cs typeface="Tahoma" panose="020B0604030504040204" pitchFamily="34" charset="0"/>
              </a:rPr>
              <a:t>g. Any other event within the knowledge of the prosecutor that may put the victim at risk of harm or harassment</a:t>
            </a:r>
            <a:r>
              <a:rPr lang="en-US" dirty="0"/>
              <a:t>.</a:t>
            </a:r>
          </a:p>
          <a:p>
            <a:pPr>
              <a:lnSpc>
                <a:spcPct val="107000"/>
              </a:lnSpc>
            </a:pP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1749194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35200" y="1175657"/>
            <a:ext cx="8577942" cy="3965381"/>
          </a:xfrm>
          <a:prstGeom prst="rect">
            <a:avLst/>
          </a:prstGeom>
        </p:spPr>
        <p:txBody>
          <a:bodyPr wrap="square">
            <a:spAutoFit/>
          </a:bodyPr>
          <a:lstStyle/>
          <a:p>
            <a:pPr>
              <a:lnSpc>
                <a:spcPct val="107000"/>
              </a:lnSpc>
            </a:pPr>
            <a:r>
              <a:rPr lang="en-US" sz="2400" b="1" dirty="0">
                <a:latin typeface="Tahoma" panose="020B0604030504040204" pitchFamily="34" charset="0"/>
                <a:ea typeface="Tahoma" panose="020B0604030504040204" pitchFamily="34" charset="0"/>
                <a:cs typeface="Tahoma" panose="020B0604030504040204" pitchFamily="34" charset="0"/>
              </a:rPr>
              <a:t>2-9.2 Victim Orientation</a:t>
            </a:r>
            <a:endParaRPr lang="en-US" sz="2400" dirty="0">
              <a:latin typeface="Tahoma" panose="020B0604030504040204" pitchFamily="34" charset="0"/>
              <a:ea typeface="Tahoma" panose="020B0604030504040204" pitchFamily="34" charset="0"/>
              <a:cs typeface="Tahoma" panose="020B0604030504040204" pitchFamily="34" charset="0"/>
            </a:endParaRPr>
          </a:p>
          <a:p>
            <a:endParaRPr lang="en-US" dirty="0">
              <a:latin typeface="Tahoma" panose="020B0604030504040204" pitchFamily="34" charset="0"/>
              <a:ea typeface="Calibri" panose="020F0502020204030204" pitchFamily="34" charset="0"/>
            </a:endParaRPr>
          </a:p>
          <a:p>
            <a:pPr algn="just"/>
            <a:r>
              <a:rPr lang="en-US" sz="2600" dirty="0">
                <a:latin typeface="Tahoma" panose="020B0604030504040204" pitchFamily="34" charset="0"/>
                <a:ea typeface="Calibri" panose="020F0502020204030204" pitchFamily="34" charset="0"/>
              </a:rPr>
              <a:t>	To the extent feasible and when it is deemed appropriate by the chief prosecutor, </a:t>
            </a:r>
            <a:r>
              <a:rPr lang="en-US" sz="2600" u="sng" dirty="0">
                <a:latin typeface="Tahoma" panose="020B0604030504040204" pitchFamily="34" charset="0"/>
                <a:ea typeface="Calibri" panose="020F0502020204030204" pitchFamily="34" charset="0"/>
              </a:rPr>
              <a:t>the prosecutor’s office should provide an orientation to the criminal justice process for victims of crime and should explain prosecutorial decisions, including the rationale used to reach such decisions</a:t>
            </a:r>
            <a:r>
              <a:rPr lang="en-US" sz="2600" dirty="0">
                <a:latin typeface="Tahoma" panose="020B0604030504040204" pitchFamily="34" charset="0"/>
                <a:ea typeface="Calibri" panose="020F0502020204030204" pitchFamily="34" charset="0"/>
              </a:rPr>
              <a:t>. Special orientation should be given to child and spousal abuse victims and their families, whenever practicable.</a:t>
            </a:r>
            <a:endParaRPr lang="en-US" sz="2600" dirty="0"/>
          </a:p>
        </p:txBody>
      </p:sp>
    </p:spTree>
    <p:extLst>
      <p:ext uri="{BB962C8B-B14F-4D97-AF65-F5344CB8AC3E}">
        <p14:creationId xmlns:p14="http://schemas.microsoft.com/office/powerpoint/2010/main" val="342983679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14285" y="232228"/>
            <a:ext cx="9811657" cy="6305887"/>
          </a:xfrm>
          <a:prstGeom prst="rect">
            <a:avLst/>
          </a:prstGeom>
        </p:spPr>
        <p:txBody>
          <a:bodyPr wrap="square">
            <a:spAutoFit/>
          </a:bodyPr>
          <a:lstStyle/>
          <a:p>
            <a:pPr>
              <a:lnSpc>
                <a:spcPct val="107000"/>
              </a:lnSpc>
            </a:pPr>
            <a:r>
              <a:rPr lang="en-US" sz="2000" b="1" dirty="0">
                <a:latin typeface="Tahoma" panose="020B0604030504040204" pitchFamily="34" charset="0"/>
                <a:ea typeface="Tahoma" panose="020B0604030504040204" pitchFamily="34" charset="0"/>
                <a:cs typeface="Tahoma" panose="020B0604030504040204" pitchFamily="34" charset="0"/>
              </a:rPr>
              <a:t>2-9.3 Victim Assistance</a:t>
            </a:r>
          </a:p>
          <a:p>
            <a:pPr>
              <a:lnSpc>
                <a:spcPct val="107000"/>
              </a:lnSpc>
            </a:pPr>
            <a:endParaRPr lang="en-US" sz="2000" dirty="0">
              <a:latin typeface="Tahoma" panose="020B0604030504040204" pitchFamily="34" charset="0"/>
              <a:ea typeface="Tahoma" panose="020B0604030504040204" pitchFamily="34" charset="0"/>
              <a:cs typeface="Tahoma" panose="020B0604030504040204" pitchFamily="34" charset="0"/>
            </a:endParaRPr>
          </a:p>
          <a:p>
            <a:pPr algn="just">
              <a:lnSpc>
                <a:spcPct val="107000"/>
              </a:lnSpc>
            </a:pPr>
            <a:r>
              <a:rPr lang="en-US" sz="2000" dirty="0">
                <a:latin typeface="Tahoma" panose="020B0604030504040204" pitchFamily="34" charset="0"/>
                <a:ea typeface="Tahoma" panose="020B0604030504040204" pitchFamily="34" charset="0"/>
                <a:cs typeface="Tahoma" panose="020B0604030504040204" pitchFamily="34" charset="0"/>
              </a:rPr>
              <a:t>To the extent feasible and unless a legal obligation to provide such assistance is imposed by law on another governmental entity, </a:t>
            </a:r>
            <a:r>
              <a:rPr lang="en-US" sz="2000" u="sng" dirty="0">
                <a:latin typeface="Tahoma" panose="020B0604030504040204" pitchFamily="34" charset="0"/>
                <a:ea typeface="Tahoma" panose="020B0604030504040204" pitchFamily="34" charset="0"/>
                <a:cs typeface="Tahoma" panose="020B0604030504040204" pitchFamily="34" charset="0"/>
              </a:rPr>
              <a:t>the chief prosecutor should develop policies and procedures for providing services to victims of crime</a:t>
            </a:r>
            <a:r>
              <a:rPr lang="en-US" sz="2000" dirty="0">
                <a:latin typeface="Tahoma" panose="020B0604030504040204" pitchFamily="34" charset="0"/>
                <a:ea typeface="Tahoma" panose="020B0604030504040204" pitchFamily="34" charset="0"/>
                <a:cs typeface="Tahoma" panose="020B0604030504040204" pitchFamily="34" charset="0"/>
              </a:rPr>
              <a:t>s, including, but not limited to the following:</a:t>
            </a:r>
          </a:p>
          <a:p>
            <a:pPr algn="just">
              <a:lnSpc>
                <a:spcPct val="107000"/>
              </a:lnSpc>
            </a:pPr>
            <a:r>
              <a:rPr lang="en-US" sz="2000" dirty="0">
                <a:latin typeface="Tahoma" panose="020B0604030504040204" pitchFamily="34" charset="0"/>
                <a:ea typeface="Tahoma" panose="020B0604030504040204" pitchFamily="34" charset="0"/>
                <a:cs typeface="Tahoma" panose="020B0604030504040204" pitchFamily="34" charset="0"/>
              </a:rPr>
              <a:t>a. Assistance in obtaining the return of property held in evidence;</a:t>
            </a:r>
          </a:p>
          <a:p>
            <a:pPr algn="just">
              <a:lnSpc>
                <a:spcPct val="107000"/>
              </a:lnSpc>
            </a:pPr>
            <a:r>
              <a:rPr lang="en-US" sz="2000" dirty="0">
                <a:latin typeface="Tahoma" panose="020B0604030504040204" pitchFamily="34" charset="0"/>
                <a:ea typeface="Tahoma" panose="020B0604030504040204" pitchFamily="34" charset="0"/>
                <a:cs typeface="Tahoma" panose="020B0604030504040204" pitchFamily="34" charset="0"/>
              </a:rPr>
              <a:t>b. Assistance in applying for witness fees and compensation if provided for by law or local rule;</a:t>
            </a:r>
          </a:p>
          <a:p>
            <a:pPr algn="just">
              <a:lnSpc>
                <a:spcPct val="107000"/>
              </a:lnSpc>
            </a:pPr>
            <a:r>
              <a:rPr lang="en-US" sz="2000" dirty="0">
                <a:latin typeface="Tahoma" panose="020B0604030504040204" pitchFamily="34" charset="0"/>
                <a:ea typeface="Tahoma" panose="020B0604030504040204" pitchFamily="34" charset="0"/>
                <a:cs typeface="Tahoma" panose="020B0604030504040204" pitchFamily="34" charset="0"/>
              </a:rPr>
              <a:t>c. Assistance in obtaining restitution orders at the sentencing;</a:t>
            </a:r>
          </a:p>
          <a:p>
            <a:pPr algn="just">
              <a:lnSpc>
                <a:spcPct val="107000"/>
              </a:lnSpc>
            </a:pPr>
            <a:r>
              <a:rPr lang="en-US" sz="2000" dirty="0">
                <a:latin typeface="Tahoma" panose="020B0604030504040204" pitchFamily="34" charset="0"/>
                <a:ea typeface="Tahoma" panose="020B0604030504040204" pitchFamily="34" charset="0"/>
                <a:cs typeface="Tahoma" panose="020B0604030504040204" pitchFamily="34" charset="0"/>
              </a:rPr>
              <a:t>d. Assistance in appropriate employer intervention concerning required court</a:t>
            </a:r>
          </a:p>
          <a:p>
            <a:pPr algn="just">
              <a:lnSpc>
                <a:spcPct val="107000"/>
              </a:lnSpc>
            </a:pPr>
            <a:r>
              <a:rPr lang="en-US" sz="2000" dirty="0">
                <a:latin typeface="Tahoma" panose="020B0604030504040204" pitchFamily="34" charset="0"/>
                <a:ea typeface="Tahoma" panose="020B0604030504040204" pitchFamily="34" charset="0"/>
                <a:cs typeface="Tahoma" panose="020B0604030504040204" pitchFamily="34" charset="0"/>
              </a:rPr>
              <a:t>appearance;</a:t>
            </a:r>
          </a:p>
          <a:p>
            <a:pPr algn="just">
              <a:lnSpc>
                <a:spcPct val="107000"/>
              </a:lnSpc>
            </a:pPr>
            <a:r>
              <a:rPr lang="en-US" sz="2000" dirty="0">
                <a:latin typeface="Tahoma" panose="020B0604030504040204" pitchFamily="34" charset="0"/>
                <a:ea typeface="Tahoma" panose="020B0604030504040204" pitchFamily="34" charset="0"/>
                <a:cs typeface="Tahoma" panose="020B0604030504040204" pitchFamily="34" charset="0"/>
              </a:rPr>
              <a:t>e. Assistance with necessary transportation and lodging arrangements;</a:t>
            </a:r>
          </a:p>
          <a:p>
            <a:pPr algn="just">
              <a:lnSpc>
                <a:spcPct val="107000"/>
              </a:lnSpc>
            </a:pPr>
            <a:r>
              <a:rPr lang="en-US" sz="2000" dirty="0">
                <a:latin typeface="Tahoma" panose="020B0604030504040204" pitchFamily="34" charset="0"/>
                <a:ea typeface="Tahoma" panose="020B0604030504040204" pitchFamily="34" charset="0"/>
                <a:cs typeface="Tahoma" panose="020B0604030504040204" pitchFamily="34" charset="0"/>
              </a:rPr>
              <a:t>f. Assistance in reducing the time the victim has to wait for any court appearance to a minimum; and</a:t>
            </a:r>
          </a:p>
          <a:p>
            <a:pPr algn="just">
              <a:lnSpc>
                <a:spcPct val="107000"/>
              </a:lnSpc>
            </a:pPr>
            <a:r>
              <a:rPr lang="en-US" sz="2000" dirty="0">
                <a:latin typeface="Tahoma" panose="020B0604030504040204" pitchFamily="34" charset="0"/>
                <a:ea typeface="Tahoma" panose="020B0604030504040204" pitchFamily="34" charset="0"/>
                <a:cs typeface="Tahoma" panose="020B0604030504040204" pitchFamily="34" charset="0"/>
              </a:rPr>
              <a:t>g. Assistance in reducing overall inconvenience whenever possible and</a:t>
            </a:r>
          </a:p>
          <a:p>
            <a:pPr algn="just">
              <a:lnSpc>
                <a:spcPct val="107000"/>
              </a:lnSpc>
            </a:pPr>
            <a:r>
              <a:rPr lang="en-US" sz="2000" dirty="0">
                <a:latin typeface="Tahoma" panose="020B0604030504040204" pitchFamily="34" charset="0"/>
                <a:ea typeface="Tahoma" panose="020B0604030504040204" pitchFamily="34" charset="0"/>
                <a:cs typeface="Tahoma" panose="020B0604030504040204" pitchFamily="34" charset="0"/>
              </a:rPr>
              <a:t>appropriate.</a:t>
            </a:r>
          </a:p>
          <a:p>
            <a:pPr algn="just">
              <a:lnSpc>
                <a:spcPct val="107000"/>
              </a:lnSpc>
            </a:pPr>
            <a:r>
              <a:rPr lang="en-US" sz="2000" dirty="0">
                <a:latin typeface="Tahoma" panose="020B0604030504040204" pitchFamily="34" charset="0"/>
                <a:ea typeface="Tahoma" panose="020B0604030504040204" pitchFamily="34" charset="0"/>
                <a:cs typeface="Tahoma" panose="020B0604030504040204" pitchFamily="34" charset="0"/>
              </a:rPr>
              <a:t>The prosecutor should be aware of any obligations imposed by victims’ rights legislation in his or her particular jurisdiction.</a:t>
            </a:r>
            <a:endParaRPr lang="en-US" sz="2000" dirty="0">
              <a:effectLs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22642348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86857" y="0"/>
            <a:ext cx="9826172" cy="6513963"/>
          </a:xfrm>
          <a:prstGeom prst="rect">
            <a:avLst/>
          </a:prstGeom>
        </p:spPr>
        <p:txBody>
          <a:bodyPr wrap="square">
            <a:spAutoFit/>
          </a:bodyPr>
          <a:lstStyle/>
          <a:p>
            <a:pPr>
              <a:lnSpc>
                <a:spcPct val="107000"/>
              </a:lnSpc>
            </a:pPr>
            <a:r>
              <a:rPr lang="en-US" sz="2200" b="1" dirty="0">
                <a:latin typeface="Tahoma" panose="020B0604030504040204" pitchFamily="34" charset="0"/>
                <a:ea typeface="Calibri" panose="020F0502020204030204" pitchFamily="34" charset="0"/>
                <a:cs typeface="Times New Roman" panose="02020603050405020304" pitchFamily="18" charset="0"/>
              </a:rPr>
              <a:t>2-9.4 Cooperative Assistance</a:t>
            </a:r>
          </a:p>
          <a:p>
            <a:pPr>
              <a:lnSpc>
                <a:spcPct val="107000"/>
              </a:lnSpc>
            </a:pPr>
            <a:endParaRPr lang="en-US" sz="2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pPr>
            <a:r>
              <a:rPr lang="en-US" sz="2400" dirty="0">
                <a:latin typeface="Tahoma" panose="020B0604030504040204" pitchFamily="34" charset="0"/>
                <a:ea typeface="Tahoma" panose="020B0604030504040204" pitchFamily="34" charset="0"/>
                <a:cs typeface="Tahoma" panose="020B0604030504040204" pitchFamily="34" charset="0"/>
              </a:rPr>
              <a:t>The prosecutor should work with other law enforcement agencies to:</a:t>
            </a:r>
          </a:p>
          <a:p>
            <a:pPr algn="just">
              <a:lnSpc>
                <a:spcPct val="107000"/>
              </a:lnSpc>
            </a:pPr>
            <a:r>
              <a:rPr lang="en-US" sz="2400" dirty="0">
                <a:latin typeface="Tahoma" panose="020B0604030504040204" pitchFamily="34" charset="0"/>
                <a:ea typeface="Tahoma" panose="020B0604030504040204" pitchFamily="34" charset="0"/>
                <a:cs typeface="Tahoma" panose="020B0604030504040204" pitchFamily="34" charset="0"/>
              </a:rPr>
              <a:t>a. Cooperate with victim advocates for the benefit of providing direct and referral services to victims of crime; and</a:t>
            </a:r>
          </a:p>
          <a:p>
            <a:pPr algn="just">
              <a:lnSpc>
                <a:spcPct val="107000"/>
              </a:lnSpc>
            </a:pPr>
            <a:r>
              <a:rPr lang="en-US" sz="2400" dirty="0">
                <a:latin typeface="Tahoma" panose="020B0604030504040204" pitchFamily="34" charset="0"/>
                <a:ea typeface="Tahoma" panose="020B0604030504040204" pitchFamily="34" charset="0"/>
                <a:cs typeface="Tahoma" panose="020B0604030504040204" pitchFamily="34" charset="0"/>
              </a:rPr>
              <a:t>b. Assist in the protection of a victim’s right to privacy regarding a victim’s Social Security number, birth date, address, telephone number, place of employment, name (when the victim is a minor or a victim of sexual assault,) or any other personal information unless either a court finds it necessary to that proceeding or disclosure is required by law.</a:t>
            </a:r>
          </a:p>
          <a:p>
            <a:pPr>
              <a:lnSpc>
                <a:spcPct val="107000"/>
              </a:lnSpc>
            </a:pPr>
            <a:r>
              <a:rPr lang="en-US" b="1" dirty="0">
                <a:latin typeface="Tahoma" panose="020B0604030504040204" pitchFamily="34" charset="0"/>
                <a:ea typeface="Calibri" panose="020F0502020204030204" pitchFamily="34" charset="0"/>
                <a:cs typeface="Times New Roman" panose="02020603050405020304" pitchFamily="18" charset="0"/>
              </a:rPr>
              <a:t> </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sz="2000" b="1" dirty="0">
                <a:latin typeface="Tahoma" panose="020B0604030504040204" pitchFamily="34" charset="0"/>
                <a:ea typeface="Calibri" panose="020F0502020204030204" pitchFamily="34" charset="0"/>
                <a:cs typeface="Times New Roman" panose="02020603050405020304" pitchFamily="18" charset="0"/>
              </a:rPr>
              <a:t>2-9.5. Facilities</a:t>
            </a:r>
          </a:p>
          <a:p>
            <a:pPr>
              <a:lnSpc>
                <a:spcPct val="107000"/>
              </a:lnSpc>
            </a:pPr>
            <a:endParaRPr lang="en-US" sz="2000" b="1"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pPr>
            <a:r>
              <a:rPr lang="en-US" sz="2400" dirty="0">
                <a:latin typeface="Tahoma" panose="020B0604030504040204" pitchFamily="34" charset="0"/>
                <a:ea typeface="Calibri" panose="020F0502020204030204" pitchFamily="34" charset="0"/>
                <a:cs typeface="Times New Roman" panose="02020603050405020304" pitchFamily="18" charset="0"/>
              </a:rPr>
              <a:t>Whenever possible, the chief prosecutor should take steps to ensure that victims have a secure and comfortable waiting area that avoids the possibility of making contact with the defendants or friends and families of the defendants.</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5956657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77143" y="101600"/>
            <a:ext cx="9260114" cy="6086282"/>
          </a:xfrm>
          <a:prstGeom prst="rect">
            <a:avLst/>
          </a:prstGeom>
        </p:spPr>
        <p:txBody>
          <a:bodyPr wrap="square">
            <a:spAutoFit/>
          </a:bodyPr>
          <a:lstStyle/>
          <a:p>
            <a:pPr>
              <a:lnSpc>
                <a:spcPct val="107000"/>
              </a:lnSpc>
            </a:pPr>
            <a:r>
              <a:rPr lang="en-US" sz="2000" b="1" dirty="0">
                <a:latin typeface="Tahoma" panose="020B0604030504040204" pitchFamily="34" charset="0"/>
                <a:ea typeface="Tahoma" panose="020B0604030504040204" pitchFamily="34" charset="0"/>
                <a:cs typeface="Tahoma" panose="020B0604030504040204" pitchFamily="34" charset="0"/>
              </a:rPr>
              <a:t>2-9.6 Victim Compensation Program</a:t>
            </a:r>
            <a:endParaRPr lang="en-US" sz="2000" dirty="0">
              <a:latin typeface="Tahoma" panose="020B0604030504040204" pitchFamily="34" charset="0"/>
              <a:ea typeface="Tahoma" panose="020B0604030504040204" pitchFamily="34" charset="0"/>
              <a:cs typeface="Tahoma" panose="020B0604030504040204" pitchFamily="34" charset="0"/>
            </a:endParaRPr>
          </a:p>
          <a:p>
            <a:pPr algn="just">
              <a:lnSpc>
                <a:spcPct val="107000"/>
              </a:lnSpc>
            </a:pPr>
            <a:r>
              <a:rPr lang="en-US" sz="2200" dirty="0">
                <a:latin typeface="Tahoma" panose="020B0604030504040204" pitchFamily="34" charset="0"/>
                <a:ea typeface="Calibri" panose="020F0502020204030204" pitchFamily="34" charset="0"/>
                <a:cs typeface="Times New Roman" panose="02020603050405020304" pitchFamily="18" charset="0"/>
              </a:rPr>
              <a:t>The </a:t>
            </a:r>
            <a:r>
              <a:rPr lang="en-US" sz="2200" u="sng" dirty="0">
                <a:latin typeface="Tahoma" panose="020B0604030504040204" pitchFamily="34" charset="0"/>
                <a:ea typeface="Calibri" panose="020F0502020204030204" pitchFamily="34" charset="0"/>
                <a:cs typeface="Times New Roman" panose="02020603050405020304" pitchFamily="18" charset="0"/>
              </a:rPr>
              <a:t>prosecutor should be knowledgeable of the criteria for victim compensation under state law, and should inform victims with potential compensable claims</a:t>
            </a:r>
            <a:r>
              <a:rPr lang="en-US" sz="2200" dirty="0">
                <a:latin typeface="Tahoma" panose="020B0604030504040204" pitchFamily="34" charset="0"/>
                <a:ea typeface="Calibri" panose="020F0502020204030204" pitchFamily="34" charset="0"/>
                <a:cs typeface="Times New Roman" panose="02020603050405020304" pitchFamily="18" charset="0"/>
              </a:rPr>
              <a:t> of the existence and requirements of victim compensation programs within the jurisdiction.</a:t>
            </a:r>
            <a:endParaRPr lang="en-US" sz="22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sz="2200" b="1" dirty="0">
                <a:latin typeface="Tahoma" panose="020B0604030504040204" pitchFamily="34" charset="0"/>
                <a:ea typeface="Calibri" panose="020F0502020204030204" pitchFamily="34" charset="0"/>
                <a:cs typeface="Times New Roman" panose="02020603050405020304" pitchFamily="18" charset="0"/>
              </a:rPr>
              <a:t> </a:t>
            </a:r>
            <a:endParaRPr lang="en-US" sz="22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sz="2000" b="1" dirty="0">
                <a:latin typeface="Tahoma" panose="020B0604030504040204" pitchFamily="34" charset="0"/>
                <a:ea typeface="Tahoma" panose="020B0604030504040204" pitchFamily="34" charset="0"/>
                <a:cs typeface="Tahoma" panose="020B0604030504040204" pitchFamily="34" charset="0"/>
              </a:rPr>
              <a:t>2-9.7 Victim Assistance Program</a:t>
            </a:r>
            <a:endParaRPr lang="en-US" sz="2000" dirty="0">
              <a:latin typeface="Tahoma" panose="020B0604030504040204" pitchFamily="34" charset="0"/>
              <a:ea typeface="Tahoma" panose="020B0604030504040204" pitchFamily="34" charset="0"/>
              <a:cs typeface="Tahoma" panose="020B0604030504040204" pitchFamily="34" charset="0"/>
            </a:endParaRPr>
          </a:p>
          <a:p>
            <a:pPr algn="just">
              <a:lnSpc>
                <a:spcPct val="107000"/>
              </a:lnSpc>
            </a:pPr>
            <a:r>
              <a:rPr lang="en-US" sz="2200" dirty="0">
                <a:latin typeface="Tahoma" panose="020B0604030504040204" pitchFamily="34" charset="0"/>
                <a:ea typeface="Calibri" panose="020F0502020204030204" pitchFamily="34" charset="0"/>
                <a:cs typeface="Times New Roman" panose="02020603050405020304" pitchFamily="18" charset="0"/>
              </a:rPr>
              <a:t>To the extent feasible, </a:t>
            </a:r>
            <a:r>
              <a:rPr lang="en-US" sz="2200" u="sng" dirty="0">
                <a:latin typeface="Tahoma" panose="020B0604030504040204" pitchFamily="34" charset="0"/>
                <a:ea typeface="Calibri" panose="020F0502020204030204" pitchFamily="34" charset="0"/>
                <a:cs typeface="Times New Roman" panose="02020603050405020304" pitchFamily="18" charset="0"/>
              </a:rPr>
              <a:t>the chief prosecutor should develop and maintain a victim assistance program within the staffing structure of the office</a:t>
            </a:r>
            <a:r>
              <a:rPr lang="en-US" sz="2200" dirty="0">
                <a:latin typeface="Tahoma" panose="020B0604030504040204" pitchFamily="34" charset="0"/>
                <a:ea typeface="Calibri" panose="020F0502020204030204" pitchFamily="34" charset="0"/>
                <a:cs typeface="Times New Roman" panose="02020603050405020304" pitchFamily="18" charset="0"/>
              </a:rPr>
              <a:t> to provide services and give assistance to victims of crime.</a:t>
            </a:r>
            <a:endParaRPr lang="en-US" sz="22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b="1" dirty="0">
                <a:latin typeface="Tahoma" panose="020B0604030504040204" pitchFamily="34" charset="0"/>
                <a:ea typeface="Calibri" panose="020F0502020204030204" pitchFamily="34" charset="0"/>
                <a:cs typeface="Times New Roman" panose="02020603050405020304" pitchFamily="18" charset="0"/>
              </a:rPr>
              <a:t> </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sz="2000" b="1" dirty="0">
                <a:latin typeface="Tahoma" panose="020B0604030504040204" pitchFamily="34" charset="0"/>
                <a:ea typeface="Calibri" panose="020F0502020204030204" pitchFamily="34" charset="0"/>
                <a:cs typeface="Times New Roman" panose="02020603050405020304" pitchFamily="18" charset="0"/>
              </a:rPr>
              <a:t>2-9.8 Victim Protection</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pPr>
            <a:r>
              <a:rPr lang="en-US" sz="2200" dirty="0">
                <a:latin typeface="Tahoma" panose="020B0604030504040204" pitchFamily="34" charset="0"/>
                <a:ea typeface="Calibri" panose="020F0502020204030204" pitchFamily="34" charset="0"/>
                <a:cs typeface="Times New Roman" panose="02020603050405020304" pitchFamily="18" charset="0"/>
              </a:rPr>
              <a:t>The </a:t>
            </a:r>
            <a:r>
              <a:rPr lang="en-US" sz="2200" u="sng" dirty="0">
                <a:latin typeface="Tahoma" panose="020B0604030504040204" pitchFamily="34" charset="0"/>
                <a:ea typeface="Calibri" panose="020F0502020204030204" pitchFamily="34" charset="0"/>
                <a:cs typeface="Times New Roman" panose="02020603050405020304" pitchFamily="18" charset="0"/>
              </a:rPr>
              <a:t>prosecutor should be mindful of the possibility of intimidation and harm arising from a victim’s cooperation with law enforcement</a:t>
            </a:r>
            <a:r>
              <a:rPr lang="en-US" sz="2200" dirty="0">
                <a:latin typeface="Tahoma" panose="020B0604030504040204" pitchFamily="34" charset="0"/>
                <a:ea typeface="Calibri" panose="020F0502020204030204" pitchFamily="34" charset="0"/>
                <a:cs typeface="Times New Roman" panose="02020603050405020304" pitchFamily="18" charset="0"/>
              </a:rPr>
              <a:t>. The prosecutor should be aware of programs available in his or her jurisdiction to protect witnesses to crime, and should make referrals and recommendations for program participation where appropriate.</a:t>
            </a:r>
            <a:endParaRPr lang="en-US" sz="2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438499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14058" y="288990"/>
            <a:ext cx="6284685" cy="6373068"/>
          </a:xfrm>
          <a:prstGeom prst="rect">
            <a:avLst/>
          </a:prstGeom>
        </p:spPr>
      </p:pic>
    </p:spTree>
    <p:extLst>
      <p:ext uri="{BB962C8B-B14F-4D97-AF65-F5344CB8AC3E}">
        <p14:creationId xmlns:p14="http://schemas.microsoft.com/office/powerpoint/2010/main" val="271972633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77142" y="0"/>
            <a:ext cx="9695543" cy="6934240"/>
          </a:xfrm>
          <a:prstGeom prst="rect">
            <a:avLst/>
          </a:prstGeom>
        </p:spPr>
        <p:txBody>
          <a:bodyPr wrap="square">
            <a:spAutoFit/>
          </a:bodyPr>
          <a:lstStyle/>
          <a:p>
            <a:r>
              <a:rPr lang="en-US" sz="2400" b="1" dirty="0">
                <a:latin typeface="Tahoma" panose="020B0604030504040204" pitchFamily="34" charset="0"/>
                <a:ea typeface="Calibri" panose="020F0502020204030204" pitchFamily="34" charset="0"/>
              </a:rPr>
              <a:t>                        10. Relations with Witnesses</a:t>
            </a:r>
          </a:p>
          <a:p>
            <a:endParaRPr lang="en-US" sz="2400" b="1" dirty="0">
              <a:latin typeface="Tahoma" panose="020B0604030504040204" pitchFamily="34" charset="0"/>
            </a:endParaRPr>
          </a:p>
          <a:p>
            <a:r>
              <a:rPr lang="en-US" sz="2000" b="1" dirty="0">
                <a:latin typeface="Tahoma" panose="020B0604030504040204" pitchFamily="34" charset="0"/>
                <a:ea typeface="Tahoma" panose="020B0604030504040204" pitchFamily="34" charset="0"/>
                <a:cs typeface="Tahoma" panose="020B0604030504040204" pitchFamily="34" charset="0"/>
              </a:rPr>
              <a:t>2-10.2 Contacts by Defense with Witnesses</a:t>
            </a:r>
          </a:p>
          <a:p>
            <a:endParaRPr lang="en-US" sz="2000" dirty="0">
              <a:latin typeface="Tahoma" panose="020B0604030504040204" pitchFamily="34" charset="0"/>
              <a:ea typeface="Tahoma" panose="020B0604030504040204" pitchFamily="34" charset="0"/>
              <a:cs typeface="Tahoma" panose="020B0604030504040204" pitchFamily="34" charset="0"/>
            </a:endParaRPr>
          </a:p>
          <a:p>
            <a:pPr algn="just"/>
            <a:r>
              <a:rPr lang="en-US" sz="2600" dirty="0">
                <a:latin typeface="Tahoma" panose="020B0604030504040204" pitchFamily="34" charset="0"/>
                <a:ea typeface="Tahoma" panose="020B0604030504040204" pitchFamily="34" charset="0"/>
                <a:cs typeface="Tahoma" panose="020B0604030504040204" pitchFamily="34" charset="0"/>
              </a:rPr>
              <a:t>The </a:t>
            </a:r>
            <a:r>
              <a:rPr lang="en-US" sz="2600" u="sng" dirty="0">
                <a:latin typeface="Tahoma" panose="020B0604030504040204" pitchFamily="34" charset="0"/>
                <a:ea typeface="Tahoma" panose="020B0604030504040204" pitchFamily="34" charset="0"/>
                <a:cs typeface="Tahoma" panose="020B0604030504040204" pitchFamily="34" charset="0"/>
              </a:rPr>
              <a:t>prosecutor shall not advise a witness (including victims) to decline to meet with or give information to the defense</a:t>
            </a:r>
            <a:r>
              <a:rPr lang="en-US" sz="2600" dirty="0">
                <a:latin typeface="Tahoma" panose="020B0604030504040204" pitchFamily="34" charset="0"/>
                <a:ea typeface="Tahoma" panose="020B0604030504040204" pitchFamily="34" charset="0"/>
                <a:cs typeface="Tahoma" panose="020B0604030504040204" pitchFamily="34" charset="0"/>
              </a:rPr>
              <a:t>. The prosecutor may advise a witness that they are not required to provide information to the defense outside of court and the prosecutor may also inform a witness of the implications and possible consequences of providing information to the defense.</a:t>
            </a:r>
          </a:p>
          <a:p>
            <a:endParaRPr lang="en-US" sz="2400" dirty="0">
              <a:latin typeface="Tahoma" panose="020B0604030504040204" pitchFamily="34" charset="0"/>
              <a:ea typeface="Tahoma" panose="020B0604030504040204" pitchFamily="34" charset="0"/>
              <a:cs typeface="Tahoma" panose="020B0604030504040204" pitchFamily="34" charset="0"/>
            </a:endParaRPr>
          </a:p>
          <a:p>
            <a:r>
              <a:rPr lang="en-US" sz="2000" b="1" dirty="0">
                <a:latin typeface="Tahoma" panose="020B0604030504040204" pitchFamily="34" charset="0"/>
                <a:ea typeface="Tahoma" panose="020B0604030504040204" pitchFamily="34" charset="0"/>
                <a:cs typeface="Tahoma" panose="020B0604030504040204" pitchFamily="34" charset="0"/>
              </a:rPr>
              <a:t>2-10.4 Witness Interviewing and Preparation</a:t>
            </a:r>
          </a:p>
          <a:p>
            <a:endParaRPr lang="en-US" sz="2000" dirty="0">
              <a:latin typeface="Tahoma" panose="020B0604030504040204" pitchFamily="34" charset="0"/>
              <a:ea typeface="Tahoma" panose="020B0604030504040204" pitchFamily="34" charset="0"/>
              <a:cs typeface="Tahoma" panose="020B0604030504040204" pitchFamily="34" charset="0"/>
            </a:endParaRPr>
          </a:p>
          <a:p>
            <a:r>
              <a:rPr lang="en-US" sz="2600" dirty="0">
                <a:latin typeface="Tahoma" panose="020B0604030504040204" pitchFamily="34" charset="0"/>
                <a:ea typeface="Tahoma" panose="020B0604030504040204" pitchFamily="34" charset="0"/>
                <a:cs typeface="Tahoma" panose="020B0604030504040204" pitchFamily="34" charset="0"/>
              </a:rPr>
              <a:t>The </a:t>
            </a:r>
            <a:r>
              <a:rPr lang="en-US" sz="2600" u="sng" dirty="0">
                <a:latin typeface="Tahoma" panose="020B0604030504040204" pitchFamily="34" charset="0"/>
                <a:ea typeface="Tahoma" panose="020B0604030504040204" pitchFamily="34" charset="0"/>
                <a:cs typeface="Tahoma" panose="020B0604030504040204" pitchFamily="34" charset="0"/>
              </a:rPr>
              <a:t>prosecutor shall not advise or assist a witness to testify falsely</a:t>
            </a:r>
            <a:r>
              <a:rPr lang="en-US" sz="2600" dirty="0">
                <a:latin typeface="Tahoma" panose="020B0604030504040204" pitchFamily="34" charset="0"/>
                <a:ea typeface="Tahoma" panose="020B0604030504040204" pitchFamily="34" charset="0"/>
                <a:cs typeface="Tahoma" panose="020B0604030504040204" pitchFamily="34" charset="0"/>
              </a:rPr>
              <a:t>. The prosecutor may discuss the content, style, and manner of the witness’s testimony, but should at all times make efforts to ensure that the witness understands his or her obligation to testify truthfully.</a:t>
            </a:r>
          </a:p>
        </p:txBody>
      </p:sp>
    </p:spTree>
    <p:extLst>
      <p:ext uri="{BB962C8B-B14F-4D97-AF65-F5344CB8AC3E}">
        <p14:creationId xmlns:p14="http://schemas.microsoft.com/office/powerpoint/2010/main" val="187925571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59429" y="159657"/>
            <a:ext cx="9463314" cy="6270050"/>
          </a:xfrm>
          <a:prstGeom prst="rect">
            <a:avLst/>
          </a:prstGeom>
        </p:spPr>
        <p:txBody>
          <a:bodyPr wrap="square">
            <a:spAutoFit/>
          </a:bodyPr>
          <a:lstStyle/>
          <a:p>
            <a:pPr marL="914400" marR="0" indent="457200">
              <a:lnSpc>
                <a:spcPct val="107000"/>
              </a:lnSpc>
              <a:spcBef>
                <a:spcPts val="0"/>
              </a:spcBef>
              <a:spcAft>
                <a:spcPts val="0"/>
              </a:spcAft>
            </a:pPr>
            <a:r>
              <a:rPr lang="en-US" sz="2400" b="1" dirty="0">
                <a:latin typeface="Tahoma" panose="020B0604030504040204" pitchFamily="34" charset="0"/>
                <a:ea typeface="Calibri" panose="020F0502020204030204" pitchFamily="34" charset="0"/>
                <a:cs typeface="Times New Roman" panose="02020603050405020304" pitchFamily="18" charset="0"/>
              </a:rPr>
              <a:t>PROSECUTORS AND THE MEDIA</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b="1" dirty="0">
                <a:latin typeface="Tahoma" panose="020B0604030504040204" pitchFamily="34" charset="0"/>
                <a:ea typeface="Calibri" panose="020F0502020204030204" pitchFamily="34" charset="0"/>
                <a:cs typeface="Times New Roman" panose="02020603050405020304" pitchFamily="18" charset="0"/>
              </a:rPr>
              <a:t> </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sz="2000" b="1" dirty="0">
                <a:latin typeface="Tahoma" panose="020B0604030504040204" pitchFamily="34" charset="0"/>
                <a:ea typeface="Tahoma" panose="020B0604030504040204" pitchFamily="34" charset="0"/>
                <a:cs typeface="Tahoma" panose="020B0604030504040204" pitchFamily="34" charset="0"/>
              </a:rPr>
              <a:t>2-14.4 Restraints on Information</a:t>
            </a:r>
            <a:endParaRPr lang="en-US" sz="2000" dirty="0">
              <a:latin typeface="Tahoma" panose="020B0604030504040204" pitchFamily="34" charset="0"/>
              <a:ea typeface="Tahoma" panose="020B0604030504040204" pitchFamily="34" charset="0"/>
              <a:cs typeface="Tahoma" panose="020B0604030504040204" pitchFamily="34" charset="0"/>
            </a:endParaRPr>
          </a:p>
          <a:p>
            <a:pPr algn="just">
              <a:lnSpc>
                <a:spcPct val="107000"/>
              </a:lnSpc>
            </a:pPr>
            <a:endParaRPr lang="en-US" sz="2600" dirty="0">
              <a:latin typeface="Tahoma" panose="020B0604030504040204" pitchFamily="34" charset="0"/>
              <a:ea typeface="Calibri" panose="020F0502020204030204" pitchFamily="34" charset="0"/>
              <a:cs typeface="Times New Roman" panose="02020603050405020304" pitchFamily="18" charset="0"/>
            </a:endParaRPr>
          </a:p>
          <a:p>
            <a:pPr algn="just">
              <a:lnSpc>
                <a:spcPct val="107000"/>
              </a:lnSpc>
            </a:pPr>
            <a:r>
              <a:rPr lang="en-US" sz="2600" dirty="0">
                <a:latin typeface="Tahoma" panose="020B0604030504040204" pitchFamily="34" charset="0"/>
                <a:ea typeface="Calibri" panose="020F0502020204030204" pitchFamily="34" charset="0"/>
                <a:cs typeface="Times New Roman" panose="02020603050405020304" pitchFamily="18" charset="0"/>
              </a:rPr>
              <a:t>Prior to and during a criminal trial the </a:t>
            </a:r>
            <a:r>
              <a:rPr lang="en-US" sz="2600" u="sng" dirty="0">
                <a:latin typeface="Tahoma" panose="020B0604030504040204" pitchFamily="34" charset="0"/>
                <a:ea typeface="Calibri" panose="020F0502020204030204" pitchFamily="34" charset="0"/>
                <a:cs typeface="Times New Roman" panose="02020603050405020304" pitchFamily="18" charset="0"/>
              </a:rPr>
              <a:t>prosecutor should not make any public,</a:t>
            </a:r>
            <a:r>
              <a:rPr lang="en-US" sz="2600" u="sng" dirty="0">
                <a:latin typeface="Calibri" panose="020F0502020204030204" pitchFamily="34" charset="0"/>
                <a:ea typeface="Calibri" panose="020F0502020204030204" pitchFamily="34" charset="0"/>
                <a:cs typeface="Times New Roman" panose="02020603050405020304" pitchFamily="18" charset="0"/>
              </a:rPr>
              <a:t> </a:t>
            </a:r>
            <a:r>
              <a:rPr lang="en-US" sz="2600" u="sng" dirty="0">
                <a:latin typeface="Tahoma" panose="020B0604030504040204" pitchFamily="34" charset="0"/>
                <a:ea typeface="Calibri" panose="020F0502020204030204" pitchFamily="34" charset="0"/>
              </a:rPr>
              <a:t>extrajudicial statement that has a substantial likelihood of materially prejudicing a judicial proceeding</a:t>
            </a:r>
            <a:r>
              <a:rPr lang="en-US" sz="2600" dirty="0">
                <a:latin typeface="Tahoma" panose="020B0604030504040204" pitchFamily="34" charset="0"/>
                <a:ea typeface="Calibri" panose="020F0502020204030204" pitchFamily="34" charset="0"/>
              </a:rPr>
              <a:t>…</a:t>
            </a:r>
          </a:p>
          <a:p>
            <a:pPr algn="just">
              <a:lnSpc>
                <a:spcPct val="107000"/>
              </a:lnSpc>
            </a:pPr>
            <a:endParaRPr lang="en-US" sz="2600" dirty="0">
              <a:latin typeface="Tahoma" panose="020B0604030504040204" pitchFamily="34" charset="0"/>
            </a:endParaRPr>
          </a:p>
          <a:p>
            <a:r>
              <a:rPr lang="en-US" sz="2000" b="1" dirty="0">
                <a:latin typeface="Tahoma" panose="020B0604030504040204" pitchFamily="34" charset="0"/>
                <a:ea typeface="Tahoma" panose="020B0604030504040204" pitchFamily="34" charset="0"/>
                <a:cs typeface="Tahoma" panose="020B0604030504040204" pitchFamily="34" charset="0"/>
              </a:rPr>
              <a:t>2-14.5 Public Responses</a:t>
            </a:r>
          </a:p>
          <a:p>
            <a:endParaRPr lang="en-US" sz="2000" dirty="0">
              <a:latin typeface="Tahoma" panose="020B0604030504040204" pitchFamily="34" charset="0"/>
              <a:ea typeface="Tahoma" panose="020B0604030504040204" pitchFamily="34" charset="0"/>
              <a:cs typeface="Tahoma" panose="020B0604030504040204" pitchFamily="34" charset="0"/>
            </a:endParaRPr>
          </a:p>
          <a:p>
            <a:r>
              <a:rPr lang="en-US" sz="2600" dirty="0">
                <a:latin typeface="Tahoma" panose="020B0604030504040204" pitchFamily="34" charset="0"/>
                <a:ea typeface="Tahoma" panose="020B0604030504040204" pitchFamily="34" charset="0"/>
                <a:cs typeface="Tahoma" panose="020B0604030504040204" pitchFamily="34" charset="0"/>
              </a:rPr>
              <a:t>The </a:t>
            </a:r>
            <a:r>
              <a:rPr lang="en-US" sz="2600" u="sng" dirty="0">
                <a:latin typeface="Tahoma" panose="020B0604030504040204" pitchFamily="34" charset="0"/>
                <a:ea typeface="Tahoma" panose="020B0604030504040204" pitchFamily="34" charset="0"/>
                <a:cs typeface="Tahoma" panose="020B0604030504040204" pitchFamily="34" charset="0"/>
              </a:rPr>
              <a:t>prosecutor may make a reasonable and fair reply to comments of defense counsel or others</a:t>
            </a:r>
            <a:r>
              <a:rPr lang="en-US" sz="2600" dirty="0">
                <a:latin typeface="Tahoma" panose="020B0604030504040204" pitchFamily="34" charset="0"/>
                <a:ea typeface="Tahoma" panose="020B0604030504040204" pitchFamily="34" charset="0"/>
                <a:cs typeface="Tahoma" panose="020B0604030504040204" pitchFamily="34" charset="0"/>
              </a:rPr>
              <a:t>. A public comment made by a prosecutor pursuant to this paragraph shall be limited to statements reasonably necessary to mitigate the effect of undue prejudice created by the public statement of another…</a:t>
            </a:r>
          </a:p>
        </p:txBody>
      </p:sp>
    </p:spTree>
    <p:extLst>
      <p:ext uri="{BB962C8B-B14F-4D97-AF65-F5344CB8AC3E}">
        <p14:creationId xmlns:p14="http://schemas.microsoft.com/office/powerpoint/2010/main" val="396639885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0081" y="0"/>
            <a:ext cx="6351838" cy="6858000"/>
          </a:xfrm>
          <a:prstGeom prst="rect">
            <a:avLst/>
          </a:prstGeom>
        </p:spPr>
      </p:pic>
    </p:spTree>
    <p:extLst>
      <p:ext uri="{BB962C8B-B14F-4D97-AF65-F5344CB8AC3E}">
        <p14:creationId xmlns:p14="http://schemas.microsoft.com/office/powerpoint/2010/main" val="188749537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75542" y="0"/>
            <a:ext cx="9405257" cy="6843540"/>
          </a:xfrm>
          <a:prstGeom prst="rect">
            <a:avLst/>
          </a:prstGeom>
        </p:spPr>
        <p:txBody>
          <a:bodyPr wrap="square">
            <a:spAutoFit/>
          </a:bodyPr>
          <a:lstStyle/>
          <a:p>
            <a:pPr>
              <a:lnSpc>
                <a:spcPct val="107000"/>
              </a:lnSpc>
            </a:pPr>
            <a:r>
              <a:rPr lang="en-US" sz="2400" b="1" dirty="0">
                <a:latin typeface="Tahoma" panose="020B0604030504040204" pitchFamily="34" charset="0"/>
                <a:ea typeface="Calibri" panose="020F0502020204030204" pitchFamily="34" charset="0"/>
                <a:cs typeface="Times New Roman" panose="02020603050405020304" pitchFamily="18" charset="0"/>
              </a:rPr>
              <a:t>8-1.8 Duty of Prosecutor in Cases of Actual Innocence</a:t>
            </a:r>
          </a:p>
          <a:p>
            <a:pPr>
              <a:lnSpc>
                <a:spcPct val="107000"/>
              </a:lnSpc>
            </a:pPr>
            <a:endParaRPr lang="en-US" sz="2400" b="1" dirty="0">
              <a:effectLst/>
              <a:latin typeface="Tahoma" panose="020B0604030504040204" pitchFamily="34" charset="0"/>
              <a:ea typeface="Calibri" panose="020F0502020204030204" pitchFamily="34" charset="0"/>
              <a:cs typeface="Times New Roman" panose="02020603050405020304" pitchFamily="18" charset="0"/>
            </a:endParaRPr>
          </a:p>
          <a:p>
            <a:pPr algn="just">
              <a:lnSpc>
                <a:spcPct val="107000"/>
              </a:lnSpc>
            </a:pPr>
            <a:r>
              <a:rPr lang="en-US" sz="2600" dirty="0">
                <a:latin typeface="Tahoma" panose="020B0604030504040204" pitchFamily="34" charset="0"/>
                <a:ea typeface="Tahoma" panose="020B0604030504040204" pitchFamily="34" charset="0"/>
                <a:cs typeface="Tahoma" panose="020B0604030504040204" pitchFamily="34" charset="0"/>
              </a:rPr>
              <a:t>When the prosecutor is satisfied that a convicted person is actually innocent, </a:t>
            </a:r>
            <a:r>
              <a:rPr lang="en-US" sz="2600" u="sng" dirty="0">
                <a:latin typeface="Tahoma" panose="020B0604030504040204" pitchFamily="34" charset="0"/>
                <a:ea typeface="Tahoma" panose="020B0604030504040204" pitchFamily="34" charset="0"/>
                <a:cs typeface="Tahoma" panose="020B0604030504040204" pitchFamily="34" charset="0"/>
              </a:rPr>
              <a:t>the prosecutor should notify the appropriate court, unless the court authorizes a delay, in addition to the defense attorney or the defendant (if the defendant is not represented by counsel) and seek the release of the defendant if incarcerated</a:t>
            </a:r>
            <a:r>
              <a:rPr lang="en-US" sz="2600" dirty="0">
                <a:latin typeface="Tahoma" panose="020B0604030504040204" pitchFamily="34" charset="0"/>
                <a:ea typeface="Tahoma" panose="020B0604030504040204" pitchFamily="34" charset="0"/>
                <a:cs typeface="Tahoma" panose="020B0604030504040204" pitchFamily="34" charset="0"/>
              </a:rPr>
              <a:t>. If the prosecutor becomes aware of material and credible evidence which leads him or her to reasonably believe a defendant may be innocent of a crime for which the defendant has been convicted, the prosecutor should disclose, within a reasonable period of time, as circumstances dictate, such evidence to the appropriate court and, unless the court authorizes a delay, to the defense attorney or to the defendant, if the defendant is not represented by counsel.</a:t>
            </a:r>
          </a:p>
          <a:p>
            <a:pPr>
              <a:lnSpc>
                <a:spcPct val="107000"/>
              </a:lnSpc>
            </a:pP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2030369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75544" y="101600"/>
            <a:ext cx="9144000" cy="6586418"/>
          </a:xfrm>
          <a:prstGeom prst="rect">
            <a:avLst/>
          </a:prstGeom>
          <a:noFill/>
        </p:spPr>
        <p:txBody>
          <a:bodyPr wrap="square" rtlCol="0">
            <a:spAutoFit/>
          </a:bodyPr>
          <a:lstStyle/>
          <a:p>
            <a:r>
              <a:rPr lang="en-US" sz="3600" b="1" dirty="0">
                <a:latin typeface="Tahoma" panose="020B0604030504040204" pitchFamily="34" charset="0"/>
                <a:ea typeface="Tahoma" panose="020B0604030504040204" pitchFamily="34" charset="0"/>
                <a:cs typeface="Tahoma" panose="020B0604030504040204" pitchFamily="34" charset="0"/>
              </a:rPr>
              <a:t>         VII.  </a:t>
            </a:r>
            <a:r>
              <a:rPr lang="en-US" sz="3600" b="1" u="sng" dirty="0">
                <a:latin typeface="Tahoma" panose="020B0604030504040204" pitchFamily="34" charset="0"/>
                <a:ea typeface="Tahoma" panose="020B0604030504040204" pitchFamily="34" charset="0"/>
                <a:cs typeface="Tahoma" panose="020B0604030504040204" pitchFamily="34" charset="0"/>
              </a:rPr>
              <a:t>Guardians </a:t>
            </a:r>
            <a:r>
              <a:rPr lang="en-US" sz="3600" b="1" i="1" u="sng" dirty="0">
                <a:latin typeface="Tahoma" panose="020B0604030504040204" pitchFamily="34" charset="0"/>
                <a:ea typeface="Tahoma" panose="020B0604030504040204" pitchFamily="34" charset="0"/>
                <a:cs typeface="Tahoma" panose="020B0604030504040204" pitchFamily="34" charset="0"/>
              </a:rPr>
              <a:t>Ad Litem</a:t>
            </a:r>
          </a:p>
          <a:p>
            <a:r>
              <a:rPr lang="en-US" sz="2400" dirty="0">
                <a:latin typeface="Tahoma" panose="020B0604030504040204" pitchFamily="34" charset="0"/>
                <a:ea typeface="Tahoma" panose="020B0604030504040204" pitchFamily="34" charset="0"/>
                <a:cs typeface="Tahoma" panose="020B0604030504040204" pitchFamily="34" charset="0"/>
              </a:rPr>
              <a:t>                                  </a:t>
            </a:r>
            <a:r>
              <a:rPr lang="en-US" sz="2400" b="1" dirty="0">
                <a:latin typeface="Tahoma" panose="020B0604030504040204" pitchFamily="34" charset="0"/>
                <a:ea typeface="Tahoma" panose="020B0604030504040204" pitchFamily="34" charset="0"/>
                <a:cs typeface="Tahoma" panose="020B0604030504040204" pitchFamily="34" charset="0"/>
              </a:rPr>
              <a:t>(For Children)</a:t>
            </a:r>
          </a:p>
          <a:p>
            <a:endParaRPr lang="en-US" sz="2400" b="1" u="sng" dirty="0">
              <a:latin typeface="Tahoma" panose="020B0604030504040204" pitchFamily="34" charset="0"/>
              <a:ea typeface="Tahoma" panose="020B0604030504040204" pitchFamily="34" charset="0"/>
              <a:cs typeface="Tahoma" panose="020B0604030504040204" pitchFamily="34" charset="0"/>
            </a:endParaRPr>
          </a:p>
          <a:p>
            <a:pPr algn="just"/>
            <a:r>
              <a:rPr lang="en-US" sz="2600" dirty="0">
                <a:latin typeface="Tahoma" panose="020B0604030504040204" pitchFamily="34" charset="0"/>
                <a:ea typeface="Tahoma" panose="020B0604030504040204" pitchFamily="34" charset="0"/>
                <a:cs typeface="Tahoma" panose="020B0604030504040204" pitchFamily="34" charset="0"/>
              </a:rPr>
              <a:t>	From the KY Supreme Court in 2014: “The term "guardian </a:t>
            </a:r>
            <a:r>
              <a:rPr lang="en-US" sz="2600" i="1" dirty="0">
                <a:latin typeface="Tahoma" panose="020B0604030504040204" pitchFamily="34" charset="0"/>
                <a:ea typeface="Tahoma" panose="020B0604030504040204" pitchFamily="34" charset="0"/>
                <a:cs typeface="Tahoma" panose="020B0604030504040204" pitchFamily="34" charset="0"/>
              </a:rPr>
              <a:t>ad litem" </a:t>
            </a:r>
            <a:r>
              <a:rPr lang="en-US" sz="2600" dirty="0">
                <a:latin typeface="Tahoma" panose="020B0604030504040204" pitchFamily="34" charset="0"/>
                <a:ea typeface="Tahoma" panose="020B0604030504040204" pitchFamily="34" charset="0"/>
                <a:cs typeface="Tahoma" panose="020B0604030504040204" pitchFamily="34" charset="0"/>
              </a:rPr>
              <a:t>is very much a chameleon. According to one commentator, the term is employed in all of the United States' fifty-six jurisdictions, but in no two of them does it have exactly the same meaning. The Uniform Marriage and Divorce Act avoids the term, and the American Bar Association, in its 2003 Standards of Practice for Lawyers Representing Children in Custody Cases, rejected the term as hopelessly ambiguous and confusing.”</a:t>
            </a:r>
          </a:p>
          <a:p>
            <a:pPr algn="just"/>
            <a:r>
              <a:rPr lang="en-US" sz="2600" dirty="0">
                <a:latin typeface="Tahoma" panose="020B0604030504040204" pitchFamily="34" charset="0"/>
                <a:ea typeface="Tahoma" panose="020B0604030504040204" pitchFamily="34" charset="0"/>
                <a:cs typeface="Tahoma" panose="020B0604030504040204" pitchFamily="34" charset="0"/>
              </a:rPr>
              <a:t>	A guardian </a:t>
            </a:r>
            <a:r>
              <a:rPr lang="en-US" sz="2600" i="1" dirty="0">
                <a:latin typeface="Tahoma" panose="020B0604030504040204" pitchFamily="34" charset="0"/>
                <a:ea typeface="Tahoma" panose="020B0604030504040204" pitchFamily="34" charset="0"/>
                <a:cs typeface="Tahoma" panose="020B0604030504040204" pitchFamily="34" charset="0"/>
              </a:rPr>
              <a:t>ad litem </a:t>
            </a:r>
            <a:r>
              <a:rPr lang="en-US" sz="2600" dirty="0">
                <a:latin typeface="Tahoma" panose="020B0604030504040204" pitchFamily="34" charset="0"/>
                <a:ea typeface="Tahoma" panose="020B0604030504040204" pitchFamily="34" charset="0"/>
                <a:cs typeface="Tahoma" panose="020B0604030504040204" pitchFamily="34" charset="0"/>
              </a:rPr>
              <a:t>(a guardian for the purposes of suit or litigation), is then, broadly, </a:t>
            </a:r>
            <a:r>
              <a:rPr lang="en-US" sz="2600" u="sng" dirty="0">
                <a:latin typeface="Tahoma" panose="020B0604030504040204" pitchFamily="34" charset="0"/>
                <a:ea typeface="Tahoma" panose="020B0604030504040204" pitchFamily="34" charset="0"/>
                <a:cs typeface="Tahoma" panose="020B0604030504040204" pitchFamily="34" charset="0"/>
              </a:rPr>
              <a:t>a person appointed by a court to appear on behalf of, to "guard," a minor (or other incompetent) in a lawsuit</a:t>
            </a:r>
            <a:r>
              <a:rPr lang="en-US" sz="2600" dirty="0">
                <a:latin typeface="Tahoma" panose="020B0604030504040204" pitchFamily="34" charset="0"/>
                <a:ea typeface="Tahoma" panose="020B0604030504040204" pitchFamily="34" charset="0"/>
                <a:cs typeface="Tahoma" panose="020B0604030504040204" pitchFamily="34" charset="0"/>
              </a:rPr>
              <a:t>.</a:t>
            </a:r>
          </a:p>
        </p:txBody>
      </p:sp>
    </p:spTree>
    <p:extLst>
      <p:ext uri="{BB962C8B-B14F-4D97-AF65-F5344CB8AC3E}">
        <p14:creationId xmlns:p14="http://schemas.microsoft.com/office/powerpoint/2010/main" val="192285411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25599" y="101600"/>
            <a:ext cx="10130971" cy="6446380"/>
          </a:xfrm>
          <a:prstGeom prst="rect">
            <a:avLst/>
          </a:prstGeom>
        </p:spPr>
        <p:txBody>
          <a:bodyPr wrap="square">
            <a:spAutoFit/>
          </a:bodyPr>
          <a:lstStyle/>
          <a:p>
            <a:pPr algn="just">
              <a:lnSpc>
                <a:spcPct val="107000"/>
              </a:lnSpc>
            </a:pPr>
            <a:r>
              <a:rPr lang="en-US" sz="2400" b="1" dirty="0">
                <a:latin typeface="Tahoma" panose="020B0604030504040204" pitchFamily="34" charset="0"/>
                <a:ea typeface="Calibri" panose="020F0502020204030204" pitchFamily="34" charset="0"/>
                <a:cs typeface="Times New Roman" panose="02020603050405020304" pitchFamily="18" charset="0"/>
              </a:rPr>
              <a:t>Rulings from the KY Supreme Court in Morgan v Getter (2014):</a:t>
            </a:r>
          </a:p>
          <a:p>
            <a:pPr algn="just">
              <a:lnSpc>
                <a:spcPct val="107000"/>
              </a:lnSpc>
            </a:pPr>
            <a:endParaRPr lang="en-US" sz="2000" b="1" dirty="0">
              <a:latin typeface="Tahoma" panose="020B0604030504040204" pitchFamily="34" charset="0"/>
              <a:ea typeface="Calibri" panose="020F0502020204030204" pitchFamily="34" charset="0"/>
              <a:cs typeface="Times New Roman" panose="02020603050405020304" pitchFamily="18" charset="0"/>
            </a:endParaRPr>
          </a:p>
          <a:p>
            <a:pPr marL="457200" indent="-457200" algn="just">
              <a:lnSpc>
                <a:spcPct val="107000"/>
              </a:lnSpc>
              <a:buFont typeface="Arial" panose="020B0604020202020204" pitchFamily="34" charset="0"/>
              <a:buChar char="•"/>
            </a:pPr>
            <a:r>
              <a:rPr lang="en-US" sz="2600" u="sng" dirty="0">
                <a:latin typeface="Tahoma" panose="020B0604030504040204" pitchFamily="34" charset="0"/>
                <a:ea typeface="Calibri" panose="020F0502020204030204" pitchFamily="34" charset="0"/>
                <a:cs typeface="Times New Roman" panose="02020603050405020304" pitchFamily="18" charset="0"/>
              </a:rPr>
              <a:t>The Guardian Ad Litem Serves as an Attorney For the Child</a:t>
            </a:r>
            <a:r>
              <a:rPr lang="en-US" sz="2600" dirty="0">
                <a:latin typeface="Tahoma" panose="020B0604030504040204" pitchFamily="34" charset="0"/>
                <a:ea typeface="Calibri" panose="020F0502020204030204" pitchFamily="34" charset="0"/>
                <a:cs typeface="Times New Roman" panose="02020603050405020304" pitchFamily="18" charset="0"/>
              </a:rPr>
              <a:t>.</a:t>
            </a:r>
          </a:p>
          <a:p>
            <a:pPr marL="457200" indent="-457200" algn="just">
              <a:buFont typeface="Arial" panose="020B0604020202020204" pitchFamily="34" charset="0"/>
              <a:buChar char="•"/>
            </a:pPr>
            <a:r>
              <a:rPr lang="en-US" sz="2600" u="sng" dirty="0">
                <a:latin typeface="Tahoma" panose="020B0604030504040204" pitchFamily="34" charset="0"/>
                <a:ea typeface="Tahoma" panose="020B0604030504040204" pitchFamily="34" charset="0"/>
                <a:cs typeface="Tahoma" panose="020B0604030504040204" pitchFamily="34" charset="0"/>
              </a:rPr>
              <a:t>The Guardian Ad Litem Represents the Child's Best</a:t>
            </a:r>
          </a:p>
          <a:p>
            <a:pPr algn="just"/>
            <a:r>
              <a:rPr lang="en-US" sz="2600" dirty="0">
                <a:latin typeface="Tahoma" panose="020B0604030504040204" pitchFamily="34" charset="0"/>
                <a:ea typeface="Tahoma" panose="020B0604030504040204" pitchFamily="34" charset="0"/>
                <a:cs typeface="Tahoma" panose="020B0604030504040204" pitchFamily="34" charset="0"/>
              </a:rPr>
              <a:t>           </a:t>
            </a:r>
            <a:r>
              <a:rPr lang="en-US" sz="2600" u="sng" dirty="0">
                <a:latin typeface="Tahoma" panose="020B0604030504040204" pitchFamily="34" charset="0"/>
                <a:ea typeface="Tahoma" panose="020B0604030504040204" pitchFamily="34" charset="0"/>
                <a:cs typeface="Tahoma" panose="020B0604030504040204" pitchFamily="34" charset="0"/>
              </a:rPr>
              <a:t>Interest, Not Necessarily the Child's Wishes</a:t>
            </a:r>
            <a:r>
              <a:rPr lang="en-US" sz="2600" dirty="0">
                <a:latin typeface="Tahoma" panose="020B0604030504040204" pitchFamily="34" charset="0"/>
                <a:ea typeface="Tahoma" panose="020B0604030504040204" pitchFamily="34" charset="0"/>
                <a:cs typeface="Tahoma" panose="020B0604030504040204" pitchFamily="34" charset="0"/>
              </a:rPr>
              <a:t>.</a:t>
            </a:r>
          </a:p>
          <a:p>
            <a:pPr marL="457200" indent="-457200" algn="just">
              <a:buFont typeface="Arial" panose="020B0604020202020204" pitchFamily="34" charset="0"/>
              <a:buChar char="•"/>
            </a:pPr>
            <a:r>
              <a:rPr lang="en-US" sz="2600" dirty="0">
                <a:latin typeface="Tahoma" panose="020B0604030504040204" pitchFamily="34" charset="0"/>
                <a:ea typeface="Tahoma" panose="020B0604030504040204" pitchFamily="34" charset="0"/>
                <a:cs typeface="Tahoma" panose="020B0604030504040204" pitchFamily="34" charset="0"/>
              </a:rPr>
              <a:t>In those cases the court is made aware of the child's contrary wishes, the child's interests will not be unduly impaired if the GAL’s representation is limited to the "best interest" sort.</a:t>
            </a:r>
            <a:endParaRPr lang="en-US" sz="2600" dirty="0">
              <a:effectLst/>
              <a:latin typeface="Tahoma" panose="020B0604030504040204" pitchFamily="34" charset="0"/>
              <a:ea typeface="Tahoma" panose="020B0604030504040204" pitchFamily="34" charset="0"/>
              <a:cs typeface="Tahoma" panose="020B0604030504040204" pitchFamily="34" charset="0"/>
            </a:endParaRPr>
          </a:p>
          <a:p>
            <a:pPr marL="457200" indent="-457200" algn="just">
              <a:buFont typeface="Arial" panose="020B0604020202020204" pitchFamily="34" charset="0"/>
              <a:buChar char="•"/>
            </a:pPr>
            <a:r>
              <a:rPr lang="en-US" sz="2600" dirty="0">
                <a:latin typeface="Tahoma" panose="020B0604030504040204" pitchFamily="34" charset="0"/>
                <a:ea typeface="Tahoma" panose="020B0604030504040204" pitchFamily="34" charset="0"/>
                <a:cs typeface="Tahoma" panose="020B0604030504040204" pitchFamily="34" charset="0"/>
              </a:rPr>
              <a:t>Whereas a “friend of the court” investigates, reports, and makes custodial recommendations on behalf of the court, and is subject to cross-examination, the guardian </a:t>
            </a:r>
            <a:r>
              <a:rPr lang="en-US" sz="2600" i="1" dirty="0">
                <a:latin typeface="Tahoma" panose="020B0604030504040204" pitchFamily="34" charset="0"/>
                <a:ea typeface="Tahoma" panose="020B0604030504040204" pitchFamily="34" charset="0"/>
                <a:cs typeface="Tahoma" panose="020B0604030504040204" pitchFamily="34" charset="0"/>
              </a:rPr>
              <a:t>ad litem </a:t>
            </a:r>
            <a:r>
              <a:rPr lang="en-US" sz="2600" dirty="0">
                <a:latin typeface="Tahoma" panose="020B0604030504040204" pitchFamily="34" charset="0"/>
                <a:ea typeface="Tahoma" panose="020B0604030504040204" pitchFamily="34" charset="0"/>
                <a:cs typeface="Tahoma" panose="020B0604030504040204" pitchFamily="34" charset="0"/>
              </a:rPr>
              <a:t>is a lawyer for the child, counseling the child and representing him or her in the course of proceedings by, among other things, engaging in discovery, in motion practice, and in presentation of the case at the final hearing. The guardian </a:t>
            </a:r>
            <a:r>
              <a:rPr lang="en-US" sz="2600" i="1" dirty="0">
                <a:latin typeface="Tahoma" panose="020B0604030504040204" pitchFamily="34" charset="0"/>
                <a:ea typeface="Tahoma" panose="020B0604030504040204" pitchFamily="34" charset="0"/>
                <a:cs typeface="Tahoma" panose="020B0604030504040204" pitchFamily="34" charset="0"/>
              </a:rPr>
              <a:t>ad litem </a:t>
            </a:r>
            <a:r>
              <a:rPr lang="en-US" sz="2600" dirty="0">
                <a:latin typeface="Tahoma" panose="020B0604030504040204" pitchFamily="34" charset="0"/>
                <a:ea typeface="Tahoma" panose="020B0604030504040204" pitchFamily="34" charset="0"/>
                <a:cs typeface="Tahoma" panose="020B0604030504040204" pitchFamily="34" charset="0"/>
              </a:rPr>
              <a:t>neither testifies (by filing a report or otherwise) nor is subject to cross-examination. </a:t>
            </a:r>
            <a:endParaRPr lang="en-US" sz="2600" dirty="0">
              <a:effectLs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73623334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4372" y="130630"/>
            <a:ext cx="6622142" cy="6622142"/>
          </a:xfrm>
          <a:prstGeom prst="rect">
            <a:avLst/>
          </a:prstGeom>
        </p:spPr>
      </p:pic>
    </p:spTree>
    <p:extLst>
      <p:ext uri="{BB962C8B-B14F-4D97-AF65-F5344CB8AC3E}">
        <p14:creationId xmlns:p14="http://schemas.microsoft.com/office/powerpoint/2010/main" val="303606832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15886" y="0"/>
            <a:ext cx="9710057" cy="6155724"/>
          </a:xfrm>
          <a:prstGeom prst="rect">
            <a:avLst/>
          </a:prstGeom>
        </p:spPr>
        <p:txBody>
          <a:bodyPr wrap="square">
            <a:spAutoFit/>
          </a:bodyPr>
          <a:lstStyle/>
          <a:p>
            <a:pPr>
              <a:lnSpc>
                <a:spcPct val="107000"/>
              </a:lnSpc>
              <a:spcAft>
                <a:spcPts val="800"/>
              </a:spcAft>
            </a:pPr>
            <a:r>
              <a:rPr lang="en-US" sz="2800" dirty="0">
                <a:solidFill>
                  <a:srgbClr val="000000"/>
                </a:solidFill>
                <a:latin typeface="Tahoma" panose="020B0604030504040204" pitchFamily="34" charset="0"/>
                <a:ea typeface="Tahoma" panose="020B0604030504040204" pitchFamily="34" charset="0"/>
                <a:cs typeface="Tahoma" panose="020B0604030504040204" pitchFamily="34" charset="0"/>
              </a:rPr>
              <a:t>             </a:t>
            </a:r>
            <a:r>
              <a:rPr lang="en-US" sz="2800" b="1" u="sng" dirty="0">
                <a:solidFill>
                  <a:srgbClr val="000000"/>
                </a:solidFill>
                <a:latin typeface="Tahoma" panose="020B0604030504040204" pitchFamily="34" charset="0"/>
                <a:ea typeface="Tahoma" panose="020B0604030504040204" pitchFamily="34" charset="0"/>
                <a:cs typeface="Tahoma" panose="020B0604030504040204" pitchFamily="34" charset="0"/>
              </a:rPr>
              <a:t>Responsibilities of a Guardian </a:t>
            </a:r>
            <a:r>
              <a:rPr lang="en-US" sz="2800" b="1" i="1" u="sng" dirty="0">
                <a:solidFill>
                  <a:srgbClr val="000000"/>
                </a:solidFill>
                <a:latin typeface="Tahoma" panose="020B0604030504040204" pitchFamily="34" charset="0"/>
                <a:ea typeface="Tahoma" panose="020B0604030504040204" pitchFamily="34" charset="0"/>
                <a:cs typeface="Tahoma" panose="020B0604030504040204" pitchFamily="34" charset="0"/>
              </a:rPr>
              <a:t>ad Litem</a:t>
            </a:r>
            <a:endParaRPr lang="en-US" sz="2800" i="1" dirty="0">
              <a:latin typeface="Tahoma" panose="020B0604030504040204" pitchFamily="34" charset="0"/>
              <a:ea typeface="Tahoma" panose="020B0604030504040204" pitchFamily="34" charset="0"/>
              <a:cs typeface="Tahoma" panose="020B0604030504040204" pitchFamily="34" charset="0"/>
            </a:endParaRPr>
          </a:p>
          <a:p>
            <a:pPr>
              <a:lnSpc>
                <a:spcPct val="107000"/>
              </a:lnSpc>
            </a:pPr>
            <a:r>
              <a:rPr lang="en-US" sz="1600" dirty="0">
                <a:solidFill>
                  <a:srgbClr val="000000"/>
                </a:solidFill>
                <a:latin typeface="Book Antiqua" panose="02040602050305030304" pitchFamily="18" charset="0"/>
                <a:ea typeface="Calibri" panose="020F0502020204030204" pitchFamily="34" charset="0"/>
                <a:cs typeface="Book Antiqua" panose="02040602050305030304" pitchFamily="18" charset="0"/>
              </a:rPr>
              <a:t> </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pPr>
            <a:r>
              <a:rPr lang="en-US" sz="2000" b="1" dirty="0">
                <a:solidFill>
                  <a:srgbClr val="000000"/>
                </a:solidFill>
                <a:latin typeface="Tahoma" panose="020B0604030504040204" pitchFamily="34" charset="0"/>
                <a:ea typeface="Calibri" panose="020F0502020204030204" pitchFamily="34" charset="0"/>
                <a:cs typeface="Times New Roman" panose="02020603050405020304" pitchFamily="18" charset="0"/>
              </a:rPr>
              <a:t>In October 1999, the Commission on Guardians </a:t>
            </a:r>
            <a:r>
              <a:rPr lang="en-US" sz="2000" b="1" i="1" dirty="0">
                <a:solidFill>
                  <a:srgbClr val="000000"/>
                </a:solidFill>
                <a:latin typeface="Tahoma" panose="020B0604030504040204" pitchFamily="34" charset="0"/>
                <a:ea typeface="Calibri" panose="020F0502020204030204" pitchFamily="34" charset="0"/>
                <a:cs typeface="Times New Roman" panose="02020603050405020304" pitchFamily="18" charset="0"/>
              </a:rPr>
              <a:t>ad Litem</a:t>
            </a:r>
            <a:r>
              <a:rPr lang="en-US" sz="2000" b="1" dirty="0">
                <a:solidFill>
                  <a:srgbClr val="000000"/>
                </a:solidFill>
                <a:latin typeface="Tahoma" panose="020B0604030504040204" pitchFamily="34" charset="0"/>
                <a:ea typeface="Calibri" panose="020F0502020204030204" pitchFamily="34" charset="0"/>
                <a:cs typeface="Times New Roman" panose="02020603050405020304" pitchFamily="18" charset="0"/>
              </a:rPr>
              <a:t> recommended the following as the responsibilities of a guardian </a:t>
            </a:r>
            <a:r>
              <a:rPr lang="en-US" sz="2000" b="1" i="1" dirty="0">
                <a:solidFill>
                  <a:srgbClr val="000000"/>
                </a:solidFill>
                <a:latin typeface="Tahoma" panose="020B0604030504040204" pitchFamily="34" charset="0"/>
                <a:ea typeface="Calibri" panose="020F0502020204030204" pitchFamily="34" charset="0"/>
                <a:cs typeface="Times New Roman" panose="02020603050405020304" pitchFamily="18" charset="0"/>
              </a:rPr>
              <a:t>ad litem</a:t>
            </a:r>
            <a:r>
              <a:rPr lang="en-US" sz="2000" b="1" dirty="0">
                <a:solidFill>
                  <a:srgbClr val="000000"/>
                </a:solidFill>
                <a:latin typeface="Tahoma" panose="020B0604030504040204" pitchFamily="34" charset="0"/>
                <a:ea typeface="Calibri" panose="020F0502020204030204" pitchFamily="34" charset="0"/>
                <a:cs typeface="Times New Roman" panose="02020603050405020304" pitchFamily="18" charset="0"/>
              </a:rPr>
              <a:t>:</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pPr>
            <a:r>
              <a:rPr lang="en-US" dirty="0">
                <a:solidFill>
                  <a:srgbClr val="000000"/>
                </a:solidFill>
                <a:latin typeface="Tahoma" panose="020B0604030504040204" pitchFamily="34" charset="0"/>
                <a:ea typeface="Calibri" panose="020F0502020204030204" pitchFamily="34" charset="0"/>
                <a:cs typeface="Times New Roman" panose="02020603050405020304" pitchFamily="18" charset="0"/>
              </a:rPr>
              <a:t> </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07000"/>
              </a:lnSpc>
              <a:spcBef>
                <a:spcPts val="0"/>
              </a:spcBef>
              <a:spcAft>
                <a:spcPts val="0"/>
              </a:spcAft>
              <a:buFont typeface="Symbol" panose="05050102010706020507" pitchFamily="18" charset="2"/>
              <a:buChar char=""/>
            </a:pPr>
            <a:r>
              <a:rPr lang="en-US" sz="2600" u="sng" dirty="0">
                <a:solidFill>
                  <a:srgbClr val="000000"/>
                </a:solidFill>
                <a:latin typeface="Tahoma" panose="020B0604030504040204" pitchFamily="34" charset="0"/>
                <a:ea typeface="Calibri" panose="020F0502020204030204" pitchFamily="34" charset="0"/>
                <a:cs typeface="Tahoma" panose="020B0604030504040204" pitchFamily="34" charset="0"/>
              </a:rPr>
              <a:t>A GAL should determine the facts of the case by interviewing the child, Cabinet for Families and Children family services worker, family members, therapist and others as necessary, and by reviewing reports and other information</a:t>
            </a:r>
            <a:r>
              <a:rPr lang="en-US" sz="2600" dirty="0">
                <a:solidFill>
                  <a:srgbClr val="000000"/>
                </a:solidFill>
                <a:latin typeface="Tahoma" panose="020B0604030504040204" pitchFamily="34" charset="0"/>
                <a:ea typeface="Calibri" panose="020F0502020204030204" pitchFamily="34" charset="0"/>
                <a:cs typeface="Tahoma" panose="020B0604030504040204" pitchFamily="34" charset="0"/>
              </a:rPr>
              <a:t>. When interviewing a child is impractical (due to age or other circumstances), inspection of the home or place of care and/or an interview with the foster parent or caretaker is an adequate substitute. If these events do not occur, perhaps due to hostility toward the GAL or other safety concerns, the GAL should document the reason the action did not occur.</a:t>
            </a:r>
            <a:endParaRPr lang="en-US" sz="2600" dirty="0">
              <a:latin typeface="Calibri" panose="020F0502020204030204" pitchFamily="34" charset="0"/>
              <a:ea typeface="Calibri" panose="020F0502020204030204" pitchFamily="34" charset="0"/>
              <a:cs typeface="Tahoma" panose="020B0604030504040204" pitchFamily="34" charset="0"/>
            </a:endParaRPr>
          </a:p>
        </p:txBody>
      </p:sp>
    </p:spTree>
    <p:extLst>
      <p:ext uri="{BB962C8B-B14F-4D97-AF65-F5344CB8AC3E}">
        <p14:creationId xmlns:p14="http://schemas.microsoft.com/office/powerpoint/2010/main" val="329006022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44914" y="203200"/>
            <a:ext cx="9710057" cy="6086153"/>
          </a:xfrm>
          <a:prstGeom prst="rect">
            <a:avLst/>
          </a:prstGeom>
        </p:spPr>
        <p:txBody>
          <a:bodyPr wrap="square">
            <a:spAutoFit/>
          </a:bodyPr>
          <a:lstStyle/>
          <a:p>
            <a:pPr marL="342900" marR="0" lvl="0" indent="-342900" algn="just">
              <a:lnSpc>
                <a:spcPct val="107000"/>
              </a:lnSpc>
              <a:spcBef>
                <a:spcPts val="0"/>
              </a:spcBef>
              <a:spcAft>
                <a:spcPts val="0"/>
              </a:spcAft>
              <a:buFont typeface="Symbol" panose="05050102010706020507" pitchFamily="18" charset="2"/>
              <a:buChar char=""/>
            </a:pPr>
            <a:r>
              <a:rPr lang="en-US" sz="2600" u="sng" dirty="0">
                <a:solidFill>
                  <a:srgbClr val="000000"/>
                </a:solidFill>
                <a:latin typeface="Tahoma" panose="020B0604030504040204" pitchFamily="34" charset="0"/>
                <a:ea typeface="Tahoma" panose="020B0604030504040204" pitchFamily="34" charset="0"/>
                <a:cs typeface="Tahoma" panose="020B0604030504040204" pitchFamily="34" charset="0"/>
              </a:rPr>
              <a:t>A GAL should meet with and observe the child</a:t>
            </a:r>
            <a:r>
              <a:rPr lang="en-US" sz="2600" dirty="0">
                <a:solidFill>
                  <a:srgbClr val="000000"/>
                </a:solidFill>
                <a:latin typeface="Tahoma" panose="020B0604030504040204" pitchFamily="34" charset="0"/>
                <a:ea typeface="Tahoma" panose="020B0604030504040204" pitchFamily="34" charset="0"/>
                <a:cs typeface="Tahoma" panose="020B0604030504040204" pitchFamily="34" charset="0"/>
              </a:rPr>
              <a:t>, assess the child’s needs and wishes with regard to the representation and issues in the case, and explain the proceedings to the child according to the child’s ability to understand.</a:t>
            </a:r>
          </a:p>
          <a:p>
            <a:pPr marL="342900" marR="0" lvl="0" indent="-342900" algn="just">
              <a:lnSpc>
                <a:spcPct val="107000"/>
              </a:lnSpc>
              <a:spcBef>
                <a:spcPts val="0"/>
              </a:spcBef>
              <a:spcAft>
                <a:spcPts val="0"/>
              </a:spcAft>
              <a:buFont typeface="Symbol" panose="05050102010706020507" pitchFamily="18" charset="2"/>
              <a:buChar char=""/>
            </a:pPr>
            <a:endParaRPr lang="en-US" sz="2600" dirty="0">
              <a:latin typeface="Tahoma" panose="020B0604030504040204" pitchFamily="34" charset="0"/>
              <a:ea typeface="Tahoma" panose="020B0604030504040204" pitchFamily="34" charset="0"/>
              <a:cs typeface="Tahoma" panose="020B0604030504040204" pitchFamily="34" charset="0"/>
            </a:endParaRPr>
          </a:p>
          <a:p>
            <a:pPr marL="342900" marR="0" lvl="0" indent="-342900" algn="just">
              <a:lnSpc>
                <a:spcPct val="107000"/>
              </a:lnSpc>
              <a:spcBef>
                <a:spcPts val="0"/>
              </a:spcBef>
              <a:spcAft>
                <a:spcPts val="0"/>
              </a:spcAft>
              <a:buFont typeface="Symbol" panose="05050102010706020507" pitchFamily="18" charset="2"/>
              <a:buChar char=""/>
            </a:pPr>
            <a:r>
              <a:rPr lang="en-US" sz="2600" u="sng" dirty="0">
                <a:solidFill>
                  <a:srgbClr val="000000"/>
                </a:solidFill>
                <a:latin typeface="Tahoma" panose="020B0604030504040204" pitchFamily="34" charset="0"/>
                <a:ea typeface="Tahoma" panose="020B0604030504040204" pitchFamily="34" charset="0"/>
                <a:cs typeface="Tahoma" panose="020B0604030504040204" pitchFamily="34" charset="0"/>
              </a:rPr>
              <a:t>A GAL should appear at all hearings</a:t>
            </a:r>
            <a:r>
              <a:rPr lang="en-US" sz="2600" dirty="0">
                <a:solidFill>
                  <a:srgbClr val="000000"/>
                </a:solidFill>
                <a:latin typeface="Tahoma" panose="020B0604030504040204" pitchFamily="34" charset="0"/>
                <a:ea typeface="Tahoma" panose="020B0604030504040204" pitchFamily="34" charset="0"/>
                <a:cs typeface="Tahoma" panose="020B0604030504040204" pitchFamily="34" charset="0"/>
              </a:rPr>
              <a:t> concerning the child.</a:t>
            </a:r>
          </a:p>
          <a:p>
            <a:pPr marL="342900" marR="0" lvl="0" indent="-342900" algn="just">
              <a:lnSpc>
                <a:spcPct val="107000"/>
              </a:lnSpc>
              <a:spcBef>
                <a:spcPts val="0"/>
              </a:spcBef>
              <a:spcAft>
                <a:spcPts val="0"/>
              </a:spcAft>
              <a:buFont typeface="Symbol" panose="05050102010706020507" pitchFamily="18" charset="2"/>
              <a:buChar char=""/>
            </a:pPr>
            <a:endParaRPr lang="en-US" sz="2600" dirty="0">
              <a:latin typeface="Tahoma" panose="020B0604030504040204" pitchFamily="34" charset="0"/>
              <a:ea typeface="Tahoma" panose="020B0604030504040204" pitchFamily="34" charset="0"/>
              <a:cs typeface="Tahoma" panose="020B0604030504040204" pitchFamily="34" charset="0"/>
            </a:endParaRPr>
          </a:p>
          <a:p>
            <a:pPr marL="342900" marR="0" lvl="0" indent="-342900" algn="just">
              <a:lnSpc>
                <a:spcPct val="107000"/>
              </a:lnSpc>
              <a:spcBef>
                <a:spcPts val="0"/>
              </a:spcBef>
              <a:spcAft>
                <a:spcPts val="0"/>
              </a:spcAft>
              <a:buFont typeface="Symbol" panose="05050102010706020507" pitchFamily="18" charset="2"/>
              <a:buChar char=""/>
            </a:pPr>
            <a:r>
              <a:rPr lang="en-US" sz="2600" u="sng" dirty="0">
                <a:solidFill>
                  <a:srgbClr val="000000"/>
                </a:solidFill>
                <a:latin typeface="Tahoma" panose="020B0604030504040204" pitchFamily="34" charset="0"/>
                <a:ea typeface="Tahoma" panose="020B0604030504040204" pitchFamily="34" charset="0"/>
                <a:cs typeface="Tahoma" panose="020B0604030504040204" pitchFamily="34" charset="0"/>
              </a:rPr>
              <a:t>A GAL should make recommendations for specific and clear orders</a:t>
            </a:r>
            <a:r>
              <a:rPr lang="en-US" sz="2600" dirty="0">
                <a:solidFill>
                  <a:srgbClr val="000000"/>
                </a:solidFill>
                <a:latin typeface="Tahoma" panose="020B0604030504040204" pitchFamily="34" charset="0"/>
                <a:ea typeface="Tahoma" panose="020B0604030504040204" pitchFamily="34" charset="0"/>
                <a:cs typeface="Tahoma" panose="020B0604030504040204" pitchFamily="34" charset="0"/>
              </a:rPr>
              <a:t> for evaluation, services, and treatment for the child and the child’s family.</a:t>
            </a:r>
          </a:p>
          <a:p>
            <a:pPr marL="342900" marR="0" lvl="0" indent="-342900" algn="just">
              <a:lnSpc>
                <a:spcPct val="107000"/>
              </a:lnSpc>
              <a:spcBef>
                <a:spcPts val="0"/>
              </a:spcBef>
              <a:spcAft>
                <a:spcPts val="0"/>
              </a:spcAft>
              <a:buFont typeface="Symbol" panose="05050102010706020507" pitchFamily="18" charset="2"/>
              <a:buChar char=""/>
            </a:pPr>
            <a:endParaRPr lang="en-US" sz="2600" dirty="0">
              <a:latin typeface="Tahoma" panose="020B0604030504040204" pitchFamily="34" charset="0"/>
              <a:ea typeface="Tahoma" panose="020B0604030504040204" pitchFamily="34" charset="0"/>
              <a:cs typeface="Tahoma" panose="020B0604030504040204" pitchFamily="34" charset="0"/>
            </a:endParaRPr>
          </a:p>
          <a:p>
            <a:pPr marL="342900" marR="0" lvl="0" indent="-342900" algn="just">
              <a:lnSpc>
                <a:spcPct val="107000"/>
              </a:lnSpc>
              <a:spcBef>
                <a:spcPts val="0"/>
              </a:spcBef>
              <a:spcAft>
                <a:spcPts val="0"/>
              </a:spcAft>
              <a:buFont typeface="Symbol" panose="05050102010706020507" pitchFamily="18" charset="2"/>
              <a:buChar char=""/>
            </a:pPr>
            <a:r>
              <a:rPr lang="en-US" sz="2600" u="sng" dirty="0">
                <a:solidFill>
                  <a:srgbClr val="000000"/>
                </a:solidFill>
                <a:latin typeface="Tahoma" panose="020B0604030504040204" pitchFamily="34" charset="0"/>
                <a:ea typeface="Tahoma" panose="020B0604030504040204" pitchFamily="34" charset="0"/>
                <a:cs typeface="Tahoma" panose="020B0604030504040204" pitchFamily="34" charset="0"/>
              </a:rPr>
              <a:t>A GAL should file all necessary pleadings and papers</a:t>
            </a:r>
            <a:r>
              <a:rPr lang="en-US" sz="2600" dirty="0">
                <a:solidFill>
                  <a:srgbClr val="000000"/>
                </a:solidFill>
                <a:latin typeface="Tahoma" panose="020B0604030504040204" pitchFamily="34" charset="0"/>
                <a:ea typeface="Tahoma" panose="020B0604030504040204" pitchFamily="34" charset="0"/>
                <a:cs typeface="Tahoma" panose="020B0604030504040204" pitchFamily="34" charset="0"/>
              </a:rPr>
              <a:t>, and maintain a complete file with notes rather than relying upon court files.</a:t>
            </a:r>
            <a:endParaRPr lang="en-US" sz="2600" dirty="0">
              <a:effectLs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2534794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57829" y="551543"/>
            <a:ext cx="9782628" cy="5658024"/>
          </a:xfrm>
          <a:prstGeom prst="rect">
            <a:avLst/>
          </a:prstGeom>
        </p:spPr>
        <p:txBody>
          <a:bodyPr wrap="square">
            <a:spAutoFit/>
          </a:bodyPr>
          <a:lstStyle/>
          <a:p>
            <a:pPr marL="342900" marR="0" lvl="0" indent="-342900" algn="just">
              <a:lnSpc>
                <a:spcPct val="107000"/>
              </a:lnSpc>
              <a:spcBef>
                <a:spcPts val="0"/>
              </a:spcBef>
              <a:spcAft>
                <a:spcPts val="800"/>
              </a:spcAft>
              <a:buFont typeface="Symbol" panose="05050102010706020507" pitchFamily="18" charset="2"/>
              <a:buChar char=""/>
            </a:pPr>
            <a:r>
              <a:rPr lang="en-US" sz="2600" dirty="0">
                <a:solidFill>
                  <a:srgbClr val="000000"/>
                </a:solidFill>
                <a:latin typeface="Tahoma" panose="020B0604030504040204" pitchFamily="34" charset="0"/>
                <a:ea typeface="Calibri" panose="020F0502020204030204" pitchFamily="34" charset="0"/>
                <a:cs typeface="Tahoma" panose="020B0604030504040204" pitchFamily="34" charset="0"/>
              </a:rPr>
              <a:t>During the term of the appointment, </a:t>
            </a:r>
            <a:r>
              <a:rPr lang="en-US" sz="2600" u="sng" dirty="0">
                <a:solidFill>
                  <a:srgbClr val="000000"/>
                </a:solidFill>
                <a:latin typeface="Tahoma" panose="020B0604030504040204" pitchFamily="34" charset="0"/>
                <a:ea typeface="Calibri" panose="020F0502020204030204" pitchFamily="34" charset="0"/>
                <a:cs typeface="Tahoma" panose="020B0604030504040204" pitchFamily="34" charset="0"/>
              </a:rPr>
              <a:t>a GAL should monitor the implementation of court orders and determine whether service(s) ordered by the court for the child or the child’s family are being provided in a timely manner and are accomplishing their purpose</a:t>
            </a:r>
            <a:r>
              <a:rPr lang="en-US" sz="2600" dirty="0">
                <a:solidFill>
                  <a:srgbClr val="000000"/>
                </a:solidFill>
                <a:latin typeface="Tahoma" panose="020B0604030504040204" pitchFamily="34" charset="0"/>
                <a:ea typeface="Calibri" panose="020F0502020204030204" pitchFamily="34" charset="0"/>
                <a:cs typeface="Tahoma" panose="020B0604030504040204" pitchFamily="34" charset="0"/>
              </a:rPr>
              <a:t>. If a GAL believes services are not being provided in a timely manner, or if he/she believes the family has failed to take advantage of these services, or if the GAL believes the services are not accomplishing their purpose, he/she should file a motion for appropriate relief. The GAL should assess whether the Cabinet for Families and Children is making reasonable efforts as defined in state and federal law and should challenge the adequacy of those efforts when appropriate.</a:t>
            </a:r>
            <a:endParaRPr lang="en-US" sz="2600" dirty="0">
              <a:effectLst/>
              <a:latin typeface="Calibri" panose="020F0502020204030204" pitchFamily="34" charset="0"/>
              <a:ea typeface="Calibri" panose="020F0502020204030204" pitchFamily="34" charset="0"/>
              <a:cs typeface="Tahoma" panose="020B0604030504040204" pitchFamily="34" charset="0"/>
            </a:endParaRPr>
          </a:p>
        </p:txBody>
      </p:sp>
    </p:spTree>
    <p:extLst>
      <p:ext uri="{BB962C8B-B14F-4D97-AF65-F5344CB8AC3E}">
        <p14:creationId xmlns:p14="http://schemas.microsoft.com/office/powerpoint/2010/main" val="41483418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07771" y="391886"/>
            <a:ext cx="9056914" cy="5544457"/>
          </a:xfrm>
          <a:prstGeom prst="rect">
            <a:avLst/>
          </a:prstGeom>
        </p:spPr>
        <p:txBody>
          <a:bodyPr wrap="square">
            <a:spAutoFit/>
          </a:bodyPr>
          <a:lstStyle/>
          <a:p>
            <a:r>
              <a:rPr lang="en-US" sz="3600" dirty="0">
                <a:latin typeface="Tahoma" panose="020B0604030504040204" pitchFamily="34" charset="0"/>
                <a:ea typeface="Calibri" panose="020F0502020204030204" pitchFamily="34" charset="0"/>
              </a:rPr>
              <a:t>Some Attributes of a successful lawyer:</a:t>
            </a:r>
          </a:p>
          <a:p>
            <a:r>
              <a:rPr lang="en-US" sz="3200" dirty="0">
                <a:latin typeface="Tahoma" panose="020B0604030504040204" pitchFamily="34" charset="0"/>
                <a:ea typeface="Calibri" panose="020F0502020204030204" pitchFamily="34" charset="0"/>
              </a:rPr>
              <a:t> </a:t>
            </a:r>
          </a:p>
          <a:p>
            <a:pPr marL="457200" indent="-457200">
              <a:buFont typeface="Arial" panose="020B0604020202020204" pitchFamily="34" charset="0"/>
              <a:buChar char="•"/>
            </a:pPr>
            <a:r>
              <a:rPr lang="en-US" sz="3200" dirty="0">
                <a:latin typeface="Tahoma" panose="020B0604030504040204" pitchFamily="34" charset="0"/>
                <a:ea typeface="Calibri" panose="020F0502020204030204" pitchFamily="34" charset="0"/>
              </a:rPr>
              <a:t>Legal ability </a:t>
            </a:r>
          </a:p>
          <a:p>
            <a:pPr marL="457200" indent="-457200">
              <a:buFont typeface="Arial" panose="020B0604020202020204" pitchFamily="34" charset="0"/>
              <a:buChar char="•"/>
            </a:pPr>
            <a:r>
              <a:rPr lang="en-US" sz="3200" dirty="0">
                <a:latin typeface="Tahoma" panose="020B0604030504040204" pitchFamily="34" charset="0"/>
                <a:ea typeface="Calibri" panose="020F0502020204030204" pitchFamily="34" charset="0"/>
              </a:rPr>
              <a:t>Proper professional demeanor </a:t>
            </a:r>
          </a:p>
          <a:p>
            <a:pPr marL="457200" indent="-457200">
              <a:buFont typeface="Arial" panose="020B0604020202020204" pitchFamily="34" charset="0"/>
              <a:buChar char="•"/>
            </a:pPr>
            <a:r>
              <a:rPr lang="en-US" sz="3200" dirty="0">
                <a:latin typeface="Tahoma" panose="020B0604030504040204" pitchFamily="34" charset="0"/>
                <a:ea typeface="Calibri" panose="020F0502020204030204" pitchFamily="34" charset="0"/>
              </a:rPr>
              <a:t>Ethical integrity </a:t>
            </a:r>
          </a:p>
          <a:p>
            <a:pPr marL="457200" indent="-457200">
              <a:buFont typeface="Arial" panose="020B0604020202020204" pitchFamily="34" charset="0"/>
              <a:buChar char="•"/>
            </a:pPr>
            <a:r>
              <a:rPr lang="en-US" sz="3200" dirty="0">
                <a:latin typeface="Tahoma" panose="020B0604030504040204" pitchFamily="34" charset="0"/>
                <a:ea typeface="Calibri" panose="020F0502020204030204" pitchFamily="34" charset="0"/>
              </a:rPr>
              <a:t>Common sense</a:t>
            </a:r>
          </a:p>
          <a:p>
            <a:pPr marL="457200" indent="-457200">
              <a:buFont typeface="Arial" panose="020B0604020202020204" pitchFamily="34" charset="0"/>
              <a:buChar char="•"/>
            </a:pPr>
            <a:r>
              <a:rPr lang="en-US" sz="3200" dirty="0">
                <a:latin typeface="Tahoma" panose="020B0604030504040204" pitchFamily="34" charset="0"/>
                <a:ea typeface="Calibri" panose="020F0502020204030204" pitchFamily="34" charset="0"/>
              </a:rPr>
              <a:t>Hard work</a:t>
            </a:r>
          </a:p>
          <a:p>
            <a:pPr marL="457200" indent="-457200">
              <a:buFont typeface="Arial" panose="020B0604020202020204" pitchFamily="34" charset="0"/>
              <a:buChar char="•"/>
            </a:pPr>
            <a:r>
              <a:rPr lang="en-US" sz="3200" dirty="0">
                <a:latin typeface="Tahoma" panose="020B0604030504040204" pitchFamily="34" charset="0"/>
                <a:ea typeface="Calibri" panose="020F0502020204030204" pitchFamily="34" charset="0"/>
              </a:rPr>
              <a:t>Understanding of public policy</a:t>
            </a:r>
          </a:p>
          <a:p>
            <a:pPr marL="457200" indent="-457200">
              <a:buFont typeface="Arial" panose="020B0604020202020204" pitchFamily="34" charset="0"/>
              <a:buChar char="•"/>
            </a:pPr>
            <a:r>
              <a:rPr lang="en-US" sz="3200" dirty="0">
                <a:latin typeface="Tahoma" panose="020B0604030504040204" pitchFamily="34" charset="0"/>
                <a:ea typeface="Calibri" panose="020F0502020204030204" pitchFamily="34" charset="0"/>
              </a:rPr>
              <a:t>Candor</a:t>
            </a:r>
          </a:p>
          <a:p>
            <a:pPr marL="457200" indent="-457200">
              <a:buFont typeface="Arial" panose="020B0604020202020204" pitchFamily="34" charset="0"/>
              <a:buChar char="•"/>
            </a:pPr>
            <a:r>
              <a:rPr lang="en-US" sz="3200" dirty="0">
                <a:latin typeface="Tahoma" panose="020B0604030504040204" pitchFamily="34" charset="0"/>
                <a:ea typeface="Calibri" panose="020F0502020204030204" pitchFamily="34" charset="0"/>
              </a:rPr>
              <a:t>Respect toward the law and individuals </a:t>
            </a:r>
          </a:p>
          <a:p>
            <a:pPr marL="457200" indent="-457200">
              <a:buFont typeface="Arial" panose="020B0604020202020204" pitchFamily="34" charset="0"/>
              <a:buChar char="•"/>
            </a:pPr>
            <a:r>
              <a:rPr lang="en-US" sz="3200" dirty="0">
                <a:latin typeface="Tahoma" panose="020B0604030504040204" pitchFamily="34" charset="0"/>
                <a:ea typeface="Calibri" panose="020F0502020204030204" pitchFamily="34" charset="0"/>
              </a:rPr>
              <a:t>Keen awareness of right and wrong…</a:t>
            </a:r>
            <a:endParaRPr lang="en-US" sz="3200" dirty="0"/>
          </a:p>
        </p:txBody>
      </p:sp>
    </p:spTree>
    <p:extLst>
      <p:ext uri="{BB962C8B-B14F-4D97-AF65-F5344CB8AC3E}">
        <p14:creationId xmlns:p14="http://schemas.microsoft.com/office/powerpoint/2010/main" val="47404043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85257" y="116113"/>
            <a:ext cx="9811657" cy="6858352"/>
          </a:xfrm>
          <a:prstGeom prst="rect">
            <a:avLst/>
          </a:prstGeom>
        </p:spPr>
        <p:txBody>
          <a:bodyPr wrap="square">
            <a:spAutoFit/>
          </a:bodyPr>
          <a:lstStyle/>
          <a:p>
            <a:pPr marL="342900" marR="0" lvl="0" indent="-342900" algn="just">
              <a:lnSpc>
                <a:spcPct val="107000"/>
              </a:lnSpc>
              <a:spcBef>
                <a:spcPts val="0"/>
              </a:spcBef>
              <a:spcAft>
                <a:spcPts val="0"/>
              </a:spcAft>
              <a:buFont typeface="Symbol" panose="05050102010706020507" pitchFamily="18" charset="2"/>
              <a:buChar char=""/>
            </a:pPr>
            <a:r>
              <a:rPr lang="en-US" sz="2600" dirty="0">
                <a:solidFill>
                  <a:srgbClr val="000000"/>
                </a:solidFill>
                <a:latin typeface="Tahoma" panose="020B0604030504040204" pitchFamily="34" charset="0"/>
                <a:ea typeface="Tahoma" panose="020B0604030504040204" pitchFamily="34" charset="0"/>
                <a:cs typeface="Tahoma" panose="020B0604030504040204" pitchFamily="34" charset="0"/>
              </a:rPr>
              <a:t>Representation by the GAL continues so long as the appointing authority retains jurisdiction over the child.</a:t>
            </a:r>
            <a:endParaRPr lang="en-US" sz="2600" dirty="0">
              <a:latin typeface="Tahoma" panose="020B0604030504040204" pitchFamily="34" charset="0"/>
              <a:ea typeface="Tahoma" panose="020B0604030504040204" pitchFamily="34" charset="0"/>
              <a:cs typeface="Tahoma" panose="020B0604030504040204" pitchFamily="34" charset="0"/>
            </a:endParaRPr>
          </a:p>
          <a:p>
            <a:pPr marL="342900" marR="0" lvl="0" indent="-342900" algn="just">
              <a:lnSpc>
                <a:spcPct val="107000"/>
              </a:lnSpc>
              <a:spcBef>
                <a:spcPts val="0"/>
              </a:spcBef>
              <a:spcAft>
                <a:spcPts val="0"/>
              </a:spcAft>
              <a:buFont typeface="Symbol" panose="05050102010706020507" pitchFamily="18" charset="2"/>
              <a:buChar char=""/>
            </a:pPr>
            <a:r>
              <a:rPr lang="en-US" sz="2600" dirty="0">
                <a:solidFill>
                  <a:srgbClr val="000000"/>
                </a:solidFill>
                <a:latin typeface="Tahoma" panose="020B0604030504040204" pitchFamily="34" charset="0"/>
                <a:ea typeface="Tahoma" panose="020B0604030504040204" pitchFamily="34" charset="0"/>
                <a:cs typeface="Tahoma" panose="020B0604030504040204" pitchFamily="34" charset="0"/>
              </a:rPr>
              <a:t>Consistent with the Rules of Professional Responsibility, a GAL should identify common interests among the parties and, to the extent possible, promote a cooperative resolution of the matter.</a:t>
            </a:r>
            <a:endParaRPr lang="en-US" sz="2600" dirty="0">
              <a:latin typeface="Tahoma" panose="020B0604030504040204" pitchFamily="34" charset="0"/>
              <a:ea typeface="Tahoma" panose="020B0604030504040204" pitchFamily="34" charset="0"/>
              <a:cs typeface="Tahoma" panose="020B0604030504040204" pitchFamily="34" charset="0"/>
            </a:endParaRPr>
          </a:p>
          <a:p>
            <a:pPr marL="342900" marR="0" lvl="0" indent="-342900" algn="just">
              <a:lnSpc>
                <a:spcPct val="107000"/>
              </a:lnSpc>
              <a:spcBef>
                <a:spcPts val="0"/>
              </a:spcBef>
              <a:spcAft>
                <a:spcPts val="0"/>
              </a:spcAft>
              <a:buFont typeface="Symbol" panose="05050102010706020507" pitchFamily="18" charset="2"/>
              <a:buChar char=""/>
            </a:pPr>
            <a:r>
              <a:rPr lang="en-US" sz="2600" u="sng" dirty="0">
                <a:solidFill>
                  <a:srgbClr val="000000"/>
                </a:solidFill>
                <a:latin typeface="Tahoma" panose="020B0604030504040204" pitchFamily="34" charset="0"/>
                <a:ea typeface="Tahoma" panose="020B0604030504040204" pitchFamily="34" charset="0"/>
                <a:cs typeface="Tahoma" panose="020B0604030504040204" pitchFamily="34" charset="0"/>
              </a:rPr>
              <a:t>A GAL should consult</a:t>
            </a:r>
            <a:r>
              <a:rPr lang="en-US" sz="2600" dirty="0">
                <a:solidFill>
                  <a:srgbClr val="000000"/>
                </a:solidFill>
                <a:latin typeface="Tahoma" panose="020B0604030504040204" pitchFamily="34" charset="0"/>
                <a:ea typeface="Tahoma" panose="020B0604030504040204" pitchFamily="34" charset="0"/>
                <a:cs typeface="Tahoma" panose="020B0604030504040204" pitchFamily="34" charset="0"/>
              </a:rPr>
              <a:t>, as necessary and consistent with existing rules of confidentiality, with other persons knowledgeable about the child and the child’s family to identify the child’s interests, current and future placements that would be best for the child, and necessary services for the child.</a:t>
            </a:r>
            <a:endParaRPr lang="en-US" sz="2600" dirty="0">
              <a:latin typeface="Tahoma" panose="020B0604030504040204" pitchFamily="34" charset="0"/>
              <a:ea typeface="Tahoma" panose="020B0604030504040204" pitchFamily="34" charset="0"/>
              <a:cs typeface="Tahoma" panose="020B0604030504040204" pitchFamily="34" charset="0"/>
            </a:endParaRPr>
          </a:p>
          <a:p>
            <a:pPr marL="342900" marR="0" lvl="0" indent="-342900" algn="just">
              <a:lnSpc>
                <a:spcPct val="107000"/>
              </a:lnSpc>
              <a:spcBef>
                <a:spcPts val="0"/>
              </a:spcBef>
              <a:spcAft>
                <a:spcPts val="0"/>
              </a:spcAft>
              <a:buFont typeface="Symbol" panose="05050102010706020507" pitchFamily="18" charset="2"/>
              <a:buChar char=""/>
            </a:pPr>
            <a:r>
              <a:rPr lang="en-US" sz="2600" dirty="0">
                <a:solidFill>
                  <a:srgbClr val="000000"/>
                </a:solidFill>
                <a:latin typeface="Tahoma" panose="020B0604030504040204" pitchFamily="34" charset="0"/>
                <a:ea typeface="Tahoma" panose="020B0604030504040204" pitchFamily="34" charset="0"/>
                <a:cs typeface="Tahoma" panose="020B0604030504040204" pitchFamily="34" charset="0"/>
              </a:rPr>
              <a:t>A GAL should submit, as ordered, an oral or written report to the court. </a:t>
            </a:r>
            <a:endParaRPr lang="en-US" sz="2600" dirty="0">
              <a:latin typeface="Tahoma" panose="020B0604030504040204" pitchFamily="34" charset="0"/>
              <a:ea typeface="Tahoma" panose="020B0604030504040204" pitchFamily="34" charset="0"/>
              <a:cs typeface="Tahoma" panose="020B0604030504040204" pitchFamily="34" charset="0"/>
            </a:endParaRPr>
          </a:p>
          <a:p>
            <a:pPr algn="just"/>
            <a:r>
              <a:rPr lang="en-US" sz="2600" dirty="0">
                <a:solidFill>
                  <a:srgbClr val="000000"/>
                </a:solidFill>
                <a:latin typeface="Tahoma" panose="020B0604030504040204" pitchFamily="34" charset="0"/>
                <a:ea typeface="Tahoma" panose="020B0604030504040204" pitchFamily="34" charset="0"/>
                <a:cs typeface="Tahoma" panose="020B0604030504040204" pitchFamily="34" charset="0"/>
              </a:rPr>
              <a:t>	</a:t>
            </a:r>
            <a:r>
              <a:rPr lang="en-US" sz="2600" u="sng" dirty="0">
                <a:solidFill>
                  <a:srgbClr val="000000"/>
                </a:solidFill>
                <a:latin typeface="Tahoma" panose="020B0604030504040204" pitchFamily="34" charset="0"/>
                <a:ea typeface="Tahoma" panose="020B0604030504040204" pitchFamily="34" charset="0"/>
                <a:cs typeface="Tahoma" panose="020B0604030504040204" pitchFamily="34" charset="0"/>
              </a:rPr>
              <a:t>A GAL should advocate the child’s best interests, but advise the court when the child disagrees with the attorney’s assessment of the case</a:t>
            </a:r>
            <a:r>
              <a:rPr lang="en-US" sz="2600" dirty="0">
                <a:solidFill>
                  <a:srgbClr val="000000"/>
                </a:solidFill>
                <a:latin typeface="Tahoma" panose="020B0604030504040204" pitchFamily="34" charset="0"/>
                <a:ea typeface="Tahoma" panose="020B0604030504040204" pitchFamily="34" charset="0"/>
                <a:cs typeface="Tahoma" panose="020B0604030504040204" pitchFamily="34" charset="0"/>
              </a:rPr>
              <a:t>.</a:t>
            </a:r>
            <a:endParaRPr lang="en-US" sz="26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1851671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19086" y="0"/>
            <a:ext cx="9477828" cy="5878532"/>
          </a:xfrm>
          <a:prstGeom prst="rect">
            <a:avLst/>
          </a:prstGeom>
          <a:noFill/>
        </p:spPr>
        <p:txBody>
          <a:bodyPr wrap="square" rtlCol="0">
            <a:spAutoFit/>
          </a:bodyPr>
          <a:lstStyle/>
          <a:p>
            <a:r>
              <a:rPr lang="en-US" sz="3600" dirty="0">
                <a:latin typeface="Tahoma" panose="020B0604030504040204" pitchFamily="34" charset="0"/>
                <a:ea typeface="Tahoma" panose="020B0604030504040204" pitchFamily="34" charset="0"/>
                <a:cs typeface="Tahoma" panose="020B0604030504040204" pitchFamily="34" charset="0"/>
              </a:rPr>
              <a:t>                     </a:t>
            </a:r>
            <a:r>
              <a:rPr lang="en-US" sz="3200" b="1" u="sng" dirty="0">
                <a:latin typeface="Tahoma" panose="020B0604030504040204" pitchFamily="34" charset="0"/>
                <a:ea typeface="Tahoma" panose="020B0604030504040204" pitchFamily="34" charset="0"/>
                <a:cs typeface="Tahoma" panose="020B0604030504040204" pitchFamily="34" charset="0"/>
              </a:rPr>
              <a:t>GALs For Adults</a:t>
            </a:r>
            <a:endParaRPr lang="en-US" sz="2400" b="1" u="sng" dirty="0">
              <a:latin typeface="Tahoma" panose="020B0604030504040204" pitchFamily="34" charset="0"/>
              <a:ea typeface="Tahoma" panose="020B0604030504040204" pitchFamily="34" charset="0"/>
              <a:cs typeface="Tahoma" panose="020B0604030504040204" pitchFamily="34" charset="0"/>
            </a:endParaRPr>
          </a:p>
          <a:p>
            <a:endParaRPr lang="en-US" sz="3200" b="1" u="sng" dirty="0">
              <a:latin typeface="Tahoma" panose="020B0604030504040204" pitchFamily="34" charset="0"/>
              <a:ea typeface="Tahoma" panose="020B0604030504040204" pitchFamily="34" charset="0"/>
              <a:cs typeface="Tahoma" panose="020B0604030504040204" pitchFamily="34" charset="0"/>
            </a:endParaRPr>
          </a:p>
          <a:p>
            <a:r>
              <a:rPr lang="en-US" sz="2400" dirty="0">
                <a:latin typeface="Tahoma" panose="020B0604030504040204" pitchFamily="34" charset="0"/>
                <a:ea typeface="Tahoma" panose="020B0604030504040204" pitchFamily="34" charset="0"/>
                <a:cs typeface="Tahoma" panose="020B0604030504040204" pitchFamily="34" charset="0"/>
              </a:rPr>
              <a:t>                    </a:t>
            </a:r>
            <a:r>
              <a:rPr lang="en-US" sz="2400" b="1" u="sng" dirty="0">
                <a:latin typeface="Tahoma" panose="020B0604030504040204" pitchFamily="34" charset="0"/>
                <a:ea typeface="Tahoma" panose="020B0604030504040204" pitchFamily="34" charset="0"/>
                <a:cs typeface="Tahoma" panose="020B0604030504040204" pitchFamily="34" charset="0"/>
              </a:rPr>
              <a:t>Chapter 209—Protection of Adults</a:t>
            </a:r>
          </a:p>
          <a:p>
            <a:endParaRPr lang="en-US" sz="2400" b="1" u="sng" dirty="0">
              <a:latin typeface="Tahoma" panose="020B0604030504040204" pitchFamily="34" charset="0"/>
              <a:ea typeface="Tahoma" panose="020B0604030504040204" pitchFamily="34" charset="0"/>
              <a:cs typeface="Tahoma" panose="020B0604030504040204" pitchFamily="34" charset="0"/>
            </a:endParaRPr>
          </a:p>
          <a:p>
            <a:r>
              <a:rPr lang="en-US" sz="2600" b="1" dirty="0">
                <a:latin typeface="Tahoma" panose="020B0604030504040204" pitchFamily="34" charset="0"/>
                <a:ea typeface="Tahoma" panose="020B0604030504040204" pitchFamily="34" charset="0"/>
                <a:cs typeface="Tahoma" panose="020B0604030504040204" pitchFamily="34" charset="0"/>
              </a:rPr>
              <a:t>KRS 209.110 (2)</a:t>
            </a:r>
            <a:r>
              <a:rPr lang="en-US" sz="2600" dirty="0">
                <a:latin typeface="Tahoma" panose="020B0604030504040204" pitchFamily="34" charset="0"/>
                <a:ea typeface="Tahoma" panose="020B0604030504040204" pitchFamily="34" charset="0"/>
                <a:cs typeface="Tahoma" panose="020B0604030504040204" pitchFamily="34" charset="0"/>
              </a:rPr>
              <a:t> </a:t>
            </a:r>
          </a:p>
          <a:p>
            <a:pPr algn="just"/>
            <a:r>
              <a:rPr lang="en-US" dirty="0"/>
              <a:t> </a:t>
            </a:r>
            <a:r>
              <a:rPr lang="en-US" sz="2600" dirty="0">
                <a:latin typeface="Tahoma" panose="020B0604030504040204" pitchFamily="34" charset="0"/>
                <a:ea typeface="Tahoma" panose="020B0604030504040204" pitchFamily="34" charset="0"/>
                <a:cs typeface="Tahoma" panose="020B0604030504040204" pitchFamily="34" charset="0"/>
              </a:rPr>
              <a:t>When a petition for emergency protective services is filed, the court or the clerk shall immediately appoint a guardian ad litem to represent the interest of the adult. </a:t>
            </a:r>
            <a:r>
              <a:rPr lang="en-US" sz="2600" u="sng" dirty="0">
                <a:latin typeface="Tahoma" panose="020B0604030504040204" pitchFamily="34" charset="0"/>
                <a:ea typeface="Tahoma" panose="020B0604030504040204" pitchFamily="34" charset="0"/>
                <a:cs typeface="Tahoma" panose="020B0604030504040204" pitchFamily="34" charset="0"/>
              </a:rPr>
              <a:t>The duties of a guardian ad litem representing an adult for whom a petition for emergency protective services has been filed shall include personally interviewing the adult, counseling with the adult with respect to this chapter, informing him of his rights and providing competent representation at all proceedings, and such other duties as the court may order</a:t>
            </a:r>
            <a:r>
              <a:rPr lang="en-US" sz="2600" dirty="0">
                <a:latin typeface="Tahoma" panose="020B0604030504040204" pitchFamily="34" charset="0"/>
                <a:ea typeface="Tahoma" panose="020B0604030504040204" pitchFamily="34" charset="0"/>
                <a:cs typeface="Tahoma" panose="020B0604030504040204" pitchFamily="34" charset="0"/>
              </a:rPr>
              <a:t>. </a:t>
            </a:r>
            <a:endParaRPr lang="en-US" sz="2600" b="1" u="sng"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9569930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20685" y="1291771"/>
            <a:ext cx="9318171" cy="4001095"/>
          </a:xfrm>
          <a:prstGeom prst="rect">
            <a:avLst/>
          </a:prstGeom>
          <a:noFill/>
        </p:spPr>
        <p:txBody>
          <a:bodyPr wrap="square" rtlCol="0">
            <a:spAutoFit/>
          </a:bodyPr>
          <a:lstStyle/>
          <a:p>
            <a:r>
              <a:rPr lang="en-US" sz="3600" dirty="0">
                <a:latin typeface="Tahoma" panose="020B0604030504040204" pitchFamily="34" charset="0"/>
                <a:ea typeface="Tahoma" panose="020B0604030504040204" pitchFamily="34" charset="0"/>
                <a:cs typeface="Tahoma" panose="020B0604030504040204" pitchFamily="34" charset="0"/>
              </a:rPr>
              <a:t>   </a:t>
            </a:r>
            <a:r>
              <a:rPr lang="en-US" sz="3600" b="1" u="sng" dirty="0">
                <a:latin typeface="Tahoma" panose="020B0604030504040204" pitchFamily="34" charset="0"/>
                <a:ea typeface="Tahoma" panose="020B0604030504040204" pitchFamily="34" charset="0"/>
                <a:cs typeface="Tahoma" panose="020B0604030504040204" pitchFamily="34" charset="0"/>
              </a:rPr>
              <a:t>Other Attorneys You May Encounter</a:t>
            </a:r>
          </a:p>
          <a:p>
            <a:endParaRPr lang="en-US" sz="3600" b="1" u="sng" dirty="0">
              <a:latin typeface="Tahoma" panose="020B0604030504040204" pitchFamily="34" charset="0"/>
              <a:ea typeface="Tahoma" panose="020B0604030504040204" pitchFamily="34" charset="0"/>
              <a:cs typeface="Tahoma" panose="020B0604030504040204" pitchFamily="34" charset="0"/>
            </a:endParaRPr>
          </a:p>
          <a:p>
            <a:pPr marL="457200" indent="-457200">
              <a:buFont typeface="Arial" panose="020B0604020202020204" pitchFamily="34" charset="0"/>
              <a:buChar char="•"/>
            </a:pPr>
            <a:r>
              <a:rPr lang="en-US" sz="2600" dirty="0">
                <a:latin typeface="Tahoma" panose="020B0604030504040204" pitchFamily="34" charset="0"/>
                <a:ea typeface="Tahoma" panose="020B0604030504040204" pitchFamily="34" charset="0"/>
                <a:cs typeface="Tahoma" panose="020B0604030504040204" pitchFamily="34" charset="0"/>
              </a:rPr>
              <a:t>Agency General Counsel or Assistant General Counsel</a:t>
            </a:r>
          </a:p>
          <a:p>
            <a:pPr marL="457200" indent="-457200">
              <a:buFont typeface="Arial" panose="020B0604020202020204" pitchFamily="34" charset="0"/>
              <a:buChar char="•"/>
            </a:pPr>
            <a:endParaRPr lang="en-US" sz="2600" dirty="0">
              <a:latin typeface="Tahoma" panose="020B0604030504040204" pitchFamily="34" charset="0"/>
              <a:ea typeface="Tahoma" panose="020B0604030504040204" pitchFamily="34" charset="0"/>
              <a:cs typeface="Tahoma" panose="020B0604030504040204" pitchFamily="34" charset="0"/>
            </a:endParaRPr>
          </a:p>
          <a:p>
            <a:pPr marL="457200" indent="-457200">
              <a:buFont typeface="Arial" panose="020B0604020202020204" pitchFamily="34" charset="0"/>
              <a:buChar char="•"/>
            </a:pPr>
            <a:r>
              <a:rPr lang="en-US" sz="2600" dirty="0">
                <a:latin typeface="Tahoma" panose="020B0604030504040204" pitchFamily="34" charset="0"/>
                <a:ea typeface="Tahoma" panose="020B0604030504040204" pitchFamily="34" charset="0"/>
                <a:cs typeface="Tahoma" panose="020B0604030504040204" pitchFamily="34" charset="0"/>
              </a:rPr>
              <a:t>Victim’s (Retained) Private Counsel</a:t>
            </a:r>
          </a:p>
          <a:p>
            <a:pPr marL="457200" indent="-457200">
              <a:buFont typeface="Arial" panose="020B0604020202020204" pitchFamily="34" charset="0"/>
              <a:buChar char="•"/>
            </a:pPr>
            <a:endParaRPr lang="en-US" sz="2600" dirty="0">
              <a:latin typeface="Tahoma" panose="020B0604030504040204" pitchFamily="34" charset="0"/>
              <a:ea typeface="Tahoma" panose="020B0604030504040204" pitchFamily="34" charset="0"/>
              <a:cs typeface="Tahoma" panose="020B0604030504040204" pitchFamily="34" charset="0"/>
            </a:endParaRPr>
          </a:p>
          <a:p>
            <a:pPr marL="457200" indent="-457200">
              <a:buFont typeface="Arial" panose="020B0604020202020204" pitchFamily="34" charset="0"/>
              <a:buChar char="•"/>
            </a:pPr>
            <a:r>
              <a:rPr lang="en-US" sz="2600" dirty="0">
                <a:latin typeface="Tahoma" panose="020B0604030504040204" pitchFamily="34" charset="0"/>
                <a:ea typeface="Tahoma" panose="020B0604030504040204" pitchFamily="34" charset="0"/>
                <a:cs typeface="Tahoma" panose="020B0604030504040204" pitchFamily="34" charset="0"/>
              </a:rPr>
              <a:t>Shadow Counsel</a:t>
            </a:r>
          </a:p>
          <a:p>
            <a:pPr marL="457200" indent="-457200">
              <a:buFont typeface="Arial" panose="020B0604020202020204" pitchFamily="34" charset="0"/>
              <a:buChar char="•"/>
            </a:pPr>
            <a:endParaRPr lang="en-US" sz="2600" dirty="0">
              <a:latin typeface="Tahoma" panose="020B0604030504040204" pitchFamily="34" charset="0"/>
              <a:ea typeface="Tahoma" panose="020B0604030504040204" pitchFamily="34" charset="0"/>
              <a:cs typeface="Tahoma" panose="020B0604030504040204" pitchFamily="34" charset="0"/>
            </a:endParaRPr>
          </a:p>
          <a:p>
            <a:pPr marL="457200" indent="-457200">
              <a:buFont typeface="Arial" panose="020B0604020202020204" pitchFamily="34" charset="0"/>
              <a:buChar char="•"/>
            </a:pPr>
            <a:r>
              <a:rPr lang="en-US" sz="2600" dirty="0">
                <a:latin typeface="Tahoma" panose="020B0604030504040204" pitchFamily="34" charset="0"/>
                <a:ea typeface="Tahoma" panose="020B0604030504040204" pitchFamily="34" charset="0"/>
                <a:cs typeface="Tahoma" panose="020B0604030504040204" pitchFamily="34" charset="0"/>
              </a:rPr>
              <a:t>Civil Attorney (waiting to file a lawsuit)</a:t>
            </a:r>
          </a:p>
        </p:txBody>
      </p:sp>
    </p:spTree>
    <p:extLst>
      <p:ext uri="{BB962C8B-B14F-4D97-AF65-F5344CB8AC3E}">
        <p14:creationId xmlns:p14="http://schemas.microsoft.com/office/powerpoint/2010/main" val="184274042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310744" y="246744"/>
            <a:ext cx="4927964" cy="1015663"/>
          </a:xfrm>
          <a:prstGeom prst="rect">
            <a:avLst/>
          </a:prstGeom>
          <a:noFill/>
        </p:spPr>
        <p:txBody>
          <a:bodyPr wrap="square" rtlCol="0">
            <a:spAutoFit/>
          </a:bodyPr>
          <a:lstStyle/>
          <a:p>
            <a:r>
              <a:rPr lang="en-US" sz="6000" b="1" dirty="0">
                <a:latin typeface="Tahoma" panose="020B0604030504040204" pitchFamily="34" charset="0"/>
                <a:ea typeface="Tahoma" panose="020B0604030504040204" pitchFamily="34" charset="0"/>
                <a:cs typeface="Tahoma" panose="020B0604030504040204" pitchFamily="34" charset="0"/>
              </a:rPr>
              <a:t>THE END</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31885" y="1112754"/>
            <a:ext cx="6168572" cy="5565337"/>
          </a:xfrm>
          <a:prstGeom prst="rect">
            <a:avLst/>
          </a:prstGeom>
        </p:spPr>
      </p:pic>
    </p:spTree>
    <p:extLst>
      <p:ext uri="{BB962C8B-B14F-4D97-AF65-F5344CB8AC3E}">
        <p14:creationId xmlns:p14="http://schemas.microsoft.com/office/powerpoint/2010/main" val="8243975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67543" y="1378857"/>
            <a:ext cx="10058400" cy="3883499"/>
          </a:xfrm>
          <a:prstGeom prst="rect">
            <a:avLst/>
          </a:prstGeom>
        </p:spPr>
        <p:txBody>
          <a:bodyPr wrap="square">
            <a:spAutoFit/>
          </a:bodyPr>
          <a:lstStyle/>
          <a:p>
            <a:pPr algn="just">
              <a:lnSpc>
                <a:spcPct val="107000"/>
              </a:lnSpc>
              <a:spcAft>
                <a:spcPts val="800"/>
              </a:spcAft>
            </a:pPr>
            <a:r>
              <a:rPr lang="en-US" sz="3200" dirty="0">
                <a:latin typeface="Tahoma" panose="020B0604030504040204" pitchFamily="34" charset="0"/>
                <a:ea typeface="Calibri" panose="020F0502020204030204" pitchFamily="34" charset="0"/>
                <a:cs typeface="Times New Roman" panose="02020603050405020304" pitchFamily="18" charset="0"/>
              </a:rPr>
              <a:t>	"Discourage litigation. Persuade your neighbors to compromise whenever you can. Point out to them how the nominal winner is often a real loser---in fees, expenses, and waste of time. As a peacemaker the lawyer has a superior opportunity of being a good man. There will still be business enough.“</a:t>
            </a:r>
          </a:p>
          <a:p>
            <a:pPr algn="just">
              <a:lnSpc>
                <a:spcPct val="107000"/>
              </a:lnSpc>
              <a:spcAft>
                <a:spcPts val="800"/>
              </a:spcAft>
            </a:pPr>
            <a:r>
              <a:rPr lang="en-US" sz="3200" dirty="0">
                <a:latin typeface="Tahoma" panose="020B0604030504040204" pitchFamily="34" charset="0"/>
                <a:ea typeface="Calibri" panose="020F0502020204030204" pitchFamily="34" charset="0"/>
                <a:cs typeface="Times New Roman" panose="02020603050405020304" pitchFamily="18" charset="0"/>
              </a:rPr>
              <a:t> </a:t>
            </a:r>
            <a:r>
              <a:rPr lang="en-US" sz="3200" b="1" i="1" dirty="0">
                <a:latin typeface="Tahoma" panose="020B0604030504040204" pitchFamily="34" charset="0"/>
                <a:ea typeface="Calibri" panose="020F0502020204030204" pitchFamily="34" charset="0"/>
                <a:cs typeface="Times New Roman" panose="02020603050405020304" pitchFamily="18" charset="0"/>
              </a:rPr>
              <a:t>(Abraham Lincoln, 1850.)</a:t>
            </a:r>
            <a:endParaRPr lang="en-US" sz="3200" b="1" i="1"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5364976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CDD0D1"/>
      </a:lt2>
      <a:accent1>
        <a:srgbClr val="BC1C1C"/>
      </a:accent1>
      <a:accent2>
        <a:srgbClr val="F67534"/>
      </a:accent2>
      <a:accent3>
        <a:srgbClr val="EAAC35"/>
      </a:accent3>
      <a:accent4>
        <a:srgbClr val="9BAF68"/>
      </a:accent4>
      <a:accent5>
        <a:srgbClr val="68B9A6"/>
      </a:accent5>
      <a:accent6>
        <a:srgbClr val="50B1D4"/>
      </a:accent6>
      <a:hlink>
        <a:srgbClr val="E46416"/>
      </a:hlink>
      <a:folHlink>
        <a:srgbClr val="EE9340"/>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93B4CCAC-FD5A-4D59-B1AC-EAF45910B5A9}"/>
    </a:ext>
  </a:extLst>
</a:theme>
</file>

<file path=docProps/app.xml><?xml version="1.0" encoding="utf-8"?>
<Properties xmlns="http://schemas.openxmlformats.org/officeDocument/2006/extended-properties" xmlns:vt="http://schemas.openxmlformats.org/officeDocument/2006/docPropsVTypes">
  <Template>TM03457496[[fn=Parallax]]</Template>
  <TotalTime>2130</TotalTime>
  <Words>2706</Words>
  <Application>Microsoft Office PowerPoint</Application>
  <PresentationFormat>Widescreen</PresentationFormat>
  <Paragraphs>405</Paragraphs>
  <Slides>83</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83</vt:i4>
      </vt:variant>
    </vt:vector>
  </HeadingPairs>
  <TitlesOfParts>
    <vt:vector size="92" baseType="lpstr">
      <vt:lpstr>Arial</vt:lpstr>
      <vt:lpstr>Arial</vt:lpstr>
      <vt:lpstr>Book Antiqua</vt:lpstr>
      <vt:lpstr>Calibri</vt:lpstr>
      <vt:lpstr>Corbel</vt:lpstr>
      <vt:lpstr>Symbol</vt:lpstr>
      <vt:lpstr>Tahoma</vt:lpstr>
      <vt:lpstr>Times New Roman</vt:lpstr>
      <vt:lpstr>Parallax</vt:lpstr>
      <vt:lpstr>The Role of Attorneys    in Cases and Proceedings: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Role of Attorneys  in Cases and Proceedings:</dc:title>
  <dc:creator>HARRY ROTHGERBER</dc:creator>
  <cp:lastModifiedBy>HARRY ROTHGERBER</cp:lastModifiedBy>
  <cp:revision>261</cp:revision>
  <dcterms:created xsi:type="dcterms:W3CDTF">2016-02-21T23:44:50Z</dcterms:created>
  <dcterms:modified xsi:type="dcterms:W3CDTF">2016-03-01T21:17:00Z</dcterms:modified>
</cp:coreProperties>
</file>