
<file path=[Content_Types].xml><?xml version="1.0" encoding="utf-8"?>
<Types xmlns="http://schemas.openxmlformats.org/package/2006/content-types">
  <Default Extension="png" ContentType="image/png"/>
  <Default Extension="jpeg" ContentType="image/jpeg"/>
  <Default Extension="webp"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Lst>
  <p:notesMasterIdLst>
    <p:notesMasterId r:id="rId41"/>
  </p:notesMasterIdLst>
  <p:handoutMasterIdLst>
    <p:handoutMasterId r:id="rId42"/>
  </p:handoutMasterIdLst>
  <p:sldIdLst>
    <p:sldId id="257" r:id="rId4"/>
    <p:sldId id="258" r:id="rId5"/>
    <p:sldId id="259" r:id="rId6"/>
    <p:sldId id="261" r:id="rId7"/>
    <p:sldId id="264" r:id="rId8"/>
    <p:sldId id="262" r:id="rId9"/>
    <p:sldId id="272" r:id="rId10"/>
    <p:sldId id="265" r:id="rId11"/>
    <p:sldId id="266" r:id="rId12"/>
    <p:sldId id="267" r:id="rId13"/>
    <p:sldId id="268" r:id="rId14"/>
    <p:sldId id="275" r:id="rId15"/>
    <p:sldId id="309" r:id="rId16"/>
    <p:sldId id="270" r:id="rId17"/>
    <p:sldId id="279" r:id="rId18"/>
    <p:sldId id="310" r:id="rId19"/>
    <p:sldId id="290" r:id="rId20"/>
    <p:sldId id="311" r:id="rId21"/>
    <p:sldId id="281" r:id="rId22"/>
    <p:sldId id="282" r:id="rId23"/>
    <p:sldId id="283" r:id="rId24"/>
    <p:sldId id="284" r:id="rId25"/>
    <p:sldId id="285" r:id="rId26"/>
    <p:sldId id="286" r:id="rId27"/>
    <p:sldId id="287" r:id="rId28"/>
    <p:sldId id="288" r:id="rId29"/>
    <p:sldId id="312" r:id="rId30"/>
    <p:sldId id="297" r:id="rId31"/>
    <p:sldId id="296" r:id="rId32"/>
    <p:sldId id="313" r:id="rId33"/>
    <p:sldId id="298" r:id="rId34"/>
    <p:sldId id="300" r:id="rId35"/>
    <p:sldId id="303" r:id="rId36"/>
    <p:sldId id="306" r:id="rId37"/>
    <p:sldId id="308" r:id="rId38"/>
    <p:sldId id="305" r:id="rId39"/>
    <p:sldId id="315"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73" d="100"/>
          <a:sy n="73" d="100"/>
        </p:scale>
        <p:origin x="69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E6E7F97-FFA2-4D18-B31F-DDD4950EC4F5}" type="datetimeFigureOut">
              <a:rPr lang="en-US" smtClean="0"/>
              <a:t>6/25/2019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F731472-E3AB-4EB4-9F08-78D16146917B}" type="slidenum">
              <a:rPr lang="en-US" smtClean="0"/>
              <a:t>‹#›</a:t>
            </a:fld>
            <a:endParaRPr lang="en-US"/>
          </a:p>
        </p:txBody>
      </p:sp>
    </p:spTree>
    <p:extLst>
      <p:ext uri="{BB962C8B-B14F-4D97-AF65-F5344CB8AC3E}">
        <p14:creationId xmlns:p14="http://schemas.microsoft.com/office/powerpoint/2010/main" val="12962807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0AC7B9D-D677-4D6A-BD23-D2E3D644C094}" type="datetimeFigureOut">
              <a:rPr lang="en-US" smtClean="0"/>
              <a:t>6/25/2019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87192C7-4B7F-4FA2-AF17-2661622A1A99}" type="slidenum">
              <a:rPr lang="en-US" smtClean="0"/>
              <a:t>‹#›</a:t>
            </a:fld>
            <a:endParaRPr lang="en-US"/>
          </a:p>
        </p:txBody>
      </p:sp>
    </p:spTree>
    <p:extLst>
      <p:ext uri="{BB962C8B-B14F-4D97-AF65-F5344CB8AC3E}">
        <p14:creationId xmlns:p14="http://schemas.microsoft.com/office/powerpoint/2010/main" val="4231456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National Mass Violence and Victimization Resource Center</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19FA7-6864-45BC-9B8A-3CB00CB2C290}"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National Mass Violence and Victimization Resource Center</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19FA7-6864-45BC-9B8A-3CB00CB2C29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r>
              <a:rPr lang="en-US" smtClean="0"/>
              <a:t>National Mass Violence and Victimization Resource Center</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19FA7-6864-45BC-9B8A-3CB00CB2C290}"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5" name="Footer Placeholder 4"/>
          <p:cNvSpPr>
            <a:spLocks noGrp="1"/>
          </p:cNvSpPr>
          <p:nvPr>
            <p:ph type="ftr" sz="quarter" idx="11"/>
          </p:nvPr>
        </p:nvSpPr>
        <p:spPr/>
        <p:txBody>
          <a:bodyPr/>
          <a:lstStyle/>
          <a:p>
            <a:endParaRPr lang="en-US">
              <a:solidFill>
                <a:srgbClr val="073E87"/>
              </a:solidFill>
            </a:endParaRPr>
          </a:p>
        </p:txBody>
      </p:sp>
      <p:sp>
        <p:nvSpPr>
          <p:cNvPr id="6" name="Slide Number Placeholder 5"/>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3019239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5" name="Footer Placeholder 4"/>
          <p:cNvSpPr>
            <a:spLocks noGrp="1"/>
          </p:cNvSpPr>
          <p:nvPr>
            <p:ph type="ftr" sz="quarter" idx="11"/>
          </p:nvPr>
        </p:nvSpPr>
        <p:spPr/>
        <p:txBody>
          <a:bodyPr/>
          <a:lstStyle/>
          <a:p>
            <a:endParaRPr lang="en-US">
              <a:solidFill>
                <a:srgbClr val="073E87"/>
              </a:solidFill>
            </a:endParaRPr>
          </a:p>
        </p:txBody>
      </p:sp>
      <p:sp>
        <p:nvSpPr>
          <p:cNvPr id="6" name="Slide Number Placeholder 5"/>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7474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5" name="Footer Placeholder 4"/>
          <p:cNvSpPr>
            <a:spLocks noGrp="1"/>
          </p:cNvSpPr>
          <p:nvPr>
            <p:ph type="ftr" sz="quarter" idx="11"/>
          </p:nvPr>
        </p:nvSpPr>
        <p:spPr/>
        <p:txBody>
          <a:bodyPr/>
          <a:lstStyle/>
          <a:p>
            <a:endParaRPr lang="en-US">
              <a:solidFill>
                <a:srgbClr val="073E87"/>
              </a:solidFill>
            </a:endParaRPr>
          </a:p>
        </p:txBody>
      </p:sp>
      <p:sp>
        <p:nvSpPr>
          <p:cNvPr id="6" name="Slide Number Placeholder 5"/>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2893472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6" name="Footer Placeholder 5"/>
          <p:cNvSpPr>
            <a:spLocks noGrp="1"/>
          </p:cNvSpPr>
          <p:nvPr>
            <p:ph type="ftr" sz="quarter" idx="11"/>
          </p:nvPr>
        </p:nvSpPr>
        <p:spPr/>
        <p:txBody>
          <a:bodyPr/>
          <a:lstStyle/>
          <a:p>
            <a:endParaRPr lang="en-US">
              <a:solidFill>
                <a:srgbClr val="073E87"/>
              </a:solidFill>
            </a:endParaRPr>
          </a:p>
        </p:txBody>
      </p:sp>
      <p:sp>
        <p:nvSpPr>
          <p:cNvPr id="7" name="Slide Number Placeholder 6"/>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95570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8" name="Footer Placeholder 7"/>
          <p:cNvSpPr>
            <a:spLocks noGrp="1"/>
          </p:cNvSpPr>
          <p:nvPr>
            <p:ph type="ftr" sz="quarter" idx="11"/>
          </p:nvPr>
        </p:nvSpPr>
        <p:spPr/>
        <p:txBody>
          <a:bodyPr/>
          <a:lstStyle/>
          <a:p>
            <a:endParaRPr lang="en-US">
              <a:solidFill>
                <a:srgbClr val="073E87"/>
              </a:solidFill>
            </a:endParaRPr>
          </a:p>
        </p:txBody>
      </p:sp>
      <p:sp>
        <p:nvSpPr>
          <p:cNvPr id="9" name="Slide Number Placeholder 8"/>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1953857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Footer Placeholder 3"/>
          <p:cNvSpPr>
            <a:spLocks noGrp="1"/>
          </p:cNvSpPr>
          <p:nvPr>
            <p:ph type="ftr" sz="quarter" idx="11"/>
          </p:nvPr>
        </p:nvSpPr>
        <p:spPr/>
        <p:txBody>
          <a:bodyPr/>
          <a:lstStyle/>
          <a:p>
            <a:endParaRPr lang="en-US">
              <a:solidFill>
                <a:srgbClr val="073E87"/>
              </a:solidFill>
            </a:endParaRPr>
          </a:p>
        </p:txBody>
      </p:sp>
      <p:sp>
        <p:nvSpPr>
          <p:cNvPr id="5" name="Slide Number Placeholder 4"/>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32091022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Date Placeholder 1"/>
          <p:cNvSpPr>
            <a:spLocks noGrp="1"/>
          </p:cNvSpPr>
          <p:nvPr>
            <p:ph type="dt" sz="half" idx="10"/>
          </p:nvPr>
        </p:nvSpPr>
        <p:spPr/>
        <p:txBody>
          <a:bodyPr/>
          <a:lstStyle/>
          <a:p>
            <a:r>
              <a:rPr lang="en-US" smtClean="0">
                <a:solidFill>
                  <a:srgbClr val="073E87"/>
                </a:solidFill>
              </a:rPr>
              <a:t>National Mass Violence and Victimization Resource Center</a:t>
            </a:r>
            <a:endParaRPr lang="en-US">
              <a:solidFill>
                <a:srgbClr val="073E87"/>
              </a:solidFill>
            </a:endParaRPr>
          </a:p>
        </p:txBody>
      </p:sp>
      <p:sp>
        <p:nvSpPr>
          <p:cNvPr id="3" name="Footer Placeholder 2"/>
          <p:cNvSpPr>
            <a:spLocks noGrp="1"/>
          </p:cNvSpPr>
          <p:nvPr>
            <p:ph type="ftr" sz="quarter" idx="11"/>
          </p:nvPr>
        </p:nvSpPr>
        <p:spPr/>
        <p:txBody>
          <a:bodyPr/>
          <a:lstStyle/>
          <a:p>
            <a:endParaRPr lang="en-US">
              <a:solidFill>
                <a:srgbClr val="073E87"/>
              </a:solidFill>
            </a:endParaRPr>
          </a:p>
        </p:txBody>
      </p:sp>
      <p:sp>
        <p:nvSpPr>
          <p:cNvPr id="4" name="Slide Number Placeholder 3"/>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4236743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r>
              <a:rPr lang="en-US" smtClean="0">
                <a:solidFill>
                  <a:srgbClr val="073E87"/>
                </a:solidFill>
              </a:rPr>
              <a:t>National Mass Violence and Victimization Resource Center</a:t>
            </a:r>
            <a:endParaRPr lang="en-US">
              <a:solidFill>
                <a:srgbClr val="073E87"/>
              </a:solidFill>
            </a:endParaRPr>
          </a:p>
        </p:txBody>
      </p:sp>
      <p:sp>
        <p:nvSpPr>
          <p:cNvPr id="6" name="Footer Placeholder 5"/>
          <p:cNvSpPr>
            <a:spLocks noGrp="1"/>
          </p:cNvSpPr>
          <p:nvPr>
            <p:ph type="ftr" sz="quarter" idx="11"/>
          </p:nvPr>
        </p:nvSpPr>
        <p:spPr/>
        <p:txBody>
          <a:bodyPr/>
          <a:lstStyle/>
          <a:p>
            <a:endParaRPr lang="en-US">
              <a:solidFill>
                <a:srgbClr val="073E87"/>
              </a:solidFill>
            </a:endParaRPr>
          </a:p>
        </p:txBody>
      </p:sp>
      <p:sp>
        <p:nvSpPr>
          <p:cNvPr id="7" name="Slide Number Placeholder 6"/>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6627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962400" y="6250164"/>
            <a:ext cx="4987962" cy="365125"/>
          </a:xfrm>
        </p:spPr>
        <p:txBody>
          <a:bodyPr/>
          <a:lstStyle>
            <a:lvl1pPr>
              <a:defRPr sz="1400" b="1"/>
            </a:lvl1pPr>
          </a:lstStyle>
          <a:p>
            <a:r>
              <a:rPr lang="en-US" smtClean="0"/>
              <a:t>National Mass Violence and Victimization Resource Center</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19FA7-6864-45BC-9B8A-3CB00CB2C290}"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2" descr="C:\Users\Ben Saunders\Desktop\MUSC_Blue.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srgbClr val="073E87"/>
                </a:solidFill>
              </a:rPr>
              <a:t>National Mass Violence and Victimization Resource Center</a:t>
            </a:r>
            <a:endParaRPr lang="en-US">
              <a:solidFill>
                <a:srgbClr val="073E87"/>
              </a:solidFill>
            </a:endParaRPr>
          </a:p>
        </p:txBody>
      </p:sp>
      <p:sp>
        <p:nvSpPr>
          <p:cNvPr id="6" name="Footer Placeholder 5"/>
          <p:cNvSpPr>
            <a:spLocks noGrp="1"/>
          </p:cNvSpPr>
          <p:nvPr>
            <p:ph type="ftr" sz="quarter" idx="11"/>
          </p:nvPr>
        </p:nvSpPr>
        <p:spPr/>
        <p:txBody>
          <a:bodyPr/>
          <a:lstStyle/>
          <a:p>
            <a:endParaRPr lang="en-US">
              <a:solidFill>
                <a:srgbClr val="073E87"/>
              </a:solidFill>
            </a:endParaRPr>
          </a:p>
        </p:txBody>
      </p:sp>
      <p:sp>
        <p:nvSpPr>
          <p:cNvPr id="7" name="Slide Number Placeholder 6"/>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p14="http://schemas.microsoft.com/office/powerpoint/2010/main" val="1870256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srgbClr val="073E87"/>
                </a:solidFill>
              </a:rPr>
              <a:t>National Mass Violence and Victimization Resource Center</a:t>
            </a:r>
            <a:endParaRPr lang="en-US">
              <a:solidFill>
                <a:srgbClr val="073E87"/>
              </a:solidFill>
            </a:endParaRPr>
          </a:p>
        </p:txBody>
      </p:sp>
      <p:sp>
        <p:nvSpPr>
          <p:cNvPr id="5" name="Footer Placeholder 4"/>
          <p:cNvSpPr>
            <a:spLocks noGrp="1"/>
          </p:cNvSpPr>
          <p:nvPr>
            <p:ph type="ftr" sz="quarter" idx="11"/>
          </p:nvPr>
        </p:nvSpPr>
        <p:spPr/>
        <p:txBody>
          <a:bodyPr/>
          <a:lstStyle/>
          <a:p>
            <a:endParaRPr lang="en-US">
              <a:solidFill>
                <a:srgbClr val="073E87"/>
              </a:solidFill>
            </a:endParaRPr>
          </a:p>
        </p:txBody>
      </p:sp>
      <p:sp>
        <p:nvSpPr>
          <p:cNvPr id="6" name="Slide Number Placeholder 5"/>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spTree>
    <p:extLst>
      <p:ext uri="{BB962C8B-B14F-4D97-AF65-F5344CB8AC3E}">
        <p14:creationId xmlns:p14="http://schemas.microsoft.com/office/powerpoint/2010/main" val="1088173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p:txBody>
          <a:bodyPr/>
          <a:lstStyle/>
          <a:p>
            <a:r>
              <a:rPr lang="en-US" smtClean="0">
                <a:solidFill>
                  <a:srgbClr val="073E87"/>
                </a:solidFill>
              </a:rPr>
              <a:t>National Mass Violence and Victimization Resource Center</a:t>
            </a:r>
            <a:endParaRPr lang="en-US">
              <a:solidFill>
                <a:srgbClr val="073E87"/>
              </a:solidFill>
            </a:endParaRPr>
          </a:p>
        </p:txBody>
      </p:sp>
      <p:sp>
        <p:nvSpPr>
          <p:cNvPr id="5" name="Footer Placeholder 4"/>
          <p:cNvSpPr>
            <a:spLocks noGrp="1"/>
          </p:cNvSpPr>
          <p:nvPr>
            <p:ph type="ftr" sz="quarter" idx="11"/>
          </p:nvPr>
        </p:nvSpPr>
        <p:spPr/>
        <p:txBody>
          <a:bodyPr/>
          <a:lstStyle/>
          <a:p>
            <a:endParaRPr lang="en-US">
              <a:solidFill>
                <a:srgbClr val="073E87"/>
              </a:solidFill>
            </a:endParaRPr>
          </a:p>
        </p:txBody>
      </p:sp>
      <p:sp>
        <p:nvSpPr>
          <p:cNvPr id="6" name="Slide Number Placeholder 5"/>
          <p:cNvSpPr>
            <a:spLocks noGrp="1"/>
          </p:cNvSpPr>
          <p:nvPr>
            <p:ph type="sldNum" sz="quarter" idx="12"/>
          </p:nvPr>
        </p:nvSpPr>
        <p:spPr/>
        <p:txBody>
          <a:bodyPr/>
          <a:lstStyle/>
          <a:p>
            <a:fld id="{5D1CCDFC-AA20-48AE-8587-8CCAEFBA1042}" type="slidenum">
              <a:rPr lang="en-US" smtClean="0">
                <a:solidFill>
                  <a:srgbClr val="073E87"/>
                </a:solidFill>
              </a:rPr>
              <a:pPr/>
              <a:t>‹#›</a:t>
            </a:fld>
            <a:endParaRPr lang="en-US">
              <a:solidFill>
                <a:srgbClr val="073E87"/>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1339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1370013" y="1827213"/>
            <a:ext cx="7313612" cy="4114800"/>
          </a:xfrm>
        </p:spPr>
        <p:txBody>
          <a:bodyPr/>
          <a:lstStyle/>
          <a:p>
            <a:pPr lvl="0"/>
            <a:endParaRPr lang="en-US" noProof="0" smtClean="0"/>
          </a:p>
        </p:txBody>
      </p:sp>
    </p:spTree>
    <p:extLst>
      <p:ext uri="{BB962C8B-B14F-4D97-AF65-F5344CB8AC3E}">
        <p14:creationId xmlns:p14="http://schemas.microsoft.com/office/powerpoint/2010/main" val="14117560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9519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25709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35632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3938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9393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994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National Mass Violence and Victimization Resource Center</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19FA7-6864-45BC-9B8A-3CB00CB2C290}"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39685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0792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4498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3994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4612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r>
              <a:rPr lang="en-US" smtClean="0"/>
              <a:t>National Mass Violence and Victimization Resource Center</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19FA7-6864-45BC-9B8A-3CB00CB2C290}"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National Mass Violence and Victimization Resource Center</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C19FA7-6864-45BC-9B8A-3CB00CB2C29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C19FA7-6864-45BC-9B8A-3CB00CB2C29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r>
              <a:rPr lang="en-US" smtClean="0"/>
              <a:t>National Mass Violence and Victimization Resource Center</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C19FA7-6864-45BC-9B8A-3CB00CB2C290}" type="slidenum">
              <a:rPr lang="en-US" smtClean="0"/>
              <a:t>‹#›</a:t>
            </a:fld>
            <a:endParaRPr lang="en-US"/>
          </a:p>
        </p:txBody>
      </p:sp>
      <p:pic>
        <p:nvPicPr>
          <p:cNvPr id="13" name="Picture 2" descr="C:\Users\Ben Saunders\Desktop\MUSC_Blue.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r>
              <a:rPr lang="en-US" smtClean="0"/>
              <a:t>National Mass Violence and Victimization Resource Center</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19FA7-6864-45BC-9B8A-3CB00CB2C290}"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6" name="Picture 2" descr="C:\Users\Ben Saunders\Desktop\MUSC_Blue.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National Mass Violence and Victimization Resource Center</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19FA7-6864-45BC-9B8A-3CB00CB2C290}"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6" name="Picture 2" descr="C:\Users\Ben Saunders\Desktop\MUSC_Blue.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962400" y="6250164"/>
            <a:ext cx="4987962" cy="365125"/>
          </a:xfrm>
          <a:prstGeom prst="rect">
            <a:avLst/>
          </a:prstGeom>
        </p:spPr>
        <p:txBody>
          <a:bodyPr vert="horz" lIns="91440" tIns="45720" rIns="91440" bIns="45720" rtlCol="0" anchor="ctr"/>
          <a:lstStyle>
            <a:lvl1pPr algn="r">
              <a:defRPr sz="1400" b="1">
                <a:solidFill>
                  <a:schemeClr val="tx2"/>
                </a:solidFill>
              </a:defRPr>
            </a:lvl1pPr>
          </a:lstStyle>
          <a:p>
            <a:r>
              <a:rPr lang="en-US" smtClean="0"/>
              <a:t>National Mass Violence and Victimization Resource Center</a:t>
            </a:r>
            <a:endParaRPr lang="en-US"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5C19FA7-6864-45BC-9B8A-3CB00CB2C290}"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2" descr="C:\Users\Ben Saunders\Desktop\MUSC_Blue.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962400" y="6250164"/>
            <a:ext cx="4987962" cy="365125"/>
          </a:xfrm>
          <a:prstGeom prst="rect">
            <a:avLst/>
          </a:prstGeom>
        </p:spPr>
        <p:txBody>
          <a:bodyPr vert="horz" lIns="91440" tIns="45720" rIns="91440" bIns="45720" rtlCol="0" anchor="ctr"/>
          <a:lstStyle>
            <a:lvl1pPr algn="r">
              <a:defRPr sz="1000">
                <a:solidFill>
                  <a:schemeClr val="tx2"/>
                </a:solidFill>
              </a:defRPr>
            </a:lvl1p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solidFill>
                <a:srgbClr val="073E87"/>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5D1CCDFC-AA20-48AE-8587-8CCAEFBA1042}" type="slidenum">
              <a:rPr lang="en-US" smtClean="0">
                <a:solidFill>
                  <a:srgbClr val="073E87"/>
                </a:solidFill>
              </a:rPr>
              <a:pPr/>
              <a:t>‹#›</a:t>
            </a:fld>
            <a:endParaRPr lang="en-US">
              <a:solidFill>
                <a:srgbClr val="073E87"/>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2" descr="C:\Users\Ben Saunders\Desktop\MUSC_Blue.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4775" y="5924550"/>
            <a:ext cx="1266825" cy="85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0785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41044F-C97F-4371-B085-F7EB36092858}" type="datetimeFigureOut">
              <a:rPr lang="en-US" smtClean="0">
                <a:solidFill>
                  <a:prstClr val="black">
                    <a:tint val="75000"/>
                  </a:prstClr>
                </a:solidFill>
              </a:rPr>
              <a:pPr/>
              <a:t>6/25/2019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376B31-D84B-4391-A28E-5B2AD2DB0E5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932748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web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www.ptsd.va.gov/" TargetMode="External"/><Relationship Id="rId2" Type="http://schemas.openxmlformats.org/officeDocument/2006/relationships/hyperlink" Target="https://www.ovc.gov/" TargetMode="External"/><Relationship Id="rId1" Type="http://schemas.openxmlformats.org/officeDocument/2006/relationships/slideLayout" Target="../slideLayouts/slideLayout13.xml"/><Relationship Id="rId5" Type="http://schemas.openxmlformats.org/officeDocument/2006/relationships/hyperlink" Target="https://www.fbi.gov/resources/victim-services" TargetMode="External"/><Relationship Id="rId4" Type="http://schemas.openxmlformats.org/officeDocument/2006/relationships/hyperlink" Target="https://www.nctsn.org/"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2286000"/>
            <a:ext cx="8458200" cy="3763963"/>
          </a:xfrm>
        </p:spPr>
        <p:txBody>
          <a:bodyPr>
            <a:normAutofit fontScale="92500" lnSpcReduction="20000"/>
          </a:bodyPr>
          <a:lstStyle/>
          <a:p>
            <a:pPr marL="0" indent="0">
              <a:buNone/>
            </a:pPr>
            <a:r>
              <a:rPr lang="en-US" sz="3200" b="1" i="1" dirty="0" smtClean="0"/>
              <a:t>Victim Assistance Conference </a:t>
            </a:r>
          </a:p>
          <a:p>
            <a:pPr marL="0" indent="0">
              <a:buNone/>
            </a:pPr>
            <a:r>
              <a:rPr lang="en-US" sz="3200" b="1" i="1" dirty="0" smtClean="0"/>
              <a:t>Sponsored by the Kentucky </a:t>
            </a:r>
            <a:r>
              <a:rPr lang="en-US" sz="3200" b="1" i="1" dirty="0"/>
              <a:t>Attorney </a:t>
            </a:r>
            <a:r>
              <a:rPr lang="en-US" sz="3200" b="1" i="1" dirty="0" smtClean="0"/>
              <a:t>General’s </a:t>
            </a:r>
            <a:r>
              <a:rPr lang="en-US" sz="3200" b="1" i="1" dirty="0"/>
              <a:t>Office of Victims </a:t>
            </a:r>
            <a:r>
              <a:rPr lang="en-US" sz="3200" b="1" i="1" dirty="0" smtClean="0"/>
              <a:t>Advocacy</a:t>
            </a:r>
          </a:p>
          <a:p>
            <a:pPr marL="0" indent="0">
              <a:buNone/>
            </a:pPr>
            <a:r>
              <a:rPr lang="en-US" sz="3200" b="1" i="1" dirty="0" smtClean="0"/>
              <a:t>June,  2019</a:t>
            </a:r>
          </a:p>
          <a:p>
            <a:pPr marL="0" indent="0">
              <a:buNone/>
            </a:pPr>
            <a:endParaRPr lang="en-US" b="1" i="1" dirty="0"/>
          </a:p>
          <a:p>
            <a:pPr marL="0" indent="0">
              <a:buNone/>
            </a:pPr>
            <a:r>
              <a:rPr lang="en-US" b="1" i="1" dirty="0" smtClean="0"/>
              <a:t>Connie L. Best, Ph.D., </a:t>
            </a:r>
          </a:p>
          <a:p>
            <a:pPr marL="0" indent="0">
              <a:buNone/>
            </a:pPr>
            <a:r>
              <a:rPr lang="en-US" b="1" i="1" dirty="0" smtClean="0"/>
              <a:t>Professor,  and Director of the Recovery and Resiliency Division</a:t>
            </a:r>
          </a:p>
          <a:p>
            <a:pPr marL="0" indent="0">
              <a:buNone/>
            </a:pPr>
            <a:r>
              <a:rPr lang="en-US" b="1" i="1" dirty="0"/>
              <a:t>National Mass Violence and Victimization Resource Center</a:t>
            </a:r>
          </a:p>
          <a:p>
            <a:pPr marL="0" indent="0">
              <a:buNone/>
            </a:pPr>
            <a:r>
              <a:rPr lang="en-US" b="1" i="1" dirty="0" smtClean="0"/>
              <a:t>Department of Psychiatry &amp; Behavioral Sciences</a:t>
            </a:r>
          </a:p>
          <a:p>
            <a:pPr marL="0" indent="0">
              <a:buNone/>
            </a:pPr>
            <a:r>
              <a:rPr lang="en-US" b="1" i="1" dirty="0" smtClean="0"/>
              <a:t>Medical University of South Carolina</a:t>
            </a:r>
          </a:p>
          <a:p>
            <a:pPr marL="0" indent="0">
              <a:buNone/>
            </a:pPr>
            <a:endParaRPr lang="en-US" b="1" i="1" dirty="0" smtClean="0"/>
          </a:p>
          <a:p>
            <a:pPr marL="0" indent="0">
              <a:buNone/>
            </a:pPr>
            <a:endParaRPr lang="en-US" b="1" i="1" dirty="0" smtClean="0"/>
          </a:p>
          <a:p>
            <a:pPr marL="0" indent="0">
              <a:buNone/>
            </a:pPr>
            <a:endParaRPr lang="en-US" dirty="0" smtClean="0"/>
          </a:p>
          <a:p>
            <a:pPr marL="0" indent="0">
              <a:buNone/>
            </a:pPr>
            <a:endParaRPr lang="en-US" dirty="0" smtClean="0"/>
          </a:p>
          <a:p>
            <a:pPr marL="0" indent="0">
              <a:buNone/>
            </a:pPr>
            <a:endParaRPr lang="en-US" dirty="0" smtClean="0"/>
          </a:p>
        </p:txBody>
      </p:sp>
      <p:sp>
        <p:nvSpPr>
          <p:cNvPr id="4" name="Date Placeholder 3"/>
          <p:cNvSpPr>
            <a:spLocks noGrp="1"/>
          </p:cNvSpPr>
          <p:nvPr>
            <p:ph type="dt" sz="half" idx="10"/>
          </p:nvPr>
        </p:nvSpPr>
        <p:spPr/>
        <p:txBody>
          <a:bodyPr/>
          <a:lstStyle/>
          <a:p>
            <a:r>
              <a:rPr lang="en-US" smtClean="0"/>
              <a:t>National Mass Violence and Victimization Resource Center</a:t>
            </a:r>
            <a:endParaRPr lang="en-US" dirty="0"/>
          </a:p>
        </p:txBody>
      </p:sp>
      <p:sp>
        <p:nvSpPr>
          <p:cNvPr id="3" name="Title 2"/>
          <p:cNvSpPr>
            <a:spLocks noGrp="1"/>
          </p:cNvSpPr>
          <p:nvPr>
            <p:ph type="title"/>
          </p:nvPr>
        </p:nvSpPr>
        <p:spPr>
          <a:xfrm>
            <a:off x="457200" y="338328"/>
            <a:ext cx="8229600" cy="1490472"/>
          </a:xfrm>
        </p:spPr>
        <p:txBody>
          <a:bodyPr>
            <a:normAutofit/>
          </a:bodyPr>
          <a:lstStyle/>
          <a:p>
            <a:r>
              <a:rPr lang="en-US" b="1" dirty="0" smtClean="0"/>
              <a:t>The Effects of Mass Violence Incidents on Communities</a:t>
            </a:r>
            <a:endParaRPr lang="en-US" b="1" dirty="0"/>
          </a:p>
        </p:txBody>
      </p:sp>
    </p:spTree>
    <p:extLst>
      <p:ext uri="{BB962C8B-B14F-4D97-AF65-F5344CB8AC3E}">
        <p14:creationId xmlns:p14="http://schemas.microsoft.com/office/powerpoint/2010/main" val="27656589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00200"/>
            <a:ext cx="8610599" cy="4724400"/>
          </a:xfrm>
        </p:spPr>
        <p:txBody>
          <a:bodyPr>
            <a:normAutofit/>
          </a:bodyPr>
          <a:lstStyle/>
          <a:p>
            <a:pPr>
              <a:buFont typeface="Wingdings" panose="05000000000000000000" pitchFamily="2" charset="2"/>
              <a:buChar char="§"/>
            </a:pPr>
            <a:r>
              <a:rPr lang="en-US" sz="2800" b="1" dirty="0"/>
              <a:t>An average of 11.4 incidents occurred annually.</a:t>
            </a:r>
          </a:p>
          <a:p>
            <a:pPr>
              <a:buFont typeface="Wingdings" panose="05000000000000000000" pitchFamily="2" charset="2"/>
              <a:buChar char="§"/>
            </a:pPr>
            <a:r>
              <a:rPr lang="en-US" sz="2800" b="1" dirty="0"/>
              <a:t>An average of 6.4 incidents occurred in the first 7 years studied, and an average of 16.4 occurred in the last 7 years. </a:t>
            </a:r>
          </a:p>
          <a:p>
            <a:pPr>
              <a:buFont typeface="Wingdings" panose="05000000000000000000" pitchFamily="2" charset="2"/>
              <a:buChar char="§"/>
            </a:pPr>
            <a:r>
              <a:rPr lang="en-US" sz="2800" b="1" dirty="0"/>
              <a:t>70% of the incidents occurred in either a commerce/business  or educational environment. </a:t>
            </a:r>
          </a:p>
          <a:p>
            <a:pPr>
              <a:buFont typeface="Wingdings" panose="05000000000000000000" pitchFamily="2" charset="2"/>
              <a:buChar char="§"/>
            </a:pPr>
            <a:r>
              <a:rPr lang="en-US" sz="2800" b="1" dirty="0"/>
              <a:t>Shooting occurred in 40 of 50 state and the District of Columbia. </a:t>
            </a:r>
          </a:p>
          <a:p>
            <a:pPr>
              <a:buFont typeface="Wingdings" panose="05000000000000000000" pitchFamily="2" charset="2"/>
              <a:buChar char="§"/>
            </a:pPr>
            <a:r>
              <a:rPr lang="en-US" sz="2800" b="1" dirty="0"/>
              <a:t>60% of the incidents ended before police arrived.</a:t>
            </a:r>
          </a:p>
          <a:p>
            <a:pPr marL="0" indent="0">
              <a:buNone/>
            </a:pPr>
            <a:endParaRPr lang="en-US" sz="2800"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normAutofit/>
          </a:bodyPr>
          <a:lstStyle/>
          <a:p>
            <a:r>
              <a:rPr lang="en-US" sz="3600" b="1" dirty="0"/>
              <a:t>FBI Active Shooter Data from 2000-2013</a:t>
            </a:r>
            <a:endParaRPr lang="en-US" sz="3600" dirty="0"/>
          </a:p>
        </p:txBody>
      </p:sp>
    </p:spTree>
    <p:extLst>
      <p:ext uri="{BB962C8B-B14F-4D97-AF65-F5344CB8AC3E}">
        <p14:creationId xmlns:p14="http://schemas.microsoft.com/office/powerpoint/2010/main" val="33229702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95400"/>
            <a:ext cx="8001000" cy="4830763"/>
          </a:xfrm>
        </p:spPr>
        <p:txBody>
          <a:bodyPr>
            <a:normAutofit fontScale="85000" lnSpcReduction="20000"/>
          </a:bodyPr>
          <a:lstStyle/>
          <a:p>
            <a:pPr>
              <a:buFont typeface="Arial" panose="020B0604020202020204" pitchFamily="34" charset="0"/>
              <a:buChar char="•"/>
            </a:pPr>
            <a:endParaRPr lang="en-US" altLang="en-US" sz="2000" b="1" dirty="0" smtClean="0"/>
          </a:p>
          <a:p>
            <a:pPr>
              <a:buFont typeface="Arial" panose="020B0604020202020204" pitchFamily="34" charset="0"/>
              <a:buChar char="•"/>
            </a:pPr>
            <a:endParaRPr lang="en-US" altLang="en-US" sz="2000" b="1" dirty="0" smtClean="0"/>
          </a:p>
          <a:p>
            <a:pPr>
              <a:buFont typeface="Arial" panose="020B0604020202020204" pitchFamily="34" charset="0"/>
              <a:buChar char="•"/>
            </a:pPr>
            <a:r>
              <a:rPr lang="en-US" altLang="en-US" sz="2000" b="1" dirty="0" smtClean="0"/>
              <a:t>Pan </a:t>
            </a:r>
            <a:r>
              <a:rPr lang="en-US" altLang="en-US" sz="2000" b="1" dirty="0"/>
              <a:t>Am flight #103 bombing over Lockerbie, Scotland - 1988</a:t>
            </a:r>
          </a:p>
          <a:p>
            <a:r>
              <a:rPr lang="en-US" altLang="en-US" sz="2000" b="1" dirty="0" smtClean="0"/>
              <a:t>Bombing </a:t>
            </a:r>
            <a:r>
              <a:rPr lang="en-US" altLang="en-US" sz="2000" b="1" dirty="0"/>
              <a:t>of Alfred P. Murrah Federal Building, Oklahoma City - 1995</a:t>
            </a:r>
          </a:p>
          <a:p>
            <a:r>
              <a:rPr lang="en-US" altLang="en-US" sz="2000" b="1" dirty="0" smtClean="0"/>
              <a:t>September </a:t>
            </a:r>
            <a:r>
              <a:rPr lang="en-US" altLang="en-US" sz="2000" b="1" dirty="0"/>
              <a:t>11th Terrorist </a:t>
            </a:r>
            <a:r>
              <a:rPr lang="en-US" altLang="en-US" sz="2000" b="1" dirty="0" smtClean="0"/>
              <a:t>Attacks, NY, DC, PA </a:t>
            </a:r>
            <a:r>
              <a:rPr lang="en-US" altLang="en-US" sz="2000" b="1" dirty="0"/>
              <a:t>- 2001</a:t>
            </a:r>
          </a:p>
          <a:p>
            <a:r>
              <a:rPr lang="en-US" altLang="en-US" sz="2000" b="1" dirty="0"/>
              <a:t>Virginia Tech </a:t>
            </a:r>
            <a:r>
              <a:rPr lang="en-US" altLang="en-US" sz="2000" b="1" dirty="0" smtClean="0"/>
              <a:t>shootings, VA </a:t>
            </a:r>
            <a:r>
              <a:rPr lang="en-US" altLang="en-US" sz="2000" b="1" dirty="0"/>
              <a:t>- 2011</a:t>
            </a:r>
          </a:p>
          <a:p>
            <a:r>
              <a:rPr lang="en-US" altLang="en-US" sz="2000" b="1" dirty="0"/>
              <a:t>Sandy Hook Elementary School </a:t>
            </a:r>
            <a:r>
              <a:rPr lang="en-US" altLang="en-US" sz="2000" b="1" dirty="0" smtClean="0"/>
              <a:t>shootings, CT </a:t>
            </a:r>
            <a:r>
              <a:rPr lang="en-US" altLang="en-US" sz="2000" b="1" dirty="0"/>
              <a:t>- 2012</a:t>
            </a:r>
          </a:p>
          <a:p>
            <a:r>
              <a:rPr lang="en-US" altLang="en-US" sz="2000" b="1" dirty="0"/>
              <a:t>Boston Marathon </a:t>
            </a:r>
            <a:r>
              <a:rPr lang="en-US" altLang="en-US" sz="2000" b="1" dirty="0" smtClean="0"/>
              <a:t>bombing, MA </a:t>
            </a:r>
            <a:r>
              <a:rPr lang="en-US" altLang="en-US" sz="2000" b="1" dirty="0"/>
              <a:t>– 2013</a:t>
            </a:r>
          </a:p>
          <a:p>
            <a:r>
              <a:rPr lang="en-US" altLang="en-US" sz="2000" b="1" dirty="0"/>
              <a:t>San Bernardino </a:t>
            </a:r>
            <a:r>
              <a:rPr lang="en-US" altLang="en-US" sz="2000" b="1" dirty="0" smtClean="0"/>
              <a:t>shootings, CA </a:t>
            </a:r>
            <a:r>
              <a:rPr lang="en-US" altLang="en-US" sz="2000" b="1" dirty="0"/>
              <a:t>-- 2015</a:t>
            </a:r>
          </a:p>
          <a:p>
            <a:r>
              <a:rPr lang="en-US" altLang="en-US" sz="2000" b="1" dirty="0"/>
              <a:t>“Mother Emanuel” AME Church </a:t>
            </a:r>
            <a:r>
              <a:rPr lang="en-US" altLang="en-US" sz="2000" b="1" dirty="0" smtClean="0"/>
              <a:t>Massacre, SC </a:t>
            </a:r>
            <a:r>
              <a:rPr lang="en-US" altLang="en-US" sz="2000" b="1" dirty="0"/>
              <a:t>- 2015</a:t>
            </a:r>
          </a:p>
          <a:p>
            <a:r>
              <a:rPr lang="en-US" altLang="en-US" sz="2000" b="1" dirty="0"/>
              <a:t>Pulse Nightclub, Orlando, FL - 2016 </a:t>
            </a:r>
          </a:p>
          <a:p>
            <a:r>
              <a:rPr lang="en-US" altLang="en-US" sz="2000" b="1" dirty="0" smtClean="0"/>
              <a:t>Route 91 Harvest Festival Las Vegas, NV – 2017</a:t>
            </a:r>
          </a:p>
          <a:p>
            <a:r>
              <a:rPr lang="en-US" altLang="en-US" sz="2000" b="1" dirty="0" smtClean="0"/>
              <a:t>Sutherland Springs Baptist Church Shooting, TX - 2017</a:t>
            </a:r>
            <a:endParaRPr lang="en-US" altLang="en-US" sz="2000" b="1" dirty="0"/>
          </a:p>
          <a:p>
            <a:r>
              <a:rPr lang="en-US" altLang="en-US" sz="2000" b="1" dirty="0"/>
              <a:t>Truck bike path attack, New </a:t>
            </a:r>
            <a:r>
              <a:rPr lang="en-US" altLang="en-US" sz="2000" b="1" dirty="0" smtClean="0"/>
              <a:t>York, NY </a:t>
            </a:r>
            <a:r>
              <a:rPr lang="en-US" altLang="en-US" sz="2000" b="1" dirty="0"/>
              <a:t>- 2017</a:t>
            </a:r>
          </a:p>
          <a:p>
            <a:r>
              <a:rPr lang="en-US" altLang="en-US" sz="2000" b="1" dirty="0"/>
              <a:t>Tree of Life synagogue </a:t>
            </a:r>
            <a:r>
              <a:rPr lang="en-US" altLang="en-US" sz="2000" b="1" dirty="0" smtClean="0"/>
              <a:t>shooting, PA </a:t>
            </a:r>
            <a:r>
              <a:rPr lang="en-US" altLang="en-US" sz="2000" b="1" dirty="0"/>
              <a:t>- 2018</a:t>
            </a:r>
          </a:p>
          <a:p>
            <a:r>
              <a:rPr lang="en-US" altLang="en-US" sz="2000" b="1" dirty="0" smtClean="0"/>
              <a:t>Stoneman Douglas HS shooting, FL -- 2018</a:t>
            </a:r>
            <a:endParaRPr lang="en-US" altLang="en-US" sz="2000" b="1" dirty="0"/>
          </a:p>
          <a:p>
            <a:r>
              <a:rPr lang="en-US" altLang="en-US" sz="2000" b="1" dirty="0" smtClean="0"/>
              <a:t>Virginia Beach Municipal Bldg., VA - 2019</a:t>
            </a:r>
          </a:p>
          <a:p>
            <a:r>
              <a:rPr lang="en-US" altLang="en-US" sz="2000" b="1" dirty="0" smtClean="0"/>
              <a:t>Unfortunately many more……..</a:t>
            </a:r>
            <a:endParaRPr lang="en-US" altLang="en-US" sz="2000" b="1" dirty="0"/>
          </a:p>
          <a:p>
            <a:endParaRPr lang="en-US" altLang="en-US" sz="2000" b="1" dirty="0"/>
          </a:p>
          <a:p>
            <a:pPr marL="0" indent="0">
              <a:buNone/>
            </a:pPr>
            <a:endParaRPr lang="en-US" sz="2000"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a:xfrm>
            <a:off x="457200" y="338328"/>
            <a:ext cx="8229600" cy="1033272"/>
          </a:xfrm>
        </p:spPr>
        <p:txBody>
          <a:bodyPr/>
          <a:lstStyle/>
          <a:p>
            <a:r>
              <a:rPr lang="en-US" b="1" dirty="0">
                <a:ea typeface="ＭＳ Ｐゴシック" charset="0"/>
              </a:rPr>
              <a:t>Major Mass Violence Incidents</a:t>
            </a:r>
            <a:endParaRPr lang="en-US" dirty="0"/>
          </a:p>
        </p:txBody>
      </p:sp>
    </p:spTree>
    <p:extLst>
      <p:ext uri="{BB962C8B-B14F-4D97-AF65-F5344CB8AC3E}">
        <p14:creationId xmlns:p14="http://schemas.microsoft.com/office/powerpoint/2010/main" val="79055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a:xfrm>
            <a:off x="457200" y="338328"/>
            <a:ext cx="8229600" cy="1642872"/>
          </a:xfrm>
        </p:spPr>
        <p:txBody>
          <a:bodyPr>
            <a:normAutofit/>
          </a:bodyPr>
          <a:lstStyle/>
          <a:p>
            <a:pPr algn="l"/>
            <a:r>
              <a:rPr lang="en-US" sz="3600" b="1" dirty="0" smtClean="0"/>
              <a:t>What are the Impacts of MVIs on Victims and Communities?    </a:t>
            </a:r>
            <a:endParaRPr lang="en-US" sz="3600" b="1" dirty="0"/>
          </a:p>
        </p:txBody>
      </p:sp>
      <p:pic>
        <p:nvPicPr>
          <p:cNvPr id="2050" name="Picture 2"/>
          <p:cNvPicPr>
            <a:picLocks noGrp="1" noChangeAspect="1" noChangeArrowheads="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67917" y="2667000"/>
            <a:ext cx="5347982"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25084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1" cy="4419600"/>
          </a:xfrm>
        </p:spPr>
        <p:txBody>
          <a:bodyPr/>
          <a:lstStyle/>
          <a:p>
            <a:pPr>
              <a:buFont typeface="Wingdings" panose="05000000000000000000" pitchFamily="2" charset="2"/>
              <a:buChar char="Ø"/>
            </a:pPr>
            <a:endParaRPr lang="en-US" b="1" dirty="0" smtClean="0"/>
          </a:p>
          <a:p>
            <a:pPr>
              <a:buFont typeface="Wingdings" panose="05000000000000000000" pitchFamily="2" charset="2"/>
              <a:buChar char="Ø"/>
            </a:pPr>
            <a:r>
              <a:rPr lang="en-US" b="1" dirty="0" smtClean="0"/>
              <a:t>Those killed, injured, and survivors at the scene</a:t>
            </a:r>
          </a:p>
          <a:p>
            <a:pPr>
              <a:buFont typeface="Wingdings" panose="05000000000000000000" pitchFamily="2" charset="2"/>
              <a:buChar char="Ø"/>
            </a:pPr>
            <a:r>
              <a:rPr lang="en-US" b="1" dirty="0" smtClean="0"/>
              <a:t>Family, friends, co-workers,  &amp; neighbors of the victims</a:t>
            </a:r>
          </a:p>
          <a:p>
            <a:pPr>
              <a:buFont typeface="Wingdings" panose="05000000000000000000" pitchFamily="2" charset="2"/>
              <a:buChar char="Ø"/>
            </a:pPr>
            <a:r>
              <a:rPr lang="en-US" b="1" dirty="0" smtClean="0"/>
              <a:t>First responders (law enforcement, firefighters, EMS, etc.)</a:t>
            </a:r>
          </a:p>
          <a:p>
            <a:pPr>
              <a:buFont typeface="Wingdings" panose="05000000000000000000" pitchFamily="2" charset="2"/>
              <a:buChar char="Ø"/>
            </a:pPr>
            <a:r>
              <a:rPr lang="en-US" b="1" dirty="0" smtClean="0"/>
              <a:t>Medical and mental health providers</a:t>
            </a:r>
          </a:p>
          <a:p>
            <a:pPr>
              <a:buFont typeface="Wingdings" panose="05000000000000000000" pitchFamily="2" charset="2"/>
              <a:buChar char="Ø"/>
            </a:pPr>
            <a:r>
              <a:rPr lang="en-US" b="1" dirty="0" smtClean="0"/>
              <a:t>Recovery workers (clean-up crews, body handlers, others)</a:t>
            </a:r>
          </a:p>
          <a:p>
            <a:pPr>
              <a:buFont typeface="Wingdings" panose="05000000000000000000" pitchFamily="2" charset="2"/>
              <a:buChar char="Ø"/>
            </a:pPr>
            <a:r>
              <a:rPr lang="en-US" b="1" dirty="0" smtClean="0"/>
              <a:t>Victim assistance professionals; attorneys &amp; court officers</a:t>
            </a:r>
          </a:p>
          <a:p>
            <a:pPr>
              <a:buFont typeface="Wingdings" panose="05000000000000000000" pitchFamily="2" charset="2"/>
              <a:buChar char="Ø"/>
            </a:pPr>
            <a:r>
              <a:rPr lang="en-US" b="1" dirty="0" smtClean="0"/>
              <a:t>Community members</a:t>
            </a:r>
          </a:p>
          <a:p>
            <a:pPr>
              <a:buFont typeface="Wingdings" panose="05000000000000000000" pitchFamily="2" charset="2"/>
              <a:buChar char="Ø"/>
            </a:pPr>
            <a:r>
              <a:rPr lang="en-US" b="1" dirty="0" smtClean="0"/>
              <a:t>Taxpayers</a:t>
            </a:r>
            <a:endParaRPr lang="en-US" b="1"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normAutofit fontScale="90000"/>
          </a:bodyPr>
          <a:lstStyle/>
          <a:p>
            <a:r>
              <a:rPr lang="en-US" b="1" dirty="0" smtClean="0"/>
              <a:t>Who are Impacted by MVIs?</a:t>
            </a:r>
            <a:br>
              <a:rPr lang="en-US" b="1" dirty="0" smtClean="0"/>
            </a:br>
            <a:r>
              <a:rPr lang="en-US" b="1" dirty="0" smtClean="0"/>
              <a:t>The “</a:t>
            </a:r>
            <a:r>
              <a:rPr lang="en-US" b="1" smtClean="0"/>
              <a:t>ripple effect"</a:t>
            </a:r>
            <a:endParaRPr lang="en-US" b="1" dirty="0"/>
          </a:p>
        </p:txBody>
      </p:sp>
    </p:spTree>
    <p:extLst>
      <p:ext uri="{BB962C8B-B14F-4D97-AF65-F5344CB8AC3E}">
        <p14:creationId xmlns:p14="http://schemas.microsoft.com/office/powerpoint/2010/main" val="2871567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1" y="1676400"/>
            <a:ext cx="8153400" cy="4419600"/>
          </a:xfrm>
        </p:spPr>
        <p:txBody>
          <a:bodyPr/>
          <a:lstStyle/>
          <a:p>
            <a:pPr>
              <a:buFont typeface="Wingdings" panose="05000000000000000000" pitchFamily="2" charset="2"/>
              <a:buChar char="Ø"/>
            </a:pPr>
            <a:r>
              <a:rPr lang="en-US" b="1" dirty="0" smtClean="0"/>
              <a:t>Posttraumatic Stress Disorder symptoms</a:t>
            </a:r>
          </a:p>
          <a:p>
            <a:pPr lvl="1">
              <a:buFont typeface="Wingdings" panose="05000000000000000000" pitchFamily="2" charset="2"/>
              <a:buChar char="§"/>
            </a:pPr>
            <a:r>
              <a:rPr lang="en-US" b="1" dirty="0" smtClean="0"/>
              <a:t>Intrusion</a:t>
            </a:r>
          </a:p>
          <a:p>
            <a:pPr lvl="1">
              <a:buFont typeface="Wingdings" panose="05000000000000000000" pitchFamily="2" charset="2"/>
              <a:buChar char="§"/>
            </a:pPr>
            <a:r>
              <a:rPr lang="en-US" b="1" dirty="0" smtClean="0"/>
              <a:t> Avoidance</a:t>
            </a:r>
          </a:p>
          <a:p>
            <a:pPr lvl="1">
              <a:buFont typeface="Wingdings" panose="05000000000000000000" pitchFamily="2" charset="2"/>
              <a:buChar char="§"/>
            </a:pPr>
            <a:r>
              <a:rPr lang="en-US" b="1" dirty="0" smtClean="0"/>
              <a:t>Negative alterations in cognitions and mood</a:t>
            </a:r>
          </a:p>
          <a:p>
            <a:pPr lvl="1">
              <a:buFont typeface="Wingdings" panose="05000000000000000000" pitchFamily="2" charset="2"/>
              <a:buChar char="§"/>
            </a:pPr>
            <a:r>
              <a:rPr lang="en-US" b="1" dirty="0" smtClean="0"/>
              <a:t>Alterations in arousal and reactivity</a:t>
            </a:r>
          </a:p>
          <a:p>
            <a:pPr>
              <a:buFont typeface="Wingdings" panose="05000000000000000000" pitchFamily="2" charset="2"/>
              <a:buChar char="Ø"/>
            </a:pPr>
            <a:r>
              <a:rPr lang="en-US" b="1" dirty="0" smtClean="0"/>
              <a:t>Depression</a:t>
            </a:r>
          </a:p>
          <a:p>
            <a:pPr>
              <a:buFont typeface="Wingdings" panose="05000000000000000000" pitchFamily="2" charset="2"/>
              <a:buChar char="Ø"/>
            </a:pPr>
            <a:r>
              <a:rPr lang="en-US" b="1" dirty="0" smtClean="0"/>
              <a:t>General anxiety </a:t>
            </a:r>
          </a:p>
          <a:p>
            <a:pPr>
              <a:buFont typeface="Wingdings" panose="05000000000000000000" pitchFamily="2" charset="2"/>
              <a:buChar char="Ø"/>
            </a:pPr>
            <a:r>
              <a:rPr lang="en-US" b="1" dirty="0" smtClean="0"/>
              <a:t>Increased fears and/or lack of trust</a:t>
            </a:r>
          </a:p>
          <a:p>
            <a:pPr>
              <a:buFont typeface="Wingdings" panose="05000000000000000000" pitchFamily="2" charset="2"/>
              <a:buChar char="Ø"/>
            </a:pPr>
            <a:r>
              <a:rPr lang="en-US" b="1" dirty="0" smtClean="0"/>
              <a:t>Anger and/or irritability</a:t>
            </a:r>
          </a:p>
          <a:p>
            <a:pPr>
              <a:buFont typeface="Wingdings" panose="05000000000000000000" pitchFamily="2" charset="2"/>
              <a:buChar char="Ø"/>
            </a:pPr>
            <a:r>
              <a:rPr lang="en-US" b="1" dirty="0" smtClean="0"/>
              <a:t>Decreased feelings of safety</a:t>
            </a:r>
          </a:p>
          <a:p>
            <a:pPr>
              <a:buFont typeface="Wingdings" panose="05000000000000000000" pitchFamily="2" charset="2"/>
              <a:buChar char="Ø"/>
            </a:pPr>
            <a:endParaRPr lang="en-US" b="1" dirty="0" smtClean="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lstStyle/>
          <a:p>
            <a:r>
              <a:rPr lang="en-US" b="1" dirty="0" smtClean="0"/>
              <a:t>Potential Mental Health Effects</a:t>
            </a:r>
            <a:endParaRPr lang="en-US" b="1" dirty="0"/>
          </a:p>
        </p:txBody>
      </p:sp>
    </p:spTree>
    <p:extLst>
      <p:ext uri="{BB962C8B-B14F-4D97-AF65-F5344CB8AC3E}">
        <p14:creationId xmlns:p14="http://schemas.microsoft.com/office/powerpoint/2010/main" val="12665226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85C2614-79F4-40CC-89A5-CA46A5991236}"/>
              </a:ext>
            </a:extLst>
          </p:cNvPr>
          <p:cNvSpPr>
            <a:spLocks noGrp="1"/>
          </p:cNvSpPr>
          <p:nvPr>
            <p:ph type="title"/>
          </p:nvPr>
        </p:nvSpPr>
        <p:spPr/>
        <p:txBody>
          <a:bodyPr>
            <a:normAutofit fontScale="90000"/>
          </a:bodyPr>
          <a:lstStyle/>
          <a:p>
            <a:r>
              <a:rPr lang="en-US" b="1" dirty="0"/>
              <a:t>How can we help victims and communities recover from MVIs?</a:t>
            </a:r>
          </a:p>
        </p:txBody>
      </p:sp>
      <p:pic>
        <p:nvPicPr>
          <p:cNvPr id="6" name="Picture 5">
            <a:extLst>
              <a:ext uri="{FF2B5EF4-FFF2-40B4-BE49-F238E27FC236}">
                <a16:creationId xmlns:a16="http://schemas.microsoft.com/office/drawing/2014/main" id="{858E70C8-27F3-428B-9053-2BE1FD8C729E}"/>
              </a:ext>
            </a:extLst>
          </p:cNvPr>
          <p:cNvPicPr>
            <a:picLocks noChangeAspect="1"/>
          </p:cNvPicPr>
          <p:nvPr/>
        </p:nvPicPr>
        <p:blipFill>
          <a:blip r:embed="rId2"/>
          <a:stretch>
            <a:fillRect/>
          </a:stretch>
        </p:blipFill>
        <p:spPr>
          <a:xfrm rot="21326369">
            <a:off x="844321" y="2159431"/>
            <a:ext cx="3356456" cy="1891365"/>
          </a:xfrm>
          <a:prstGeom prst="rect">
            <a:avLst/>
          </a:prstGeom>
        </p:spPr>
      </p:pic>
      <p:pic>
        <p:nvPicPr>
          <p:cNvPr id="7" name="Picture 6">
            <a:extLst>
              <a:ext uri="{FF2B5EF4-FFF2-40B4-BE49-F238E27FC236}">
                <a16:creationId xmlns:a16="http://schemas.microsoft.com/office/drawing/2014/main" id="{8F5CDB1E-E964-4C1E-A4EC-DC7E59741437}"/>
              </a:ext>
            </a:extLst>
          </p:cNvPr>
          <p:cNvPicPr>
            <a:picLocks noChangeAspect="1"/>
          </p:cNvPicPr>
          <p:nvPr/>
        </p:nvPicPr>
        <p:blipFill>
          <a:blip r:embed="rId3"/>
          <a:stretch>
            <a:fillRect/>
          </a:stretch>
        </p:blipFill>
        <p:spPr>
          <a:xfrm rot="660652">
            <a:off x="4986436" y="2375294"/>
            <a:ext cx="3849687" cy="2317030"/>
          </a:xfrm>
          <a:prstGeom prst="rect">
            <a:avLst/>
          </a:prstGeom>
        </p:spPr>
      </p:pic>
      <p:pic>
        <p:nvPicPr>
          <p:cNvPr id="9" name="Picture 8">
            <a:extLst>
              <a:ext uri="{FF2B5EF4-FFF2-40B4-BE49-F238E27FC236}">
                <a16:creationId xmlns:a16="http://schemas.microsoft.com/office/drawing/2014/main" id="{C72DB2CA-20E6-4C10-97B6-286642E04599}"/>
              </a:ext>
            </a:extLst>
          </p:cNvPr>
          <p:cNvPicPr>
            <a:picLocks noChangeAspect="1"/>
          </p:cNvPicPr>
          <p:nvPr/>
        </p:nvPicPr>
        <p:blipFill>
          <a:blip r:embed="rId4"/>
          <a:stretch>
            <a:fillRect/>
          </a:stretch>
        </p:blipFill>
        <p:spPr>
          <a:xfrm>
            <a:off x="1640456" y="4417155"/>
            <a:ext cx="3533775" cy="2000250"/>
          </a:xfrm>
          <a:prstGeom prst="rect">
            <a:avLst/>
          </a:prstGeom>
        </p:spPr>
      </p:pic>
      <p:sp>
        <p:nvSpPr>
          <p:cNvPr id="2" name="Date Placeholder 1"/>
          <p:cNvSpPr>
            <a:spLocks noGrp="1"/>
          </p:cNvSpPr>
          <p:nvPr>
            <p:ph type="dt" sz="half" idx="10"/>
          </p:nvPr>
        </p:nvSpPr>
        <p:spPr/>
        <p:txBody>
          <a:bodyPr/>
          <a:lstStyle/>
          <a:p>
            <a:r>
              <a:rPr lang="en-US" smtClean="0"/>
              <a:t>National Mass Violence and Victimization Resource Center</a:t>
            </a:r>
            <a:endParaRPr lang="en-US"/>
          </a:p>
        </p:txBody>
      </p:sp>
    </p:spTree>
    <p:extLst>
      <p:ext uri="{BB962C8B-B14F-4D97-AF65-F5344CB8AC3E}">
        <p14:creationId xmlns:p14="http://schemas.microsoft.com/office/powerpoint/2010/main" val="2695136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Communities and Victims Vary and Need Different Services </a:t>
            </a:r>
            <a:endParaRPr lang="en-US" b="1"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a:p>
        </p:txBody>
      </p:sp>
      <p:pic>
        <p:nvPicPr>
          <p:cNvPr id="1026" name="Picture 2" descr="https://www.ktsa.com/wp-content/uploads/2018/11/IMG_20181104_102947753_HDR-e154138023027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23292"/>
            <a:ext cx="2782278" cy="20867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gannett-cdn.com/presto/2018/11/08/USAT/0f0e55b2-cc60-44c1-ba24-62a29756d9ed-110818-thousand-oaks-ca-shooting_Onlin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6799" y="1659986"/>
            <a:ext cx="2742174" cy="26834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washingtonpost.com/graphics/local/virginia-tech-five-years-later/images/grimes_audio_im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9002" y="4660948"/>
            <a:ext cx="2762250" cy="13811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olice investigate the back of the Pulse nightclub in Orlando on Sunday, June 12. At least 49 people were killed there by Omar Mateen, who was shot and killed by Orlando police. It was the deadliest mass shooting in U.S. histo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962401"/>
            <a:ext cx="3978055" cy="2105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1786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1" y="1981200"/>
            <a:ext cx="8382000" cy="4144963"/>
          </a:xfrm>
        </p:spPr>
        <p:txBody>
          <a:bodyPr>
            <a:normAutofit fontScale="92500" lnSpcReduction="10000"/>
          </a:bodyPr>
          <a:lstStyle/>
          <a:p>
            <a:pPr>
              <a:buFont typeface="Wingdings" panose="05000000000000000000" pitchFamily="2" charset="2"/>
              <a:buChar char="§"/>
            </a:pPr>
            <a:r>
              <a:rPr lang="en-US" b="1" dirty="0">
                <a:solidFill>
                  <a:schemeClr val="tx1"/>
                </a:solidFill>
              </a:rPr>
              <a:t>Establish working relationships now!</a:t>
            </a:r>
          </a:p>
          <a:p>
            <a:pPr>
              <a:buFont typeface="Wingdings" panose="05000000000000000000" pitchFamily="2" charset="2"/>
              <a:buChar char="§"/>
            </a:pPr>
            <a:r>
              <a:rPr lang="en-US" b="1" dirty="0">
                <a:solidFill>
                  <a:schemeClr val="tx1"/>
                </a:solidFill>
              </a:rPr>
              <a:t>Collaboration is the key to an effective response.</a:t>
            </a:r>
          </a:p>
          <a:p>
            <a:pPr>
              <a:buFont typeface="Wingdings" panose="05000000000000000000" pitchFamily="2" charset="2"/>
              <a:buChar char="§"/>
            </a:pPr>
            <a:r>
              <a:rPr lang="en-US" b="1" dirty="0">
                <a:solidFill>
                  <a:schemeClr val="tx1"/>
                </a:solidFill>
              </a:rPr>
              <a:t>Know your local, state, and national experts who can help. Call on them.  </a:t>
            </a:r>
          </a:p>
          <a:p>
            <a:pPr>
              <a:buFont typeface="Wingdings" panose="05000000000000000000" pitchFamily="2" charset="2"/>
              <a:buChar char="§"/>
            </a:pPr>
            <a:r>
              <a:rPr lang="en-US" b="1" dirty="0">
                <a:solidFill>
                  <a:schemeClr val="tx1"/>
                </a:solidFill>
              </a:rPr>
              <a:t>Mental health providers must have expertise in evidenced-based trauma response.  Just because someone is “well-intentioned” does not mean that they will be an effective team member.  </a:t>
            </a:r>
          </a:p>
          <a:p>
            <a:pPr>
              <a:buFont typeface="Wingdings" panose="05000000000000000000" pitchFamily="2" charset="2"/>
              <a:buChar char="§"/>
            </a:pPr>
            <a:r>
              <a:rPr lang="en-US" b="1" dirty="0">
                <a:solidFill>
                  <a:schemeClr val="tx1"/>
                </a:solidFill>
              </a:rPr>
              <a:t>Be flexible; the situations can change rapidly.</a:t>
            </a:r>
          </a:p>
          <a:p>
            <a:pPr>
              <a:buFont typeface="Wingdings" panose="05000000000000000000" pitchFamily="2" charset="2"/>
              <a:buChar char="§"/>
            </a:pPr>
            <a:r>
              <a:rPr lang="en-US" b="1" dirty="0">
                <a:solidFill>
                  <a:schemeClr val="tx1"/>
                </a:solidFill>
              </a:rPr>
              <a:t>Stay in frequent contact with team members and make sure everyone has accurate and up-to-date information.</a:t>
            </a:r>
          </a:p>
          <a:p>
            <a:pPr>
              <a:buFont typeface="Wingdings" panose="05000000000000000000" pitchFamily="2" charset="2"/>
              <a:buChar char="§"/>
            </a:pPr>
            <a:r>
              <a:rPr lang="en-US" b="1" dirty="0">
                <a:solidFill>
                  <a:schemeClr val="tx1"/>
                </a:solidFill>
              </a:rPr>
              <a:t>Self-care for victim advocates/service providers/clinical support teams is important. </a:t>
            </a:r>
          </a:p>
          <a:p>
            <a:pPr marL="0" indent="0">
              <a:buNone/>
            </a:pPr>
            <a:endParaRPr lang="en-US" dirty="0"/>
          </a:p>
        </p:txBody>
      </p:sp>
      <p:sp>
        <p:nvSpPr>
          <p:cNvPr id="3" name="Title 2"/>
          <p:cNvSpPr>
            <a:spLocks noGrp="1"/>
          </p:cNvSpPr>
          <p:nvPr>
            <p:ph type="title"/>
          </p:nvPr>
        </p:nvSpPr>
        <p:spPr/>
        <p:txBody>
          <a:bodyPr>
            <a:normAutofit fontScale="90000"/>
          </a:bodyPr>
          <a:lstStyle/>
          <a:p>
            <a:r>
              <a:rPr lang="en-US" b="1" dirty="0" smtClean="0"/>
              <a:t>But Here Are Some General Lessons Learned and Take Home Points </a:t>
            </a:r>
            <a:endParaRPr lang="en-US"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2535958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r>
              <a:rPr lang="en-US" sz="4400" b="1" dirty="0"/>
              <a:t>One Model for Victim Services for High-Profile MVI Trials</a:t>
            </a:r>
            <a:endParaRPr lang="en-US" sz="4400" dirty="0"/>
          </a:p>
        </p:txBody>
      </p:sp>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p:txBody>
          <a:bodyPr>
            <a:normAutofit/>
          </a:bodyPr>
          <a:lstStyle/>
          <a:p>
            <a:endParaRPr lang="en-US" b="1" dirty="0"/>
          </a:p>
        </p:txBody>
      </p:sp>
    </p:spTree>
    <p:extLst>
      <p:ext uri="{BB962C8B-B14F-4D97-AF65-F5344CB8AC3E}">
        <p14:creationId xmlns:p14="http://schemas.microsoft.com/office/powerpoint/2010/main" val="1696616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971800" y="2286000"/>
            <a:ext cx="276860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457200" y="304800"/>
            <a:ext cx="8229600" cy="1252728"/>
          </a:xfrm>
        </p:spPr>
        <p:txBody>
          <a:bodyPr>
            <a:normAutofit fontScale="90000"/>
          </a:bodyPr>
          <a:lstStyle/>
          <a:p>
            <a:r>
              <a:rPr lang="en-US" dirty="0" smtClean="0"/>
              <a:t>Emanuel AME Church, Charleston, SC</a:t>
            </a:r>
            <a:endParaRPr lang="en-US" dirty="0"/>
          </a:p>
        </p:txBody>
      </p:sp>
    </p:spTree>
    <p:extLst>
      <p:ext uri="{BB962C8B-B14F-4D97-AF65-F5344CB8AC3E}">
        <p14:creationId xmlns:p14="http://schemas.microsoft.com/office/powerpoint/2010/main" val="38319982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1" y="1752601"/>
            <a:ext cx="8153400" cy="3886199"/>
          </a:xfrm>
        </p:spPr>
        <p:txBody>
          <a:bodyPr>
            <a:normAutofit lnSpcReduction="10000"/>
          </a:bodyPr>
          <a:lstStyle/>
          <a:p>
            <a:pPr marL="0" indent="0">
              <a:buNone/>
            </a:pPr>
            <a:r>
              <a:rPr lang="en-US" dirty="0" smtClean="0"/>
              <a:t> </a:t>
            </a:r>
            <a:endParaRPr lang="en-US" dirty="0"/>
          </a:p>
          <a:p>
            <a:pPr marL="0" indent="0">
              <a:buNone/>
            </a:pPr>
            <a:endParaRPr lang="en-US" dirty="0" smtClean="0"/>
          </a:p>
          <a:p>
            <a:pPr marL="0" indent="0">
              <a:buNone/>
            </a:pPr>
            <a:r>
              <a:rPr lang="en-US" b="1" dirty="0" smtClean="0"/>
              <a:t>Special thanks to my colleagues at the NMVVRC</a:t>
            </a:r>
          </a:p>
          <a:p>
            <a:pPr marL="0" indent="0">
              <a:buNone/>
            </a:pPr>
            <a:endParaRPr lang="en-US" b="1" dirty="0"/>
          </a:p>
          <a:p>
            <a:pPr marL="0" indent="0">
              <a:buNone/>
            </a:pPr>
            <a:r>
              <a:rPr lang="en-US" b="1" dirty="0" smtClean="0"/>
              <a:t>Preparation </a:t>
            </a:r>
            <a:r>
              <a:rPr lang="en-US" b="1" dirty="0"/>
              <a:t>of this presentation was partially supported by Office for Victim of Crime Grant No. 2016-RF-GX-0001 and OVC Co-Operative Agreement No. 2017-MU-GX-K114.  </a:t>
            </a:r>
          </a:p>
          <a:p>
            <a:pPr marL="0" indent="0">
              <a:buNone/>
            </a:pPr>
            <a:endParaRPr lang="en-US" b="1" dirty="0"/>
          </a:p>
          <a:p>
            <a:pPr marL="0" indent="0">
              <a:buNone/>
            </a:pPr>
            <a:r>
              <a:rPr lang="en-US" b="1" dirty="0" smtClean="0"/>
              <a:t>Opinions </a:t>
            </a:r>
            <a:r>
              <a:rPr lang="en-US" b="1" dirty="0"/>
              <a:t>are those of the author and not necessarily those of OVC or the U.S. Department of Justice.</a:t>
            </a:r>
          </a:p>
          <a:p>
            <a:endParaRPr lang="en-US" b="1" dirty="0"/>
          </a:p>
        </p:txBody>
      </p:sp>
      <p:sp>
        <p:nvSpPr>
          <p:cNvPr id="4" name="Date Placeholder 3"/>
          <p:cNvSpPr>
            <a:spLocks noGrp="1"/>
          </p:cNvSpPr>
          <p:nvPr>
            <p:ph type="dt" sz="half" idx="10"/>
          </p:nvPr>
        </p:nvSpPr>
        <p:spPr/>
        <p:txBody>
          <a:bodyPr/>
          <a:lstStyle/>
          <a:p>
            <a:r>
              <a:rPr lang="en-US" dirty="0" smtClean="0"/>
              <a:t>National Mass Violence and Victimization Resource Center</a:t>
            </a:r>
            <a:endParaRPr lang="en-US" dirty="0"/>
          </a:p>
        </p:txBody>
      </p:sp>
      <p:sp>
        <p:nvSpPr>
          <p:cNvPr id="3" name="Title 2"/>
          <p:cNvSpPr>
            <a:spLocks noGrp="1"/>
          </p:cNvSpPr>
          <p:nvPr>
            <p:ph type="title"/>
          </p:nvPr>
        </p:nvSpPr>
        <p:spPr/>
        <p:txBody>
          <a:bodyPr/>
          <a:lstStyle/>
          <a:p>
            <a:r>
              <a:rPr lang="en-US" dirty="0" smtClean="0"/>
              <a:t>Acknowledgements</a:t>
            </a:r>
            <a:endParaRPr lang="en-US" dirty="0"/>
          </a:p>
        </p:txBody>
      </p:sp>
    </p:spTree>
    <p:extLst>
      <p:ext uri="{BB962C8B-B14F-4D97-AF65-F5344CB8AC3E}">
        <p14:creationId xmlns:p14="http://schemas.microsoft.com/office/powerpoint/2010/main" val="3725808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286000"/>
            <a:ext cx="7924800" cy="4114800"/>
          </a:xfrm>
        </p:spPr>
        <p:txBody>
          <a:bodyPr>
            <a:normAutofit fontScale="92500"/>
          </a:bodyPr>
          <a:lstStyle/>
          <a:p>
            <a:pPr>
              <a:buFont typeface="Wingdings" panose="05000000000000000000" pitchFamily="2" charset="2"/>
              <a:buChar char="§"/>
            </a:pPr>
            <a:r>
              <a:rPr lang="en-US" sz="2600" b="1" dirty="0" smtClean="0"/>
              <a:t>On June 17, 2015, a 21 year-old white supremacist was welcomed into weekly Bible study. At the close of Bible study, while the 12 church members bowed their heads in prayer, he started shooting.</a:t>
            </a:r>
          </a:p>
          <a:p>
            <a:pPr>
              <a:buFont typeface="Wingdings" panose="05000000000000000000" pitchFamily="2" charset="2"/>
              <a:buChar char="§"/>
            </a:pPr>
            <a:r>
              <a:rPr lang="en-US" sz="2600" b="1" dirty="0" smtClean="0"/>
              <a:t>Nine church members were killed;  3 survived; 2 others who were in an adjacent church office also survived.</a:t>
            </a:r>
          </a:p>
          <a:p>
            <a:pPr>
              <a:buFont typeface="Wingdings" panose="05000000000000000000" pitchFamily="2" charset="2"/>
              <a:buChar char="§"/>
            </a:pPr>
            <a:r>
              <a:rPr lang="en-US" sz="2600" b="1" dirty="0" smtClean="0"/>
              <a:t>President Obama offered the eulogy for Rev. Clementa Pinckney. There were eight other funerals. </a:t>
            </a:r>
          </a:p>
          <a:p>
            <a:pPr>
              <a:buFont typeface="Wingdings" panose="05000000000000000000" pitchFamily="2" charset="2"/>
              <a:buChar char="§"/>
            </a:pPr>
            <a:r>
              <a:rPr lang="en-US" sz="2600" b="1" dirty="0" smtClean="0"/>
              <a:t>And the families, survivors, congregation, and the community began their long road to healing. </a:t>
            </a:r>
          </a:p>
          <a:p>
            <a:pPr marL="0" indent="0">
              <a:buNone/>
            </a:pPr>
            <a:endParaRPr lang="en-US" sz="2600" b="1" dirty="0" smtClean="0"/>
          </a:p>
          <a:p>
            <a:pPr marL="0" indent="0">
              <a:buNone/>
            </a:pPr>
            <a:endParaRPr lang="en-US" dirty="0"/>
          </a:p>
          <a:p>
            <a:pPr>
              <a:buFont typeface="Wingdings" panose="05000000000000000000" pitchFamily="2" charset="2"/>
              <a:buChar char="§"/>
            </a:pPr>
            <a:endParaRPr lang="en-US" dirty="0"/>
          </a:p>
        </p:txBody>
      </p:sp>
      <p:sp>
        <p:nvSpPr>
          <p:cNvPr id="3" name="Title 2"/>
          <p:cNvSpPr>
            <a:spLocks noGrp="1"/>
          </p:cNvSpPr>
          <p:nvPr>
            <p:ph type="title"/>
          </p:nvPr>
        </p:nvSpPr>
        <p:spPr/>
        <p:txBody>
          <a:bodyPr/>
          <a:lstStyle/>
          <a:p>
            <a:r>
              <a:rPr lang="en-US" b="1" dirty="0" smtClean="0"/>
              <a:t>Mother Emanuel Massacre </a:t>
            </a:r>
            <a:endParaRPr lang="en-US"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3486611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371600"/>
            <a:ext cx="8153401" cy="5029200"/>
          </a:xfrm>
        </p:spPr>
        <p:txBody>
          <a:bodyPr>
            <a:normAutofit fontScale="92500"/>
          </a:bodyPr>
          <a:lstStyle/>
          <a:p>
            <a:pPr>
              <a:buFont typeface="Wingdings" panose="05000000000000000000" pitchFamily="2" charset="2"/>
              <a:buChar char="§"/>
              <a:defRPr/>
            </a:pPr>
            <a:r>
              <a:rPr lang="en-US" altLang="en-US" b="1" dirty="0" smtClean="0"/>
              <a:t>Charleston-Dorchester </a:t>
            </a:r>
            <a:r>
              <a:rPr lang="en-US" altLang="en-US" b="1" dirty="0"/>
              <a:t>Mental Health Center (CDMHC</a:t>
            </a:r>
            <a:r>
              <a:rPr lang="en-US" altLang="en-US" b="1" dirty="0" smtClean="0"/>
              <a:t>)</a:t>
            </a:r>
          </a:p>
          <a:p>
            <a:pPr>
              <a:buFont typeface="Wingdings" panose="05000000000000000000" pitchFamily="2" charset="2"/>
              <a:buChar char="§"/>
              <a:defRPr/>
            </a:pPr>
            <a:r>
              <a:rPr lang="en-US" altLang="en-US" b="1" dirty="0" smtClean="0"/>
              <a:t>Charleston </a:t>
            </a:r>
            <a:r>
              <a:rPr lang="en-US" altLang="en-US" b="1" dirty="0"/>
              <a:t>City Police Department</a:t>
            </a:r>
          </a:p>
          <a:p>
            <a:pPr>
              <a:buFont typeface="Wingdings" panose="05000000000000000000" pitchFamily="2" charset="2"/>
              <a:buChar char="§"/>
              <a:defRPr/>
            </a:pPr>
            <a:r>
              <a:rPr lang="en-US" altLang="en-US" b="1" dirty="0" smtClean="0"/>
              <a:t>Charleston </a:t>
            </a:r>
            <a:r>
              <a:rPr lang="en-US" altLang="en-US" b="1" dirty="0"/>
              <a:t>City </a:t>
            </a:r>
            <a:r>
              <a:rPr lang="en-US" altLang="en-US" b="1" dirty="0" smtClean="0"/>
              <a:t>Mayor’s Office</a:t>
            </a:r>
          </a:p>
          <a:p>
            <a:pPr>
              <a:buFont typeface="Wingdings" panose="05000000000000000000" pitchFamily="2" charset="2"/>
              <a:buChar char="§"/>
              <a:defRPr/>
            </a:pPr>
            <a:r>
              <a:rPr lang="en-US" altLang="en-US" b="1" dirty="0" smtClean="0"/>
              <a:t>MUSC’s </a:t>
            </a:r>
            <a:r>
              <a:rPr lang="en-US" altLang="en-US" b="1" dirty="0"/>
              <a:t>National Crime Victims Research and Treatment Center</a:t>
            </a:r>
          </a:p>
          <a:p>
            <a:pPr>
              <a:buFont typeface="Wingdings" panose="05000000000000000000" pitchFamily="2" charset="2"/>
              <a:buChar char="§"/>
              <a:defRPr/>
            </a:pPr>
            <a:r>
              <a:rPr lang="en-US" altLang="en-US" b="1" dirty="0" smtClean="0"/>
              <a:t>FBI </a:t>
            </a:r>
            <a:r>
              <a:rPr lang="en-US" altLang="en-US" b="1" dirty="0"/>
              <a:t>Office of Victim Assistance</a:t>
            </a:r>
          </a:p>
          <a:p>
            <a:pPr>
              <a:buFont typeface="Wingdings" panose="05000000000000000000" pitchFamily="2" charset="2"/>
              <a:buChar char="§"/>
              <a:defRPr/>
            </a:pPr>
            <a:r>
              <a:rPr lang="en-US" altLang="en-US" b="1" dirty="0"/>
              <a:t>Charleston County Sheriff’s Office</a:t>
            </a:r>
          </a:p>
          <a:p>
            <a:pPr>
              <a:buFont typeface="Wingdings" panose="05000000000000000000" pitchFamily="2" charset="2"/>
              <a:buChar char="§"/>
              <a:defRPr/>
            </a:pPr>
            <a:r>
              <a:rPr lang="en-US" altLang="en-US" b="1" dirty="0" smtClean="0"/>
              <a:t>State </a:t>
            </a:r>
            <a:r>
              <a:rPr lang="en-US" altLang="en-US" b="1" dirty="0"/>
              <a:t>Office for Victim </a:t>
            </a:r>
            <a:r>
              <a:rPr lang="en-US" altLang="en-US" b="1" dirty="0" smtClean="0"/>
              <a:t>Assistance</a:t>
            </a:r>
          </a:p>
          <a:p>
            <a:pPr>
              <a:buFont typeface="Wingdings" panose="05000000000000000000" pitchFamily="2" charset="2"/>
              <a:buChar char="§"/>
              <a:defRPr/>
            </a:pPr>
            <a:r>
              <a:rPr lang="en-US" altLang="en-US" b="1" dirty="0"/>
              <a:t>US Attorney’s Office for the District of South Carolina</a:t>
            </a:r>
          </a:p>
          <a:p>
            <a:pPr>
              <a:buFont typeface="Wingdings" panose="05000000000000000000" pitchFamily="2" charset="2"/>
              <a:buChar char="§"/>
              <a:defRPr/>
            </a:pPr>
            <a:r>
              <a:rPr lang="en-US" altLang="en-US" b="1" dirty="0" smtClean="0"/>
              <a:t>Ninth </a:t>
            </a:r>
            <a:r>
              <a:rPr lang="en-US" altLang="en-US" b="1" dirty="0"/>
              <a:t>Judicial Circuit Solicitor’s Office</a:t>
            </a:r>
          </a:p>
          <a:p>
            <a:pPr>
              <a:buFont typeface="Wingdings" panose="05000000000000000000" pitchFamily="2" charset="2"/>
              <a:buChar char="§"/>
              <a:defRPr/>
            </a:pPr>
            <a:r>
              <a:rPr lang="en-US" altLang="en-US" b="1" dirty="0"/>
              <a:t>Charleston County Coroner’s </a:t>
            </a:r>
            <a:r>
              <a:rPr lang="en-US" altLang="en-US" b="1" dirty="0" smtClean="0"/>
              <a:t>Office</a:t>
            </a:r>
          </a:p>
          <a:p>
            <a:pPr>
              <a:buFont typeface="Wingdings" panose="05000000000000000000" pitchFamily="2" charset="2"/>
              <a:buChar char="§"/>
              <a:defRPr/>
            </a:pPr>
            <a:r>
              <a:rPr lang="en-US" altLang="en-US" b="1" dirty="0" smtClean="0"/>
              <a:t>Berkeley County Mental Health</a:t>
            </a:r>
          </a:p>
          <a:p>
            <a:pPr>
              <a:buFont typeface="Wingdings" panose="05000000000000000000" pitchFamily="2" charset="2"/>
              <a:buChar char="§"/>
              <a:defRPr/>
            </a:pPr>
            <a:r>
              <a:rPr lang="en-US" altLang="en-US" b="1" dirty="0" smtClean="0"/>
              <a:t>Emanuel AME Church </a:t>
            </a:r>
            <a:endParaRPr lang="en-US" altLang="en-US" b="1" dirty="0"/>
          </a:p>
          <a:p>
            <a:pPr>
              <a:buFont typeface="Wingdings" panose="05000000000000000000" pitchFamily="2" charset="2"/>
              <a:buChar char="Ø"/>
            </a:pPr>
            <a:endParaRPr lang="en-US" dirty="0"/>
          </a:p>
        </p:txBody>
      </p:sp>
      <p:sp>
        <p:nvSpPr>
          <p:cNvPr id="3" name="Title 2"/>
          <p:cNvSpPr>
            <a:spLocks noGrp="1"/>
          </p:cNvSpPr>
          <p:nvPr>
            <p:ph type="title"/>
          </p:nvPr>
        </p:nvSpPr>
        <p:spPr/>
        <p:txBody>
          <a:bodyPr/>
          <a:lstStyle/>
          <a:p>
            <a:r>
              <a:rPr lang="en-US" b="1" dirty="0" smtClean="0"/>
              <a:t>Collaborative Effort</a:t>
            </a:r>
            <a:endParaRPr lang="en-US"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28135970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2057400"/>
            <a:ext cx="8229600" cy="4191000"/>
          </a:xfrm>
        </p:spPr>
        <p:txBody>
          <a:bodyPr>
            <a:normAutofit lnSpcReduction="10000"/>
          </a:bodyPr>
          <a:lstStyle/>
          <a:p>
            <a:pPr>
              <a:buFont typeface="Wingdings" panose="05000000000000000000" pitchFamily="2" charset="2"/>
              <a:buChar char="Ø"/>
            </a:pPr>
            <a:r>
              <a:rPr lang="en-US" b="1" dirty="0" smtClean="0"/>
              <a:t>This was a highly unique set of circumstances – both multiple state and federal proceedings/trials related to the defendant and to his friend on related charges were occurring during the same time frame.   In addition, the Courthouses were across the street from each other. </a:t>
            </a:r>
          </a:p>
          <a:p>
            <a:pPr>
              <a:buFont typeface="Wingdings" panose="05000000000000000000" pitchFamily="2" charset="2"/>
              <a:buChar char="Ø"/>
            </a:pPr>
            <a:r>
              <a:rPr lang="en-US" b="1" dirty="0" smtClean="0"/>
              <a:t>Outstanding cooperation between the Ninth Judicial Circuit Solicitor’s Office and the US Attorney's Office for the District of South Carolina; including their Victim Advocates.</a:t>
            </a:r>
          </a:p>
          <a:p>
            <a:pPr>
              <a:buFont typeface="Wingdings" panose="05000000000000000000" pitchFamily="2" charset="2"/>
              <a:buChar char="Ø"/>
            </a:pPr>
            <a:r>
              <a:rPr lang="en-US" b="1" dirty="0" smtClean="0"/>
              <a:t> Great working relationships between local, county, state, and federal law enforcement personnel; including court officers.</a:t>
            </a:r>
          </a:p>
          <a:p>
            <a:pPr>
              <a:buFont typeface="Wingdings" panose="05000000000000000000" pitchFamily="2" charset="2"/>
              <a:buChar char="Ø"/>
            </a:pPr>
            <a:endParaRPr lang="en-US" dirty="0" smtClean="0"/>
          </a:p>
        </p:txBody>
      </p:sp>
      <p:sp>
        <p:nvSpPr>
          <p:cNvPr id="3" name="Title 2"/>
          <p:cNvSpPr>
            <a:spLocks noGrp="1"/>
          </p:cNvSpPr>
          <p:nvPr>
            <p:ph type="title"/>
          </p:nvPr>
        </p:nvSpPr>
        <p:spPr>
          <a:xfrm>
            <a:off x="457200" y="457200"/>
            <a:ext cx="8229600" cy="1600200"/>
          </a:xfrm>
        </p:spPr>
        <p:txBody>
          <a:bodyPr>
            <a:noAutofit/>
          </a:bodyPr>
          <a:lstStyle/>
          <a:p>
            <a:r>
              <a:rPr lang="en-US" sz="3800" b="1" dirty="0" smtClean="0"/>
              <a:t>Unique and Essential Elements</a:t>
            </a:r>
            <a:br>
              <a:rPr lang="en-US" sz="3800" b="1" dirty="0" smtClean="0"/>
            </a:br>
            <a:r>
              <a:rPr lang="en-US" sz="3800" b="1" dirty="0" smtClean="0"/>
              <a:t>of the Legal Proceedings and Trials</a:t>
            </a:r>
            <a:br>
              <a:rPr lang="en-US" sz="3800" b="1" dirty="0" smtClean="0"/>
            </a:br>
            <a:endParaRPr lang="en-US" sz="3800"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14190708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514600"/>
            <a:ext cx="8382001" cy="4038600"/>
          </a:xfrm>
        </p:spPr>
        <p:txBody>
          <a:bodyPr/>
          <a:lstStyle/>
          <a:p>
            <a:pPr>
              <a:buFont typeface="Wingdings" panose="05000000000000000000" pitchFamily="2" charset="2"/>
              <a:buChar char="§"/>
            </a:pPr>
            <a:r>
              <a:rPr lang="en-US" sz="2600" b="1" dirty="0" smtClean="0"/>
              <a:t>Great prosecutors!</a:t>
            </a:r>
          </a:p>
          <a:p>
            <a:pPr>
              <a:buFont typeface="Wingdings" panose="05000000000000000000" pitchFamily="2" charset="2"/>
              <a:buChar char="§"/>
            </a:pPr>
            <a:r>
              <a:rPr lang="en-US" sz="2600" b="1" dirty="0" smtClean="0"/>
              <a:t>Great victim advocates!</a:t>
            </a:r>
          </a:p>
          <a:p>
            <a:pPr>
              <a:buFont typeface="Wingdings" panose="05000000000000000000" pitchFamily="2" charset="2"/>
              <a:buChar char="§"/>
            </a:pPr>
            <a:r>
              <a:rPr lang="en-US" sz="2600" b="1" dirty="0" smtClean="0"/>
              <a:t>Great clinical support!</a:t>
            </a:r>
          </a:p>
          <a:p>
            <a:pPr>
              <a:buFont typeface="Wingdings" panose="05000000000000000000" pitchFamily="2" charset="2"/>
              <a:buChar char="§"/>
            </a:pPr>
            <a:r>
              <a:rPr lang="en-US" sz="2600" b="1" dirty="0" smtClean="0"/>
              <a:t>Great law enforcement!</a:t>
            </a:r>
          </a:p>
          <a:p>
            <a:pPr>
              <a:buFont typeface="Wingdings" panose="05000000000000000000" pitchFamily="2" charset="2"/>
              <a:buChar char="§"/>
            </a:pPr>
            <a:r>
              <a:rPr lang="en-US" sz="2600" b="1" dirty="0" smtClean="0"/>
              <a:t>Great city leaders!</a:t>
            </a:r>
          </a:p>
          <a:p>
            <a:pPr>
              <a:buFont typeface="Wingdings" panose="05000000000000000000" pitchFamily="2" charset="2"/>
              <a:buChar char="§"/>
            </a:pPr>
            <a:r>
              <a:rPr lang="en-US" sz="2600" b="1" dirty="0" smtClean="0"/>
              <a:t>Great community support!</a:t>
            </a:r>
          </a:p>
          <a:p>
            <a:pPr>
              <a:buFont typeface="Wingdings" panose="05000000000000000000" pitchFamily="2" charset="2"/>
              <a:buChar char="§"/>
            </a:pPr>
            <a:r>
              <a:rPr lang="en-US" sz="2600" b="1" dirty="0" smtClean="0"/>
              <a:t>Great national support!</a:t>
            </a:r>
          </a:p>
          <a:p>
            <a:pPr marL="0" indent="0">
              <a:buNone/>
            </a:pPr>
            <a:endParaRPr lang="en-US" dirty="0" smtClean="0"/>
          </a:p>
        </p:txBody>
      </p:sp>
      <p:sp>
        <p:nvSpPr>
          <p:cNvPr id="3" name="Title 2"/>
          <p:cNvSpPr>
            <a:spLocks noGrp="1"/>
          </p:cNvSpPr>
          <p:nvPr>
            <p:ph type="title"/>
          </p:nvPr>
        </p:nvSpPr>
        <p:spPr>
          <a:xfrm>
            <a:off x="457200" y="304800"/>
            <a:ext cx="8229600" cy="1371600"/>
          </a:xfrm>
        </p:spPr>
        <p:txBody>
          <a:bodyPr>
            <a:noAutofit/>
          </a:bodyPr>
          <a:lstStyle/>
          <a:p>
            <a:pPr algn="l"/>
            <a:r>
              <a:rPr lang="en-US" sz="3000" b="1" dirty="0" smtClean="0"/>
              <a:t>What Worked Well for Families, Survivors, Church &amp;  Community in State &amp; Federal Proceedings, Hearings, and Trials</a:t>
            </a:r>
            <a:endParaRPr lang="en-US" sz="3000"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30727548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2286000"/>
            <a:ext cx="8305800" cy="3886200"/>
          </a:xfrm>
        </p:spPr>
        <p:txBody>
          <a:bodyPr>
            <a:normAutofit fontScale="92500"/>
          </a:bodyPr>
          <a:lstStyle/>
          <a:p>
            <a:pPr>
              <a:buFont typeface="Wingdings" panose="05000000000000000000" pitchFamily="2" charset="2"/>
              <a:buChar char="Ø"/>
            </a:pPr>
            <a:r>
              <a:rPr lang="en-US" b="1" dirty="0" smtClean="0"/>
              <a:t> Creation of the “Family Room” – room within the Courthouse for family members; and  survivors and their families.  All previously issued IDs; no one without ID ever allowed in; no media allowed near the room. (Live video feed of court; roomy; food and drink available; staffed throughout by Victim Services Team Members).</a:t>
            </a:r>
          </a:p>
          <a:p>
            <a:pPr marL="0" indent="0">
              <a:buNone/>
            </a:pPr>
            <a:endParaRPr lang="en-US" b="1" dirty="0" smtClean="0"/>
          </a:p>
          <a:p>
            <a:pPr>
              <a:buFont typeface="Wingdings" panose="05000000000000000000" pitchFamily="2" charset="2"/>
              <a:buChar char="Ø"/>
            </a:pPr>
            <a:r>
              <a:rPr lang="en-US" b="1" dirty="0" smtClean="0"/>
              <a:t>The “Victim Services Team” Concept:  Comprised of 3 Teams– </a:t>
            </a:r>
          </a:p>
          <a:p>
            <a:pPr marL="0" indent="0">
              <a:buNone/>
            </a:pPr>
            <a:r>
              <a:rPr lang="en-US" b="1" dirty="0" smtClean="0"/>
              <a:t>	1) Clinical Services Team (MH providers),  </a:t>
            </a:r>
          </a:p>
          <a:p>
            <a:pPr marL="0" indent="0">
              <a:buNone/>
            </a:pPr>
            <a:r>
              <a:rPr lang="en-US" b="1" dirty="0" smtClean="0"/>
              <a:t>	2) Victim Advocate Team (Local &amp; Federal Advocates), </a:t>
            </a:r>
          </a:p>
          <a:p>
            <a:pPr marL="0" indent="0">
              <a:buNone/>
            </a:pPr>
            <a:r>
              <a:rPr lang="en-US" b="1" dirty="0" smtClean="0"/>
              <a:t>	3) Spiritual Team (Ministers)</a:t>
            </a:r>
          </a:p>
          <a:p>
            <a:pPr marL="0" indent="0">
              <a:buNone/>
            </a:pPr>
            <a:endParaRPr lang="en-US" sz="2200" b="1" dirty="0"/>
          </a:p>
        </p:txBody>
      </p:sp>
      <p:sp>
        <p:nvSpPr>
          <p:cNvPr id="3" name="Title 2"/>
          <p:cNvSpPr>
            <a:spLocks noGrp="1"/>
          </p:cNvSpPr>
          <p:nvPr>
            <p:ph type="title"/>
          </p:nvPr>
        </p:nvSpPr>
        <p:spPr/>
        <p:txBody>
          <a:bodyPr>
            <a:normAutofit fontScale="90000"/>
          </a:bodyPr>
          <a:lstStyle/>
          <a:p>
            <a:r>
              <a:rPr lang="en-US" b="1" dirty="0" smtClean="0"/>
              <a:t>What Also Worked Well in the Federal Trial: A Model </a:t>
            </a:r>
            <a:endParaRPr lang="en-US"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2136251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1" y="1981200"/>
            <a:ext cx="8305800" cy="4191000"/>
          </a:xfrm>
        </p:spPr>
        <p:txBody>
          <a:bodyPr>
            <a:normAutofit lnSpcReduction="10000"/>
          </a:bodyPr>
          <a:lstStyle/>
          <a:p>
            <a:pPr>
              <a:buFont typeface="Wingdings" panose="05000000000000000000" pitchFamily="2" charset="2"/>
              <a:buChar char="Ø"/>
            </a:pPr>
            <a:r>
              <a:rPr lang="en-US" b="1" dirty="0" smtClean="0"/>
              <a:t>Victim Services Team held briefings in the Family Room twice daily– 1</a:t>
            </a:r>
            <a:r>
              <a:rPr lang="en-US" b="1" baseline="30000" dirty="0" smtClean="0"/>
              <a:t>st</a:t>
            </a:r>
            <a:r>
              <a:rPr lang="en-US" b="1" dirty="0" smtClean="0"/>
              <a:t> thing in the morning, and last thing in evening. </a:t>
            </a:r>
          </a:p>
          <a:p>
            <a:pPr marL="0" indent="0">
              <a:buNone/>
            </a:pPr>
            <a:endParaRPr lang="en-US" b="1" dirty="0" smtClean="0"/>
          </a:p>
          <a:p>
            <a:pPr>
              <a:buFont typeface="Wingdings" panose="05000000000000000000" pitchFamily="2" charset="2"/>
              <a:buChar char="Ø"/>
            </a:pPr>
            <a:r>
              <a:rPr lang="en-US" b="1" dirty="0" smtClean="0"/>
              <a:t> Briefings in Family Room provided by the Prosecutors daily immediately before and immediately after court.</a:t>
            </a:r>
          </a:p>
          <a:p>
            <a:pPr>
              <a:buFont typeface="Wingdings" panose="05000000000000000000" pitchFamily="2" charset="2"/>
              <a:buChar char="Ø"/>
            </a:pPr>
            <a:endParaRPr lang="en-US" b="1" dirty="0"/>
          </a:p>
          <a:p>
            <a:pPr>
              <a:buFont typeface="Wingdings" panose="05000000000000000000" pitchFamily="2" charset="2"/>
              <a:buChar char="Ø"/>
            </a:pPr>
            <a:r>
              <a:rPr lang="en-US" b="1" dirty="0" smtClean="0"/>
              <a:t>Due to number of families and limited courtroom seating, a daily list of those rotating into the courtroom was developed.  An overflow courtroom with live video feed was also made available. </a:t>
            </a:r>
          </a:p>
          <a:p>
            <a:pPr marL="0" indent="0">
              <a:buNone/>
            </a:pPr>
            <a:endParaRPr lang="en-US" b="1" dirty="0"/>
          </a:p>
          <a:p>
            <a:pPr>
              <a:buFont typeface="Wingdings" panose="05000000000000000000" pitchFamily="2" charset="2"/>
              <a:buChar char="Ø"/>
            </a:pPr>
            <a:endParaRPr lang="en-US" b="1" dirty="0" smtClean="0"/>
          </a:p>
          <a:p>
            <a:pPr marL="0" indent="0">
              <a:buNone/>
            </a:pPr>
            <a:endParaRPr lang="en-US" b="1" dirty="0" smtClean="0"/>
          </a:p>
          <a:p>
            <a:pPr>
              <a:buFont typeface="Wingdings" panose="05000000000000000000" pitchFamily="2" charset="2"/>
              <a:buChar char="Ø"/>
            </a:pPr>
            <a:endParaRPr lang="en-US" b="1" dirty="0"/>
          </a:p>
        </p:txBody>
      </p:sp>
      <p:sp>
        <p:nvSpPr>
          <p:cNvPr id="3" name="Title 2"/>
          <p:cNvSpPr>
            <a:spLocks noGrp="1"/>
          </p:cNvSpPr>
          <p:nvPr>
            <p:ph type="title"/>
          </p:nvPr>
        </p:nvSpPr>
        <p:spPr/>
        <p:txBody>
          <a:bodyPr/>
          <a:lstStyle/>
          <a:p>
            <a:r>
              <a:rPr lang="en-US" b="1" dirty="0"/>
              <a:t>A</a:t>
            </a:r>
            <a:r>
              <a:rPr lang="en-US" b="1" dirty="0" smtClean="0"/>
              <a:t> Model,  cont</a:t>
            </a:r>
            <a:r>
              <a:rPr lang="en-US" b="1" dirty="0"/>
              <a:t>.</a:t>
            </a:r>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37996813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752600"/>
            <a:ext cx="8153400" cy="4343400"/>
          </a:xfrm>
        </p:spPr>
        <p:txBody>
          <a:bodyPr>
            <a:normAutofit fontScale="92500" lnSpcReduction="10000"/>
          </a:bodyPr>
          <a:lstStyle/>
          <a:p>
            <a:pPr>
              <a:buFont typeface="Wingdings" panose="05000000000000000000" pitchFamily="2" charset="2"/>
              <a:buChar char="Ø"/>
            </a:pPr>
            <a:r>
              <a:rPr lang="en-US" b="1" dirty="0" smtClean="0"/>
              <a:t>Members of Victim Service Team were allowed in courtroom to provide support and comfort to families and survivors. This proved to be beneficial especially during more difficult portions of the trial. </a:t>
            </a:r>
          </a:p>
          <a:p>
            <a:pPr>
              <a:buFont typeface="Wingdings" panose="05000000000000000000" pitchFamily="2" charset="2"/>
              <a:buChar char="Ø"/>
            </a:pPr>
            <a:endParaRPr lang="en-US" b="1" dirty="0"/>
          </a:p>
          <a:p>
            <a:pPr>
              <a:buFont typeface="Wingdings" panose="05000000000000000000" pitchFamily="2" charset="2"/>
              <a:buChar char="Ø"/>
            </a:pPr>
            <a:r>
              <a:rPr lang="en-US" b="1" dirty="0" smtClean="0"/>
              <a:t>Lunchtime respite outside of the Courthouse building provided.   Space provided by a nearby Church.  Food was  donated and provided by a variety of sources.  Strong security presence as families walked to and from respite site. </a:t>
            </a:r>
          </a:p>
          <a:p>
            <a:pPr>
              <a:buFont typeface="Wingdings" panose="05000000000000000000" pitchFamily="2" charset="2"/>
              <a:buChar char="Ø"/>
            </a:pPr>
            <a:endParaRPr lang="en-US" b="1" dirty="0"/>
          </a:p>
          <a:p>
            <a:pPr>
              <a:buFont typeface="Wingdings" panose="05000000000000000000" pitchFamily="2" charset="2"/>
              <a:buChar char="Ø"/>
            </a:pPr>
            <a:r>
              <a:rPr lang="en-US" b="1" dirty="0" smtClean="0"/>
              <a:t>The elements of the model were designed and coordinated by the Victim Witness Assistance Office of the US Attorney’s Office.</a:t>
            </a:r>
          </a:p>
          <a:p>
            <a:pPr>
              <a:buFont typeface="Wingdings" panose="05000000000000000000" pitchFamily="2" charset="2"/>
              <a:buChar char="Ø"/>
            </a:pPr>
            <a:endParaRPr lang="en-US" b="1" dirty="0"/>
          </a:p>
          <a:p>
            <a:pPr>
              <a:buFont typeface="Wingdings" panose="05000000000000000000" pitchFamily="2" charset="2"/>
              <a:buChar char="Ø"/>
            </a:pPr>
            <a:endParaRPr lang="en-US" b="1" dirty="0" smtClean="0"/>
          </a:p>
          <a:p>
            <a:pPr>
              <a:buFont typeface="Wingdings" panose="05000000000000000000" pitchFamily="2" charset="2"/>
              <a:buChar char="Ø"/>
            </a:pPr>
            <a:endParaRPr lang="en-US" b="1" dirty="0"/>
          </a:p>
          <a:p>
            <a:pPr>
              <a:buFont typeface="Wingdings" panose="05000000000000000000" pitchFamily="2" charset="2"/>
              <a:buChar char="Ø"/>
            </a:pPr>
            <a:endParaRPr lang="en-US" b="1" dirty="0"/>
          </a:p>
        </p:txBody>
      </p:sp>
      <p:sp>
        <p:nvSpPr>
          <p:cNvPr id="3" name="Title 2"/>
          <p:cNvSpPr>
            <a:spLocks noGrp="1"/>
          </p:cNvSpPr>
          <p:nvPr>
            <p:ph type="title"/>
          </p:nvPr>
        </p:nvSpPr>
        <p:spPr/>
        <p:txBody>
          <a:bodyPr/>
          <a:lstStyle/>
          <a:p>
            <a:r>
              <a:rPr lang="en-US" b="1" dirty="0"/>
              <a:t>A</a:t>
            </a:r>
            <a:r>
              <a:rPr lang="en-US" b="1" dirty="0" smtClean="0"/>
              <a:t> Model, cont.</a:t>
            </a:r>
            <a:endParaRPr lang="en-US" b="1" dirty="0"/>
          </a:p>
        </p:txBody>
      </p:sp>
      <p:sp>
        <p:nvSpPr>
          <p:cNvPr id="4" name="Date Placeholder 3"/>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sz="1400" b="1" dirty="0">
              <a:solidFill>
                <a:srgbClr val="073E87"/>
              </a:solidFill>
            </a:endParaRPr>
          </a:p>
        </p:txBody>
      </p:sp>
    </p:spTree>
    <p:extLst>
      <p:ext uri="{BB962C8B-B14F-4D97-AF65-F5344CB8AC3E}">
        <p14:creationId xmlns:p14="http://schemas.microsoft.com/office/powerpoint/2010/main" val="26437316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5" name="Title 4"/>
          <p:cNvSpPr>
            <a:spLocks noGrp="1"/>
          </p:cNvSpPr>
          <p:nvPr>
            <p:ph type="title"/>
          </p:nvPr>
        </p:nvSpPr>
        <p:spPr>
          <a:xfrm>
            <a:off x="457200" y="304800"/>
            <a:ext cx="8229600" cy="1447800"/>
          </a:xfrm>
        </p:spPr>
        <p:txBody>
          <a:bodyPr>
            <a:normAutofit/>
          </a:bodyPr>
          <a:lstStyle/>
          <a:p>
            <a:r>
              <a:rPr lang="en-US" b="1" i="1" dirty="0" smtClean="0"/>
              <a:t>The National Mass Violence and Victimization Resource Center </a:t>
            </a:r>
            <a:endParaRPr lang="en-US" b="1" i="1" dirty="0"/>
          </a:p>
        </p:txBody>
      </p:sp>
      <p:sp>
        <p:nvSpPr>
          <p:cNvPr id="4" name="Rectangle 3"/>
          <p:cNvSpPr/>
          <p:nvPr/>
        </p:nvSpPr>
        <p:spPr>
          <a:xfrm>
            <a:off x="5334000" y="3341077"/>
            <a:ext cx="292068" cy="369332"/>
          </a:xfrm>
          <a:prstGeom prst="rect">
            <a:avLst/>
          </a:prstGeom>
        </p:spPr>
        <p:txBody>
          <a:bodyPr wrap="none">
            <a:spAutoFit/>
          </a:bodyPr>
          <a:lstStyle/>
          <a:p>
            <a:r>
              <a:rPr lang="en-US" altLang="en-US" dirty="0"/>
              <a:t>, </a:t>
            </a:r>
            <a:endParaRPr lang="en-US" dirty="0"/>
          </a:p>
        </p:txBody>
      </p:sp>
      <p:pic>
        <p:nvPicPr>
          <p:cNvPr id="7" name="Picture 4" descr="Image result for pictures of medical university of south carolina psychiatry"/>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3048000"/>
            <a:ext cx="7153032" cy="2526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6329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1338072"/>
          </a:xfrm>
        </p:spPr>
        <p:txBody>
          <a:bodyPr>
            <a:normAutofit/>
          </a:bodyPr>
          <a:lstStyle/>
          <a:p>
            <a:r>
              <a:rPr lang="en-US" b="1" i="1" dirty="0" smtClean="0"/>
              <a:t>The NMVVRC’s Goal and Vision</a:t>
            </a:r>
            <a:endParaRPr lang="en-US" b="1" i="1" dirty="0"/>
          </a:p>
        </p:txBody>
      </p:sp>
      <p:sp>
        <p:nvSpPr>
          <p:cNvPr id="4" name="Rounded Rectangle 3"/>
          <p:cNvSpPr/>
          <p:nvPr/>
        </p:nvSpPr>
        <p:spPr>
          <a:xfrm>
            <a:off x="569890" y="2057400"/>
            <a:ext cx="7964510" cy="1532334"/>
          </a:xfrm>
          <a:prstGeom prst="roundRect">
            <a:avLst/>
          </a:prstGeom>
          <a:solidFill>
            <a:srgbClr val="00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spAutoFit/>
          </a:bodyPr>
          <a:lstStyle/>
          <a:p>
            <a:pPr algn="l">
              <a:spcBef>
                <a:spcPts val="0"/>
              </a:spcBef>
              <a:spcAft>
                <a:spcPts val="0"/>
              </a:spcAft>
            </a:pPr>
            <a:r>
              <a:rPr lang="en-US" altLang="en-US" sz="2800" dirty="0" smtClean="0"/>
              <a:t>To improve the nation’s capacity to serve victims of mass violence through research, planning, training, technology, and collaboration</a:t>
            </a:r>
            <a:endParaRPr lang="en-US" b="0" dirty="0">
              <a:solidFill>
                <a:srgbClr val="FFFFFF"/>
              </a:solidFill>
              <a:latin typeface="Times New Roman"/>
              <a:ea typeface="Calibri"/>
              <a:cs typeface="Times New Roman"/>
            </a:endParaRPr>
          </a:p>
        </p:txBody>
      </p:sp>
      <p:sp>
        <p:nvSpPr>
          <p:cNvPr id="3" name="TextBox 2"/>
          <p:cNvSpPr txBox="1"/>
          <p:nvPr/>
        </p:nvSpPr>
        <p:spPr>
          <a:xfrm>
            <a:off x="569890" y="3777496"/>
            <a:ext cx="7964510" cy="2123658"/>
          </a:xfrm>
          <a:prstGeom prst="rect">
            <a:avLst/>
          </a:prstGeom>
          <a:solidFill>
            <a:srgbClr val="CCECFF"/>
          </a:solidFill>
          <a:effectLst>
            <a:outerShdw blurRad="50800" dist="38100" dir="2700000" algn="tl" rotWithShape="0">
              <a:prstClr val="black">
                <a:alpha val="40000"/>
              </a:prstClr>
            </a:outerShdw>
          </a:effectLst>
        </p:spPr>
        <p:txBody>
          <a:bodyPr wrap="square" rtlCol="0">
            <a:spAutoFit/>
          </a:bodyPr>
          <a:lstStyle/>
          <a:p>
            <a:r>
              <a:rPr lang="en-US" altLang="en-US" sz="2200" b="1" dirty="0">
                <a:solidFill>
                  <a:srgbClr val="000099"/>
                </a:solidFill>
                <a:latin typeface="Gill Sans MT" panose="020B0502020104020203" pitchFamily="34" charset="0"/>
              </a:rPr>
              <a:t>Our </a:t>
            </a:r>
            <a:r>
              <a:rPr lang="en-US" altLang="en-US" sz="2200" b="1" dirty="0" smtClean="0">
                <a:solidFill>
                  <a:srgbClr val="000099"/>
                </a:solidFill>
                <a:latin typeface="Gill Sans MT" panose="020B0502020104020203" pitchFamily="34" charset="0"/>
              </a:rPr>
              <a:t>Vision</a:t>
            </a:r>
            <a:endParaRPr lang="en-US" altLang="en-US" sz="2200" b="1" dirty="0">
              <a:solidFill>
                <a:srgbClr val="000099"/>
              </a:solidFill>
              <a:latin typeface="Gill Sans MT" panose="020B0502020104020203" pitchFamily="34" charset="0"/>
            </a:endParaRPr>
          </a:p>
          <a:p>
            <a:pPr algn="l"/>
            <a:r>
              <a:rPr lang="en-US" altLang="en-US" sz="2200" dirty="0" smtClean="0">
                <a:solidFill>
                  <a:srgbClr val="000099"/>
                </a:solidFill>
                <a:latin typeface="Gill Sans MT" panose="020B0502020104020203" pitchFamily="34" charset="0"/>
              </a:rPr>
              <a:t>Victims </a:t>
            </a:r>
            <a:r>
              <a:rPr lang="en-US" altLang="en-US" sz="2200" dirty="0">
                <a:solidFill>
                  <a:srgbClr val="000099"/>
                </a:solidFill>
                <a:latin typeface="Gill Sans MT" panose="020B0502020104020203" pitchFamily="34" charset="0"/>
              </a:rPr>
              <a:t>and survivors of mass violence must have access to first rate, evidence-based information and services throughout the entire recovery process provided </a:t>
            </a:r>
            <a:r>
              <a:rPr lang="en-US" altLang="en-US" sz="2200" dirty="0" smtClean="0">
                <a:solidFill>
                  <a:srgbClr val="000099"/>
                </a:solidFill>
                <a:latin typeface="Gill Sans MT" panose="020B0502020104020203" pitchFamily="34" charset="0"/>
              </a:rPr>
              <a:t>by victim assistance and other </a:t>
            </a:r>
            <a:r>
              <a:rPr lang="en-US" altLang="en-US" sz="2200" dirty="0">
                <a:solidFill>
                  <a:srgbClr val="000099"/>
                </a:solidFill>
                <a:latin typeface="Gill Sans MT" panose="020B0502020104020203" pitchFamily="34" charset="0"/>
              </a:rPr>
              <a:t>professionals who are compassionate, well-trained, and respectful of victims’ needs and wishes</a:t>
            </a:r>
            <a:r>
              <a:rPr lang="en-US" altLang="en-US" sz="2200" dirty="0" smtClean="0">
                <a:solidFill>
                  <a:srgbClr val="000099"/>
                </a:solidFill>
                <a:latin typeface="Gill Sans MT" panose="020B0502020104020203" pitchFamily="34" charset="0"/>
              </a:rPr>
              <a:t>.</a:t>
            </a:r>
            <a:endParaRPr lang="en-US" sz="2200" dirty="0">
              <a:solidFill>
                <a:srgbClr val="000099"/>
              </a:solidFill>
              <a:latin typeface="Gill Sans MT" panose="020B0502020104020203" pitchFamily="34" charset="0"/>
            </a:endParaRPr>
          </a:p>
        </p:txBody>
      </p:sp>
    </p:spTree>
    <p:extLst>
      <p:ext uri="{BB962C8B-B14F-4D97-AF65-F5344CB8AC3E}">
        <p14:creationId xmlns:p14="http://schemas.microsoft.com/office/powerpoint/2010/main" val="2845091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NMVVRC’s National Partner Organizations</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31572911"/>
              </p:ext>
            </p:extLst>
          </p:nvPr>
        </p:nvGraphicFramePr>
        <p:xfrm>
          <a:off x="457200" y="2209800"/>
          <a:ext cx="8229600" cy="3733800"/>
        </p:xfrm>
        <a:graphic>
          <a:graphicData uri="http://schemas.openxmlformats.org/drawingml/2006/table">
            <a:tbl>
              <a:tblPr firstRow="1" bandRow="1">
                <a:effectLst>
                  <a:outerShdw blurRad="50800" dist="38100" dir="2700000" algn="tl" rotWithShape="0">
                    <a:prstClr val="black">
                      <a:alpha val="40000"/>
                    </a:prstClr>
                  </a:outerShdw>
                </a:effectLst>
                <a:tableStyleId>{69CF1AB2-1976-4502-BF36-3FF5EA218861}</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National Governors Association</a:t>
                      </a:r>
                    </a:p>
                  </a:txBody>
                  <a:tcPr marT="91440" marB="914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U.S. Conference of Mayors</a:t>
                      </a:r>
                    </a:p>
                  </a:txBody>
                  <a:tcPr marT="91440" marB="91440"/>
                </a:tc>
                <a:extLst>
                  <a:ext uri="{0D108BD9-81ED-4DB2-BD59-A6C34878D82A}">
                    <a16:rowId xmlns:a16="http://schemas.microsoft.com/office/drawing/2014/main" val="10001"/>
                  </a:ext>
                </a:extLst>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National Fallen Firefighters Foundation</a:t>
                      </a:r>
                    </a:p>
                  </a:txBody>
                  <a:tcPr marT="91440" marB="91440"/>
                </a:tc>
                <a:tc>
                  <a:txBody>
                    <a:bodyPr/>
                    <a:lstStyle/>
                    <a:p>
                      <a:r>
                        <a:rPr lang="en-US" sz="2000" b="0" dirty="0" smtClean="0">
                          <a:latin typeface="Gill Sans MT" panose="020B0502020104020203" pitchFamily="34" charset="0"/>
                        </a:rPr>
                        <a:t>Police Executive Research Forum</a:t>
                      </a:r>
                      <a:endParaRPr lang="en-US" sz="2000" b="0" dirty="0">
                        <a:latin typeface="Gill Sans MT" panose="020B0502020104020203" pitchFamily="34" charset="0"/>
                      </a:endParaRPr>
                    </a:p>
                  </a:txBody>
                  <a:tcPr marT="91440" marB="91440"/>
                </a:tc>
                <a:extLst>
                  <a:ext uri="{0D108BD9-81ED-4DB2-BD59-A6C34878D82A}">
                    <a16:rowId xmlns:a16="http://schemas.microsoft.com/office/drawing/2014/main" val="10002"/>
                  </a:ext>
                </a:extLst>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American Hospital Association</a:t>
                      </a:r>
                    </a:p>
                    <a:p>
                      <a:endParaRPr lang="en-US" sz="2000" b="0" dirty="0">
                        <a:latin typeface="Gill Sans MT" panose="020B0502020104020203" pitchFamily="34" charset="0"/>
                      </a:endParaRPr>
                    </a:p>
                  </a:txBody>
                  <a:tcPr marT="91440" marB="914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National</a:t>
                      </a:r>
                      <a:r>
                        <a:rPr lang="en-US" sz="2000" b="0" baseline="0" dirty="0" smtClean="0">
                          <a:latin typeface="Gill Sans MT" panose="020B0502020104020203" pitchFamily="34" charset="0"/>
                        </a:rPr>
                        <a:t> Association of Attorneys General</a:t>
                      </a:r>
                      <a:endParaRPr lang="en-US" sz="2000" b="0" dirty="0" smtClean="0">
                        <a:latin typeface="Gill Sans MT" panose="020B0502020104020203" pitchFamily="34" charset="0"/>
                      </a:endParaRPr>
                    </a:p>
                  </a:txBody>
                  <a:tcPr marT="91440" marB="91440"/>
                </a:tc>
                <a:extLst>
                  <a:ext uri="{0D108BD9-81ED-4DB2-BD59-A6C34878D82A}">
                    <a16:rowId xmlns:a16="http://schemas.microsoft.com/office/drawing/2014/main" val="10003"/>
                  </a:ext>
                </a:extLst>
              </a:tr>
              <a:tr h="7429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First Responder Center for Excellence</a:t>
                      </a:r>
                    </a:p>
                  </a:txBody>
                  <a:tcPr marT="91440" marB="914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Gill Sans MT" panose="020B0502020104020203" pitchFamily="34" charset="0"/>
                        </a:rPr>
                        <a:t>Unified</a:t>
                      </a:r>
                      <a:r>
                        <a:rPr lang="en-US" sz="2000" b="0" baseline="0" dirty="0" smtClean="0">
                          <a:latin typeface="Gill Sans MT" panose="020B0502020104020203" pitchFamily="34" charset="0"/>
                        </a:rPr>
                        <a:t> Solutions Tribal Association</a:t>
                      </a:r>
                      <a:endParaRPr lang="en-US" sz="2000" b="0" dirty="0" smtClean="0">
                        <a:latin typeface="Gill Sans MT" panose="020B0502020104020203" pitchFamily="34" charset="0"/>
                      </a:endParaRPr>
                    </a:p>
                    <a:p>
                      <a:endParaRPr lang="en-US" sz="2000" b="0" dirty="0" smtClean="0">
                        <a:latin typeface="Gill Sans MT" panose="020B0502020104020203" pitchFamily="34" charset="0"/>
                      </a:endParaRPr>
                    </a:p>
                  </a:txBody>
                  <a:tcPr marT="91440" marB="91440"/>
                </a:tc>
                <a:extLst>
                  <a:ext uri="{0D108BD9-81ED-4DB2-BD59-A6C34878D82A}">
                    <a16:rowId xmlns:a16="http://schemas.microsoft.com/office/drawing/2014/main" val="10004"/>
                  </a:ext>
                </a:extLst>
              </a:tr>
              <a:tr h="868680">
                <a:tc>
                  <a:txBody>
                    <a:bodyPr/>
                    <a:lstStyle/>
                    <a:p>
                      <a:r>
                        <a:rPr lang="en-US" sz="2000" b="0" dirty="0" smtClean="0">
                          <a:latin typeface="Gill Sans MT" panose="020B0502020104020203" pitchFamily="34" charset="0"/>
                        </a:rPr>
                        <a:t>National Association of Crime Victims Compensation</a:t>
                      </a:r>
                      <a:r>
                        <a:rPr lang="en-US" sz="2000" b="0" baseline="0" dirty="0" smtClean="0">
                          <a:latin typeface="Gill Sans MT" panose="020B0502020104020203" pitchFamily="34" charset="0"/>
                        </a:rPr>
                        <a:t> Boards</a:t>
                      </a:r>
                      <a:endParaRPr lang="en-US" sz="2000" b="0" dirty="0">
                        <a:solidFill>
                          <a:schemeClr val="tx1"/>
                        </a:solidFill>
                        <a:latin typeface="Gill Sans MT" panose="020B0502020104020203" pitchFamily="34" charset="0"/>
                      </a:endParaRPr>
                    </a:p>
                  </a:txBody>
                  <a:tcPr marT="91440" marB="91440"/>
                </a:tc>
                <a:tc>
                  <a:txBody>
                    <a:bodyPr/>
                    <a:lstStyle/>
                    <a:p>
                      <a:r>
                        <a:rPr lang="en-US" sz="2000" b="0" dirty="0" smtClean="0">
                          <a:latin typeface="Gill Sans MT" panose="020B0502020104020203" pitchFamily="34" charset="0"/>
                        </a:rPr>
                        <a:t>National Association of VOCA Assistance Administrators</a:t>
                      </a:r>
                      <a:endParaRPr lang="en-US" sz="2000" b="0" dirty="0">
                        <a:solidFill>
                          <a:schemeClr val="tx1"/>
                        </a:solidFill>
                        <a:latin typeface="Gill Sans MT" panose="020B0502020104020203" pitchFamily="34" charset="0"/>
                      </a:endParaRPr>
                    </a:p>
                  </a:txBody>
                  <a:tcPr marT="91440" marB="9144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094868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1" y="2133600"/>
            <a:ext cx="8153400" cy="3992563"/>
          </a:xfrm>
        </p:spPr>
        <p:txBody>
          <a:bodyPr>
            <a:normAutofit fontScale="92500"/>
          </a:bodyPr>
          <a:lstStyle/>
          <a:p>
            <a:endParaRPr lang="en-US" b="1" dirty="0" smtClean="0"/>
          </a:p>
          <a:p>
            <a:r>
              <a:rPr lang="en-US" b="1" dirty="0" smtClean="0"/>
              <a:t>What is a mass violence incident (MVI)?</a:t>
            </a:r>
          </a:p>
          <a:p>
            <a:r>
              <a:rPr lang="en-US" b="1" dirty="0" smtClean="0"/>
              <a:t>What are the impacts  of MVIs on victims and communities?</a:t>
            </a:r>
          </a:p>
          <a:p>
            <a:r>
              <a:rPr lang="en-US" b="1" dirty="0" smtClean="0"/>
              <a:t>What are some of the immediate, intermediate, and long-term mental health effects on victims and communities?</a:t>
            </a:r>
          </a:p>
          <a:p>
            <a:r>
              <a:rPr lang="en-US" b="1" dirty="0" smtClean="0"/>
              <a:t>How can we help victims and communities recover from MVIs?</a:t>
            </a:r>
          </a:p>
          <a:p>
            <a:r>
              <a:rPr lang="en-US" b="1" dirty="0" smtClean="0"/>
              <a:t>What might be effective victim services during MVI trials? </a:t>
            </a:r>
          </a:p>
          <a:p>
            <a:r>
              <a:rPr lang="en-US" b="1" dirty="0" smtClean="0"/>
              <a:t>What is the National Mass Violence and Victimization Resource Center (NMVVRC)? </a:t>
            </a:r>
          </a:p>
          <a:p>
            <a:endParaRPr lang="en-US" dirty="0" smtClean="0"/>
          </a:p>
          <a:p>
            <a:endParaRPr lang="en-US"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lstStyle/>
          <a:p>
            <a:r>
              <a:rPr lang="en-US" b="1" dirty="0" smtClean="0"/>
              <a:t>Overview of the Presentation</a:t>
            </a:r>
            <a:endParaRPr lang="en-US" b="1" dirty="0"/>
          </a:p>
        </p:txBody>
      </p:sp>
    </p:spTree>
    <p:extLst>
      <p:ext uri="{BB962C8B-B14F-4D97-AF65-F5344CB8AC3E}">
        <p14:creationId xmlns:p14="http://schemas.microsoft.com/office/powerpoint/2010/main" val="1087291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8989" y="2674938"/>
            <a:ext cx="5913959" cy="3451225"/>
          </a:xfrm>
        </p:spPr>
      </p:pic>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a:xfrm>
            <a:off x="457200" y="338328"/>
            <a:ext cx="8229600" cy="1414272"/>
          </a:xfrm>
        </p:spPr>
        <p:txBody>
          <a:bodyPr>
            <a:normAutofit/>
          </a:bodyPr>
          <a:lstStyle/>
          <a:p>
            <a:r>
              <a:rPr lang="en-US" sz="4000" b="1" dirty="0" smtClean="0"/>
              <a:t>www.nmvvrc.org</a:t>
            </a:r>
            <a:r>
              <a:rPr lang="en-US" sz="3600" b="1" dirty="0" smtClean="0"/>
              <a:t> </a:t>
            </a:r>
            <a:br>
              <a:rPr lang="en-US" sz="3600" b="1" dirty="0" smtClean="0"/>
            </a:br>
            <a:r>
              <a:rPr lang="en-US" sz="2400" b="1" dirty="0" smtClean="0"/>
              <a:t>Facebook/Instagram/Twitter: @NMVVRC</a:t>
            </a:r>
            <a:endParaRPr lang="en-US" sz="2400" b="1" dirty="0"/>
          </a:p>
        </p:txBody>
      </p:sp>
    </p:spTree>
    <p:extLst>
      <p:ext uri="{BB962C8B-B14F-4D97-AF65-F5344CB8AC3E}">
        <p14:creationId xmlns:p14="http://schemas.microsoft.com/office/powerpoint/2010/main" val="24417024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00200"/>
            <a:ext cx="8001000" cy="4602163"/>
          </a:xfrm>
        </p:spPr>
        <p:txBody>
          <a:bodyPr>
            <a:noAutofit/>
          </a:bodyPr>
          <a:lstStyle/>
          <a:p>
            <a:pPr>
              <a:buFont typeface="Wingdings" panose="05000000000000000000" pitchFamily="2" charset="2"/>
              <a:buChar char="Ø"/>
            </a:pPr>
            <a:r>
              <a:rPr lang="en-US" sz="2000" b="1" dirty="0" smtClean="0"/>
              <a:t>Readiness, Recovery, and Resilience </a:t>
            </a:r>
          </a:p>
          <a:p>
            <a:pPr lvl="2">
              <a:buFont typeface="Wingdings" panose="05000000000000000000" pitchFamily="2" charset="2"/>
              <a:buChar char="§"/>
            </a:pPr>
            <a:r>
              <a:rPr lang="en-US" sz="1600" b="1" dirty="0" smtClean="0"/>
              <a:t>Assists </a:t>
            </a:r>
            <a:r>
              <a:rPr lang="en-US" sz="1600" b="1" dirty="0"/>
              <a:t>communities with </a:t>
            </a:r>
            <a:r>
              <a:rPr lang="en-US" sz="1600" b="1" dirty="0" smtClean="0"/>
              <a:t>developing recovery strategies &amp; resiliency centers; developing protocols &amp; templates to assist professionals serving victims</a:t>
            </a:r>
          </a:p>
          <a:p>
            <a:pPr marL="627063" lvl="2" indent="0">
              <a:buNone/>
            </a:pPr>
            <a:endParaRPr lang="en-US" sz="1600" b="1" dirty="0"/>
          </a:p>
          <a:p>
            <a:pPr>
              <a:buFont typeface="Wingdings" panose="05000000000000000000" pitchFamily="2" charset="2"/>
              <a:buChar char="Ø"/>
            </a:pPr>
            <a:r>
              <a:rPr lang="en-US" sz="2000" b="1" dirty="0" smtClean="0"/>
              <a:t>Training </a:t>
            </a:r>
            <a:r>
              <a:rPr lang="en-US" sz="2000" b="1" dirty="0"/>
              <a:t>&amp; Technical </a:t>
            </a:r>
            <a:r>
              <a:rPr lang="en-US" sz="2000" b="1" dirty="0" smtClean="0"/>
              <a:t>Assistance</a:t>
            </a:r>
          </a:p>
          <a:p>
            <a:pPr lvl="2">
              <a:buFont typeface="Wingdings" panose="05000000000000000000" pitchFamily="2" charset="2"/>
              <a:buChar char="§"/>
            </a:pPr>
            <a:r>
              <a:rPr lang="en-US" sz="1600" b="1" dirty="0" smtClean="0"/>
              <a:t>Provides training </a:t>
            </a:r>
            <a:r>
              <a:rPr lang="en-US" sz="1600" b="1" dirty="0"/>
              <a:t>&amp;</a:t>
            </a:r>
            <a:r>
              <a:rPr lang="en-US" sz="1600" b="1" dirty="0" smtClean="0"/>
              <a:t> implementation on trauma-focused, evidence-based interventions; building mental health workforce capacity to respond to MVIs</a:t>
            </a:r>
          </a:p>
          <a:p>
            <a:pPr lvl="2">
              <a:buFont typeface="Wingdings" panose="05000000000000000000" pitchFamily="2" charset="2"/>
              <a:buChar char="§"/>
            </a:pPr>
            <a:endParaRPr lang="en-US" sz="1600" b="1" dirty="0" smtClean="0"/>
          </a:p>
          <a:p>
            <a:pPr>
              <a:buFont typeface="Wingdings" panose="05000000000000000000" pitchFamily="2" charset="2"/>
              <a:buChar char="Ø"/>
            </a:pPr>
            <a:r>
              <a:rPr lang="en-US" sz="2000" b="1" dirty="0" smtClean="0"/>
              <a:t>Data Collection &amp; Evaluation</a:t>
            </a:r>
          </a:p>
          <a:p>
            <a:pPr lvl="2">
              <a:buFont typeface="Wingdings" panose="05000000000000000000" pitchFamily="2" charset="2"/>
              <a:buChar char="§"/>
            </a:pPr>
            <a:r>
              <a:rPr lang="en-US" sz="1600" b="1" dirty="0" smtClean="0"/>
              <a:t>Collecting systematic data from over 1,000 surveys of community partners, victims, &amp; services providers on what works and what doesn’t following an MVI</a:t>
            </a:r>
          </a:p>
          <a:p>
            <a:pPr lvl="2">
              <a:buFont typeface="Wingdings" panose="05000000000000000000" pitchFamily="2" charset="2"/>
              <a:buChar char="§"/>
            </a:pPr>
            <a:endParaRPr lang="en-US" sz="1600" b="1" dirty="0" smtClean="0"/>
          </a:p>
          <a:p>
            <a:pPr>
              <a:buFont typeface="Wingdings" panose="05000000000000000000" pitchFamily="2" charset="2"/>
              <a:buChar char="Ø"/>
            </a:pPr>
            <a:r>
              <a:rPr lang="en-US" sz="2000" b="1" dirty="0" smtClean="0"/>
              <a:t>Technology and Resources</a:t>
            </a:r>
          </a:p>
          <a:p>
            <a:pPr lvl="2">
              <a:buFont typeface="Wingdings" panose="05000000000000000000" pitchFamily="2" charset="2"/>
              <a:buChar char="§"/>
            </a:pPr>
            <a:r>
              <a:rPr lang="en-US" sz="1600" b="1" dirty="0" smtClean="0"/>
              <a:t>Developing smart-phone app with information &amp; coping assistance for victims of MVIs;  developing on-line course for providers in evidence-based therapies for MVIs; maintains website </a:t>
            </a:r>
          </a:p>
        </p:txBody>
      </p:sp>
      <p:sp>
        <p:nvSpPr>
          <p:cNvPr id="3" name="Date Placeholder 2"/>
          <p:cNvSpPr>
            <a:spLocks noGrp="1"/>
          </p:cNvSpPr>
          <p:nvPr>
            <p:ph type="dt" sz="half" idx="10"/>
          </p:nvPr>
        </p:nvSpPr>
        <p:spPr/>
        <p:txBody>
          <a:bodyPr/>
          <a:lstStyle/>
          <a:p>
            <a:r>
              <a:rPr lang="en-US" sz="1400" b="1" dirty="0"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a:xfrm>
            <a:off x="457200" y="338328"/>
            <a:ext cx="8229600" cy="1033272"/>
          </a:xfrm>
        </p:spPr>
        <p:txBody>
          <a:bodyPr/>
          <a:lstStyle/>
          <a:p>
            <a:r>
              <a:rPr lang="en-US" b="1" dirty="0" smtClean="0"/>
              <a:t>Divisions of the NMVVRC</a:t>
            </a:r>
            <a:endParaRPr lang="en-US" b="1" dirty="0"/>
          </a:p>
        </p:txBody>
      </p:sp>
    </p:spTree>
    <p:extLst>
      <p:ext uri="{BB962C8B-B14F-4D97-AF65-F5344CB8AC3E}">
        <p14:creationId xmlns:p14="http://schemas.microsoft.com/office/powerpoint/2010/main" val="4013211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r>
              <a:rPr lang="en-US" sz="6000" b="1" i="1" dirty="0" smtClean="0"/>
              <a:t>Helpful Resources </a:t>
            </a:r>
            <a:endParaRPr lang="en-US" sz="6000" b="1" i="1" dirty="0"/>
          </a:p>
        </p:txBody>
      </p:sp>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6677391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261872"/>
          </a:xfrm>
        </p:spPr>
        <p:txBody>
          <a:bodyPr>
            <a:normAutofit fontScale="90000"/>
          </a:bodyPr>
          <a:lstStyle/>
          <a:p>
            <a:r>
              <a:rPr lang="en-US" sz="2700" dirty="0" smtClean="0"/>
              <a:t/>
            </a:r>
            <a:br>
              <a:rPr lang="en-US" sz="2700" dirty="0" smtClean="0"/>
            </a:br>
            <a:r>
              <a:rPr lang="en-US" sz="2700" dirty="0"/>
              <a:t/>
            </a:r>
            <a:br>
              <a:rPr lang="en-US" sz="2700" dirty="0"/>
            </a:br>
            <a:r>
              <a:rPr lang="en-US" sz="3100" b="1" dirty="0" smtClean="0"/>
              <a:t>OVC’s Victims of Mass Violence &amp; Terrorism Toolkit </a:t>
            </a:r>
            <a:r>
              <a:rPr lang="en-US" sz="2700" dirty="0" smtClean="0"/>
              <a:t/>
            </a:r>
            <a:br>
              <a:rPr lang="en-US" sz="2700" dirty="0" smtClean="0"/>
            </a:br>
            <a:r>
              <a:rPr lang="en-US" sz="2700" dirty="0"/>
              <a:t/>
            </a:r>
            <a:br>
              <a:rPr lang="en-US" sz="2700" dirty="0"/>
            </a:br>
            <a:r>
              <a:rPr lang="en-US" sz="2700" b="1" dirty="0" smtClean="0">
                <a:solidFill>
                  <a:schemeClr val="bg1"/>
                </a:solidFill>
              </a:rPr>
              <a:t>https://www.ovc.gov/pubs/mvt-toolkit/about-toolkit.html</a:t>
            </a:r>
            <a:r>
              <a:rPr lang="en-US" dirty="0" smtClean="0"/>
              <a:t/>
            </a:r>
            <a:br>
              <a:rPr lang="en-US" dirty="0" smtClean="0"/>
            </a:b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447800"/>
            <a:ext cx="8000999"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15376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1" y="1828800"/>
            <a:ext cx="7848600" cy="4343400"/>
          </a:xfrm>
        </p:spPr>
        <p:txBody>
          <a:bodyPr/>
          <a:lstStyle/>
          <a:p>
            <a:pPr>
              <a:buFont typeface="Wingdings" panose="05000000000000000000" pitchFamily="2" charset="2"/>
              <a:buChar char="Ø"/>
            </a:pPr>
            <a:r>
              <a:rPr lang="en-US" b="1" dirty="0" smtClean="0"/>
              <a:t>The Office for Victims of Crime </a:t>
            </a:r>
            <a:r>
              <a:rPr lang="en-US" b="1" dirty="0" smtClean="0">
                <a:hlinkClick r:id="rId2"/>
              </a:rPr>
              <a:t>https://www.ovc.gov</a:t>
            </a:r>
            <a:endParaRPr lang="en-US" b="1" dirty="0" smtClean="0"/>
          </a:p>
          <a:p>
            <a:pPr>
              <a:buFont typeface="Wingdings" panose="05000000000000000000" pitchFamily="2" charset="2"/>
              <a:buChar char="Ø"/>
            </a:pPr>
            <a:r>
              <a:rPr lang="en-US" b="1" dirty="0" smtClean="0"/>
              <a:t>National Center for PTSD </a:t>
            </a:r>
            <a:r>
              <a:rPr lang="en-US" b="1" dirty="0" smtClean="0">
                <a:hlinkClick r:id="rId3"/>
              </a:rPr>
              <a:t>https://www.ptsd.va.gov</a:t>
            </a:r>
            <a:r>
              <a:rPr lang="en-US" b="1" dirty="0" smtClean="0"/>
              <a:t> </a:t>
            </a:r>
          </a:p>
          <a:p>
            <a:pPr>
              <a:buFont typeface="Wingdings" panose="05000000000000000000" pitchFamily="2" charset="2"/>
              <a:buChar char="Ø"/>
            </a:pPr>
            <a:r>
              <a:rPr lang="en-US" b="1" dirty="0" smtClean="0"/>
              <a:t>The National Child Traumatic Stress Network </a:t>
            </a:r>
            <a:r>
              <a:rPr lang="en-US" b="1" dirty="0" smtClean="0">
                <a:hlinkClick r:id="rId4"/>
              </a:rPr>
              <a:t>https://www.nctsn.org</a:t>
            </a:r>
            <a:endParaRPr lang="en-US" b="1" dirty="0" smtClean="0"/>
          </a:p>
          <a:p>
            <a:pPr>
              <a:buFont typeface="Wingdings" panose="05000000000000000000" pitchFamily="2" charset="2"/>
              <a:buChar char="Ø"/>
            </a:pPr>
            <a:r>
              <a:rPr lang="en-US" b="1" dirty="0" smtClean="0"/>
              <a:t>F.B.I. Victim Services Division  </a:t>
            </a:r>
            <a:r>
              <a:rPr lang="en-US" b="1" dirty="0" smtClean="0">
                <a:hlinkClick r:id="rId5"/>
              </a:rPr>
              <a:t>https://www.fbi.gov/resources/victim-services</a:t>
            </a:r>
            <a:endParaRPr lang="en-US" b="1" dirty="0" smtClean="0"/>
          </a:p>
          <a:p>
            <a:pPr marL="0" indent="0">
              <a:buNone/>
            </a:pPr>
            <a:endParaRPr lang="en-US" dirty="0"/>
          </a:p>
        </p:txBody>
      </p:sp>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p:txBody>
          <a:bodyPr/>
          <a:lstStyle/>
          <a:p>
            <a:r>
              <a:rPr lang="en-US" b="1" dirty="0" smtClean="0"/>
              <a:t>Other Helpful Resources</a:t>
            </a:r>
            <a:endParaRPr lang="en-US" b="1" dirty="0"/>
          </a:p>
        </p:txBody>
      </p:sp>
    </p:spTree>
    <p:extLst>
      <p:ext uri="{BB962C8B-B14F-4D97-AF65-F5344CB8AC3E}">
        <p14:creationId xmlns:p14="http://schemas.microsoft.com/office/powerpoint/2010/main" val="27430669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z="1400" b="1" smtClean="0">
                <a:solidFill>
                  <a:srgbClr val="073E87"/>
                </a:solidFill>
              </a:rPr>
              <a:t>National Mass Violence and Victimization Resource Center</a:t>
            </a:r>
            <a:endParaRPr lang="en-US" dirty="0">
              <a:solidFill>
                <a:srgbClr val="073E87"/>
              </a:solidFill>
            </a:endParaRPr>
          </a:p>
        </p:txBody>
      </p:sp>
      <p:sp>
        <p:nvSpPr>
          <p:cNvPr id="4" name="Title 3"/>
          <p:cNvSpPr>
            <a:spLocks noGrp="1"/>
          </p:cNvSpPr>
          <p:nvPr>
            <p:ph type="title"/>
          </p:nvPr>
        </p:nvSpPr>
        <p:spPr/>
        <p:txBody>
          <a:bodyPr/>
          <a:lstStyle/>
          <a:p>
            <a:r>
              <a:rPr lang="en-US" b="1" dirty="0" smtClean="0"/>
              <a:t>More Resources</a:t>
            </a:r>
            <a:endParaRPr lang="en-US" b="1" dirty="0"/>
          </a:p>
        </p:txBody>
      </p:sp>
      <p:pic>
        <p:nvPicPr>
          <p:cNvPr id="5" name="Content Placeholder 4">
            <a:extLst>
              <a:ext uri="{FF2B5EF4-FFF2-40B4-BE49-F238E27FC236}">
                <a16:creationId xmlns:a16="http://schemas.microsoft.com/office/drawing/2014/main" id="{D2330E86-D026-4025-863E-20E00AAF6FDE}"/>
              </a:ext>
            </a:extLst>
          </p:cNvPr>
          <p:cNvPicPr>
            <a:picLocks noGrp="1" noChangeAspect="1"/>
          </p:cNvPicPr>
          <p:nvPr>
            <p:ph idx="1"/>
          </p:nvPr>
        </p:nvPicPr>
        <p:blipFill rotWithShape="1">
          <a:blip r:embed="rId2"/>
          <a:srcRect t="10784" r="2591" b="1569"/>
          <a:stretch/>
        </p:blipFill>
        <p:spPr>
          <a:xfrm>
            <a:off x="762000" y="1889673"/>
            <a:ext cx="4092124" cy="3810000"/>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174C868B-D4BF-4AB4-97EC-88D6D1C1E72F}"/>
              </a:ext>
            </a:extLst>
          </p:cNvPr>
          <p:cNvPicPr>
            <a:picLocks noChangeAspect="1"/>
          </p:cNvPicPr>
          <p:nvPr/>
        </p:nvPicPr>
        <p:blipFill rotWithShape="1">
          <a:blip r:embed="rId3"/>
          <a:srcRect l="3876" t="11176" r="5431"/>
          <a:stretch/>
        </p:blipFill>
        <p:spPr>
          <a:xfrm>
            <a:off x="5638800" y="1447800"/>
            <a:ext cx="2315788" cy="2346873"/>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3A81D594-92CC-4BEF-AAE6-76AF4F3F7958}"/>
              </a:ext>
            </a:extLst>
          </p:cNvPr>
          <p:cNvPicPr>
            <a:picLocks noChangeAspect="1"/>
          </p:cNvPicPr>
          <p:nvPr/>
        </p:nvPicPr>
        <p:blipFill rotWithShape="1">
          <a:blip r:embed="rId4"/>
          <a:srcRect l="9265" t="11409" r="10761" b="1168"/>
          <a:stretch/>
        </p:blipFill>
        <p:spPr>
          <a:xfrm>
            <a:off x="5638800" y="4108900"/>
            <a:ext cx="2315788" cy="2119197"/>
          </a:xfrm>
          <a:prstGeom prst="rect">
            <a:avLst/>
          </a:prstGeom>
        </p:spPr>
      </p:pic>
    </p:spTree>
    <p:extLst>
      <p:ext uri="{BB962C8B-B14F-4D97-AF65-F5344CB8AC3E}">
        <p14:creationId xmlns:p14="http://schemas.microsoft.com/office/powerpoint/2010/main" val="31206905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1" y="2286000"/>
            <a:ext cx="8001000" cy="4114799"/>
          </a:xfrm>
        </p:spPr>
        <p:txBody>
          <a:bodyPr>
            <a:normAutofit/>
          </a:bodyPr>
          <a:lstStyle/>
          <a:p>
            <a:pPr marL="0" indent="0" algn="ctr">
              <a:buNone/>
            </a:pPr>
            <a:r>
              <a:rPr lang="en-US" sz="4400" b="1" i="1" dirty="0" smtClean="0"/>
              <a:t>For Your Attention</a:t>
            </a:r>
          </a:p>
          <a:p>
            <a:pPr marL="0" indent="0" algn="ctr">
              <a:buNone/>
            </a:pPr>
            <a:r>
              <a:rPr lang="en-US" sz="4400" b="1" i="1" dirty="0" smtClean="0"/>
              <a:t>And </a:t>
            </a:r>
          </a:p>
          <a:p>
            <a:pPr marL="0" indent="0" algn="ctr">
              <a:buNone/>
            </a:pPr>
            <a:r>
              <a:rPr lang="en-US" sz="4400" b="1" i="1" dirty="0"/>
              <a:t>F</a:t>
            </a:r>
            <a:r>
              <a:rPr lang="en-US" sz="4400" b="1" i="1" dirty="0" smtClean="0"/>
              <a:t>or </a:t>
            </a:r>
            <a:r>
              <a:rPr lang="en-US" sz="4400" b="1" i="1" dirty="0"/>
              <a:t>Y</a:t>
            </a:r>
            <a:r>
              <a:rPr lang="en-US" sz="4400" b="1" i="1" dirty="0" smtClean="0"/>
              <a:t>our </a:t>
            </a:r>
            <a:r>
              <a:rPr lang="en-US" sz="4400" b="1" i="1" dirty="0"/>
              <a:t>S</a:t>
            </a:r>
            <a:r>
              <a:rPr lang="en-US" sz="4400" b="1" i="1" dirty="0" smtClean="0"/>
              <a:t>ervice To Victims! </a:t>
            </a:r>
          </a:p>
          <a:p>
            <a:pPr marL="0" indent="0" algn="ctr">
              <a:buNone/>
            </a:pPr>
            <a:endParaRPr lang="en-US" sz="2800" b="1" dirty="0"/>
          </a:p>
          <a:p>
            <a:pPr marL="0" indent="0">
              <a:buNone/>
            </a:pPr>
            <a:endParaRPr lang="en-US" sz="1800" b="1" i="1" dirty="0" smtClean="0"/>
          </a:p>
          <a:p>
            <a:pPr marL="0" indent="0">
              <a:buNone/>
            </a:pPr>
            <a:endParaRPr lang="en-US" sz="1800" b="1" i="1" dirty="0"/>
          </a:p>
        </p:txBody>
      </p:sp>
      <p:sp>
        <p:nvSpPr>
          <p:cNvPr id="3" name="Title 2"/>
          <p:cNvSpPr>
            <a:spLocks noGrp="1"/>
          </p:cNvSpPr>
          <p:nvPr>
            <p:ph type="title"/>
          </p:nvPr>
        </p:nvSpPr>
        <p:spPr/>
        <p:txBody>
          <a:bodyPr>
            <a:normAutofit/>
          </a:bodyPr>
          <a:lstStyle/>
          <a:p>
            <a:r>
              <a:rPr lang="en-US" sz="6600" b="1" i="1" dirty="0" smtClean="0"/>
              <a:t>Thank You</a:t>
            </a:r>
            <a:endParaRPr lang="en-US" sz="6600" b="1" i="1" dirty="0"/>
          </a:p>
        </p:txBody>
      </p:sp>
    </p:spTree>
    <p:extLst>
      <p:ext uri="{BB962C8B-B14F-4D97-AF65-F5344CB8AC3E}">
        <p14:creationId xmlns:p14="http://schemas.microsoft.com/office/powerpoint/2010/main" val="35630152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1"/>
            <a:ext cx="7772400" cy="1219200"/>
          </a:xfrm>
        </p:spPr>
        <p:txBody>
          <a:bodyPr>
            <a:normAutofit fontScale="90000"/>
          </a:bodyPr>
          <a:lstStyle/>
          <a:p>
            <a:r>
              <a:rPr lang="en-US" b="1" dirty="0" smtClean="0"/>
              <a:t>School Shootings Since Columbine </a:t>
            </a:r>
            <a:r>
              <a:rPr lang="en-US" dirty="0" smtClean="0"/>
              <a:t/>
            </a:r>
            <a:br>
              <a:rPr lang="en-US" dirty="0" smtClean="0"/>
            </a:br>
            <a:r>
              <a:rPr lang="en-US" sz="2000" b="1" i="1" dirty="0" smtClean="0"/>
              <a:t>Source: ABC News 6/7/2019 </a:t>
            </a:r>
            <a:endParaRPr lang="en-US" sz="2000" b="1" i="1" dirty="0"/>
          </a:p>
        </p:txBody>
      </p:sp>
      <p:sp>
        <p:nvSpPr>
          <p:cNvPr id="3" name="Subtitle 2"/>
          <p:cNvSpPr>
            <a:spLocks noGrp="1"/>
          </p:cNvSpPr>
          <p:nvPr>
            <p:ph type="subTitle" idx="1"/>
          </p:nvPr>
        </p:nvSpPr>
        <p:spPr>
          <a:xfrm>
            <a:off x="876300" y="1755774"/>
            <a:ext cx="7391400" cy="4568825"/>
          </a:xfrm>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905000"/>
            <a:ext cx="72390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450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 is a</a:t>
            </a:r>
            <a:br>
              <a:rPr lang="en-US" b="1" dirty="0"/>
            </a:br>
            <a:r>
              <a:rPr lang="en-US" b="1" dirty="0"/>
              <a:t>Mass Violence Incident (MVI)?</a:t>
            </a:r>
          </a:p>
        </p:txBody>
      </p:sp>
      <p:pic>
        <p:nvPicPr>
          <p:cNvPr id="4" name="Picture 2" descr="C:\Users\Ben Saunders\Desktop\Broward School Shooting Pictures\DouglasHS-shooting7_2-14-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17" y="4495801"/>
            <a:ext cx="3252243" cy="1600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EBE0305-0DFE-48C8-B469-B5257C4CF6BD}"/>
              </a:ext>
            </a:extLst>
          </p:cNvPr>
          <p:cNvSpPr txBox="1"/>
          <p:nvPr/>
        </p:nvSpPr>
        <p:spPr>
          <a:xfrm>
            <a:off x="4497516" y="1798060"/>
            <a:ext cx="4094922" cy="1323439"/>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US" sz="2000" b="1" dirty="0">
                <a:solidFill>
                  <a:srgbClr val="003399"/>
                </a:solidFill>
              </a:rPr>
              <a:t>Multiple definitions used by government agencies, media, advocacy groups, researchers, and others. No </a:t>
            </a:r>
            <a:r>
              <a:rPr lang="en-US" sz="2000" b="1" dirty="0" smtClean="0">
                <a:solidFill>
                  <a:srgbClr val="003399"/>
                </a:solidFill>
              </a:rPr>
              <a:t>one legal </a:t>
            </a:r>
            <a:r>
              <a:rPr lang="en-US" sz="2000" b="1" dirty="0">
                <a:solidFill>
                  <a:srgbClr val="003399"/>
                </a:solidFill>
              </a:rPr>
              <a:t>definition.</a:t>
            </a:r>
          </a:p>
        </p:txBody>
      </p:sp>
      <p:sp>
        <p:nvSpPr>
          <p:cNvPr id="7" name="TextBox 6">
            <a:extLst>
              <a:ext uri="{FF2B5EF4-FFF2-40B4-BE49-F238E27FC236}">
                <a16:creationId xmlns:a16="http://schemas.microsoft.com/office/drawing/2014/main" id="{E5835862-73C6-4E5A-BEB5-65AB8E548E84}"/>
              </a:ext>
            </a:extLst>
          </p:cNvPr>
          <p:cNvSpPr txBox="1"/>
          <p:nvPr/>
        </p:nvSpPr>
        <p:spPr>
          <a:xfrm>
            <a:off x="4624986" y="3849232"/>
            <a:ext cx="4138013" cy="2246769"/>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l"/>
            <a:r>
              <a:rPr lang="en-US" sz="2000" b="1" u="sng" dirty="0">
                <a:solidFill>
                  <a:srgbClr val="003399"/>
                </a:solidFill>
              </a:rPr>
              <a:t>Some sources of definitions</a:t>
            </a:r>
          </a:p>
          <a:p>
            <a:pPr marL="342900" indent="-342900" algn="l">
              <a:buFont typeface="Arial" panose="020B0604020202020204" pitchFamily="34" charset="0"/>
              <a:buChar char="•"/>
            </a:pPr>
            <a:r>
              <a:rPr lang="en-US" sz="2000" b="1" dirty="0">
                <a:solidFill>
                  <a:srgbClr val="003399"/>
                </a:solidFill>
              </a:rPr>
              <a:t>Federal Bureau of Investigation</a:t>
            </a:r>
          </a:p>
          <a:p>
            <a:pPr marL="342900" indent="-342900" algn="l">
              <a:buFont typeface="Arial" panose="020B0604020202020204" pitchFamily="34" charset="0"/>
              <a:buChar char="•"/>
            </a:pPr>
            <a:r>
              <a:rPr lang="en-US" sz="2000" b="1" dirty="0" smtClean="0">
                <a:solidFill>
                  <a:srgbClr val="003399"/>
                </a:solidFill>
              </a:rPr>
              <a:t>Depart. </a:t>
            </a:r>
            <a:r>
              <a:rPr lang="en-US" sz="2000" b="1" dirty="0">
                <a:solidFill>
                  <a:srgbClr val="003399"/>
                </a:solidFill>
              </a:rPr>
              <a:t>of Homeland Security</a:t>
            </a:r>
          </a:p>
          <a:p>
            <a:pPr marL="342900" indent="-342900">
              <a:buFont typeface="Arial" panose="020B0604020202020204" pitchFamily="34" charset="0"/>
              <a:buChar char="•"/>
            </a:pPr>
            <a:r>
              <a:rPr lang="en-US" sz="2000" b="1" dirty="0" smtClean="0">
                <a:solidFill>
                  <a:srgbClr val="003399"/>
                </a:solidFill>
              </a:rPr>
              <a:t>US Congress </a:t>
            </a:r>
            <a:r>
              <a:rPr lang="en-US" sz="2000" b="1" dirty="0">
                <a:solidFill>
                  <a:srgbClr val="003399"/>
                </a:solidFill>
              </a:rPr>
              <a:t>(P.L. 112-265)</a:t>
            </a:r>
          </a:p>
          <a:p>
            <a:pPr marL="342900" indent="-342900" algn="l">
              <a:buFont typeface="Arial" panose="020B0604020202020204" pitchFamily="34" charset="0"/>
              <a:buChar char="•"/>
            </a:pPr>
            <a:r>
              <a:rPr lang="en-US" sz="2000" b="1" dirty="0">
                <a:solidFill>
                  <a:srgbClr val="003399"/>
                </a:solidFill>
              </a:rPr>
              <a:t>Office for Victims of Crime</a:t>
            </a:r>
          </a:p>
          <a:p>
            <a:pPr marL="342900" indent="-342900" algn="l">
              <a:buFont typeface="Arial" panose="020B0604020202020204" pitchFamily="34" charset="0"/>
              <a:buChar char="•"/>
            </a:pPr>
            <a:r>
              <a:rPr lang="en-US" sz="2000" b="1" dirty="0">
                <a:solidFill>
                  <a:srgbClr val="003399"/>
                </a:solidFill>
              </a:rPr>
              <a:t>Congressional Research Service</a:t>
            </a:r>
          </a:p>
          <a:p>
            <a:pPr marL="342900" indent="-342900" algn="l">
              <a:buFont typeface="Arial" panose="020B0604020202020204" pitchFamily="34" charset="0"/>
              <a:buChar char="•"/>
            </a:pPr>
            <a:r>
              <a:rPr lang="en-US" sz="2000" b="1" dirty="0" smtClean="0">
                <a:solidFill>
                  <a:srgbClr val="003399"/>
                </a:solidFill>
              </a:rPr>
              <a:t>Researchers</a:t>
            </a:r>
            <a:endParaRPr lang="en-US" sz="2000" b="1" dirty="0">
              <a:solidFill>
                <a:srgbClr val="003399"/>
              </a:solidFill>
            </a:endParaRPr>
          </a:p>
        </p:txBody>
      </p:sp>
      <p:sp>
        <p:nvSpPr>
          <p:cNvPr id="9" name="TextBox 8">
            <a:extLst>
              <a:ext uri="{FF2B5EF4-FFF2-40B4-BE49-F238E27FC236}">
                <a16:creationId xmlns:a16="http://schemas.microsoft.com/office/drawing/2014/main" id="{3410AFEF-10D6-4882-8F72-D9D49CDC30D3}"/>
              </a:ext>
            </a:extLst>
          </p:cNvPr>
          <p:cNvSpPr txBox="1"/>
          <p:nvPr/>
        </p:nvSpPr>
        <p:spPr>
          <a:xfrm>
            <a:off x="638908" y="1725061"/>
            <a:ext cx="2286000" cy="2308324"/>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l"/>
            <a:r>
              <a:rPr lang="en-US" sz="2400" b="1" u="sng" dirty="0">
                <a:solidFill>
                  <a:srgbClr val="003399"/>
                </a:solidFill>
              </a:rPr>
              <a:t>Terms</a:t>
            </a:r>
          </a:p>
          <a:p>
            <a:pPr algn="l"/>
            <a:r>
              <a:rPr lang="en-US" sz="2000" b="1" dirty="0">
                <a:solidFill>
                  <a:srgbClr val="003399"/>
                </a:solidFill>
              </a:rPr>
              <a:t>Mass violence</a:t>
            </a:r>
          </a:p>
          <a:p>
            <a:pPr algn="l"/>
            <a:r>
              <a:rPr lang="en-US" sz="2000" b="1" dirty="0">
                <a:solidFill>
                  <a:srgbClr val="003399"/>
                </a:solidFill>
              </a:rPr>
              <a:t>Mass casualties</a:t>
            </a:r>
          </a:p>
          <a:p>
            <a:pPr algn="l"/>
            <a:r>
              <a:rPr lang="en-US" sz="2000" b="1" dirty="0">
                <a:solidFill>
                  <a:srgbClr val="003399"/>
                </a:solidFill>
              </a:rPr>
              <a:t>Mass killings</a:t>
            </a:r>
          </a:p>
          <a:p>
            <a:pPr algn="l"/>
            <a:r>
              <a:rPr lang="en-US" sz="2000" b="1" dirty="0">
                <a:solidFill>
                  <a:srgbClr val="003399"/>
                </a:solidFill>
              </a:rPr>
              <a:t>Mass murder</a:t>
            </a:r>
          </a:p>
          <a:p>
            <a:pPr algn="l"/>
            <a:r>
              <a:rPr lang="en-US" sz="2000" b="1" dirty="0">
                <a:solidFill>
                  <a:srgbClr val="003399"/>
                </a:solidFill>
              </a:rPr>
              <a:t>Mass shootings </a:t>
            </a:r>
          </a:p>
          <a:p>
            <a:pPr algn="l"/>
            <a:r>
              <a:rPr lang="en-US" sz="2000" b="1" dirty="0">
                <a:solidFill>
                  <a:srgbClr val="003399"/>
                </a:solidFill>
              </a:rPr>
              <a:t>Active shooter</a:t>
            </a:r>
          </a:p>
        </p:txBody>
      </p:sp>
      <p:sp>
        <p:nvSpPr>
          <p:cNvPr id="5" name="Date Placeholder 4"/>
          <p:cNvSpPr>
            <a:spLocks noGrp="1"/>
          </p:cNvSpPr>
          <p:nvPr>
            <p:ph type="dt" sz="half" idx="10"/>
          </p:nvPr>
        </p:nvSpPr>
        <p:spPr/>
        <p:txBody>
          <a:bodyPr/>
          <a:lstStyle/>
          <a:p>
            <a:r>
              <a:rPr lang="en-US" smtClean="0"/>
              <a:t>National Mass Violence and Victimization Resource Center</a:t>
            </a:r>
            <a:endParaRPr lang="en-US"/>
          </a:p>
        </p:txBody>
      </p:sp>
    </p:spTree>
    <p:extLst>
      <p:ext uri="{BB962C8B-B14F-4D97-AF65-F5344CB8AC3E}">
        <p14:creationId xmlns:p14="http://schemas.microsoft.com/office/powerpoint/2010/main" val="657791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600200"/>
            <a:ext cx="8381999" cy="4648200"/>
          </a:xfrm>
        </p:spPr>
        <p:txBody>
          <a:bodyPr>
            <a:normAutofit fontScale="92500" lnSpcReduction="10000"/>
          </a:bodyPr>
          <a:lstStyle/>
          <a:p>
            <a:pPr>
              <a:buFont typeface="Wingdings" panose="05000000000000000000" pitchFamily="2" charset="2"/>
              <a:buChar char="Ø"/>
            </a:pPr>
            <a:endParaRPr lang="en-US" sz="2800" b="1" dirty="0" smtClean="0"/>
          </a:p>
          <a:p>
            <a:pPr>
              <a:buFont typeface="Wingdings" panose="05000000000000000000" pitchFamily="2" charset="2"/>
              <a:buChar char="Ø"/>
            </a:pPr>
            <a:r>
              <a:rPr lang="en-US" sz="2800" b="1" dirty="0" smtClean="0"/>
              <a:t>Number of People Killed– </a:t>
            </a:r>
            <a:r>
              <a:rPr lang="en-US" b="1" dirty="0" smtClean="0"/>
              <a:t>(3 vs. 4 killed)</a:t>
            </a:r>
          </a:p>
          <a:p>
            <a:pPr>
              <a:buFont typeface="Wingdings" panose="05000000000000000000" pitchFamily="2" charset="2"/>
              <a:buChar char="Ø"/>
            </a:pPr>
            <a:r>
              <a:rPr lang="en-US" sz="2800" b="1" dirty="0" smtClean="0"/>
              <a:t>Type</a:t>
            </a:r>
            <a:r>
              <a:rPr lang="en-US" b="1" dirty="0" smtClean="0"/>
              <a:t> --  (</a:t>
            </a:r>
            <a:r>
              <a:rPr lang="en-US" b="1" i="1" dirty="0" smtClean="0"/>
              <a:t>e.g., active shooter; bombing; chemical or biological agents; vehicles as weapons; etc.)</a:t>
            </a:r>
          </a:p>
          <a:p>
            <a:pPr>
              <a:buFont typeface="Wingdings" panose="05000000000000000000" pitchFamily="2" charset="2"/>
              <a:buChar char="Ø"/>
            </a:pPr>
            <a:r>
              <a:rPr lang="en-US" b="1" dirty="0" smtClean="0"/>
              <a:t> </a:t>
            </a:r>
            <a:r>
              <a:rPr lang="en-US" sz="2800" b="1" dirty="0"/>
              <a:t>Setting</a:t>
            </a:r>
            <a:r>
              <a:rPr lang="en-US" b="1" dirty="0"/>
              <a:t> --  </a:t>
            </a:r>
            <a:r>
              <a:rPr lang="en-US" b="1" i="1" dirty="0"/>
              <a:t>(e.g., </a:t>
            </a:r>
            <a:r>
              <a:rPr lang="en-US" b="1" i="1" dirty="0" smtClean="0"/>
              <a:t>schools; </a:t>
            </a:r>
            <a:r>
              <a:rPr lang="en-US" b="1" i="1" dirty="0"/>
              <a:t>public </a:t>
            </a:r>
            <a:r>
              <a:rPr lang="en-US" b="1" i="1" dirty="0" smtClean="0"/>
              <a:t>buildings; </a:t>
            </a:r>
            <a:r>
              <a:rPr lang="en-US" b="1" i="1" dirty="0"/>
              <a:t>commercial </a:t>
            </a:r>
            <a:r>
              <a:rPr lang="en-US" b="1" i="1" dirty="0" smtClean="0"/>
              <a:t>establishments; houses of worship;  </a:t>
            </a:r>
            <a:r>
              <a:rPr lang="en-US" b="1" i="1" dirty="0"/>
              <a:t>military </a:t>
            </a:r>
            <a:r>
              <a:rPr lang="en-US" b="1" i="1" dirty="0" smtClean="0"/>
              <a:t>installations; entertainment venues; public roadways; homes; etc.)</a:t>
            </a:r>
            <a:endParaRPr lang="en-US" b="1" i="1" dirty="0"/>
          </a:p>
          <a:p>
            <a:pPr>
              <a:buFont typeface="Wingdings" panose="05000000000000000000" pitchFamily="2" charset="2"/>
              <a:buChar char="Ø"/>
            </a:pPr>
            <a:r>
              <a:rPr lang="en-US" sz="2800" b="1" dirty="0"/>
              <a:t>Single vs Coordinated Attacks </a:t>
            </a:r>
            <a:r>
              <a:rPr lang="en-US" b="1" dirty="0"/>
              <a:t>--  </a:t>
            </a:r>
            <a:r>
              <a:rPr lang="en-US" b="1" i="1" dirty="0"/>
              <a:t>(e.g., 9/11 attacks)</a:t>
            </a:r>
          </a:p>
          <a:p>
            <a:pPr>
              <a:buFont typeface="Wingdings" panose="05000000000000000000" pitchFamily="2" charset="2"/>
              <a:buChar char="Ø"/>
            </a:pPr>
            <a:r>
              <a:rPr lang="en-US" sz="2800" b="1" dirty="0"/>
              <a:t>Number of Perpetrators </a:t>
            </a:r>
            <a:r>
              <a:rPr lang="en-US" sz="2800" b="1" dirty="0" smtClean="0"/>
              <a:t>and Relationship to Victims-</a:t>
            </a:r>
            <a:r>
              <a:rPr lang="en-US" b="1" dirty="0" smtClean="0"/>
              <a:t>(</a:t>
            </a:r>
            <a:r>
              <a:rPr lang="en-US" b="1" i="1" dirty="0"/>
              <a:t>single vs </a:t>
            </a:r>
            <a:r>
              <a:rPr lang="en-US" b="1" i="1" dirty="0" smtClean="0"/>
              <a:t>multiple; domestic violence vs strangers; etc.)</a:t>
            </a:r>
            <a:endParaRPr lang="en-US" b="1" i="1" dirty="0"/>
          </a:p>
          <a:p>
            <a:pPr>
              <a:buFont typeface="Wingdings" panose="05000000000000000000" pitchFamily="2" charset="2"/>
              <a:buChar char="Ø"/>
            </a:pPr>
            <a:r>
              <a:rPr lang="en-US" sz="2800" b="1" dirty="0"/>
              <a:t>Motivation</a:t>
            </a:r>
            <a:r>
              <a:rPr lang="en-US" b="1" dirty="0"/>
              <a:t> --  </a:t>
            </a:r>
            <a:r>
              <a:rPr lang="en-US" b="1" i="1" dirty="0"/>
              <a:t>(e.g., hate crime, politically-related, terrorism</a:t>
            </a:r>
            <a:r>
              <a:rPr lang="en-US" b="1" i="1" dirty="0" smtClean="0"/>
              <a:t>, revenge; </a:t>
            </a:r>
            <a:r>
              <a:rPr lang="en-US" b="1" i="1" dirty="0"/>
              <a:t>criminal </a:t>
            </a:r>
            <a:r>
              <a:rPr lang="en-US" b="1" i="1" dirty="0" smtClean="0"/>
              <a:t>intent; unknown; etc.)</a:t>
            </a:r>
            <a:endParaRPr lang="en-US" b="1" i="1" dirty="0"/>
          </a:p>
          <a:p>
            <a:pPr>
              <a:buFont typeface="Wingdings" panose="05000000000000000000" pitchFamily="2" charset="2"/>
              <a:buChar char="Ø"/>
            </a:pPr>
            <a:endParaRPr lang="en-US"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normAutofit fontScale="90000"/>
          </a:bodyPr>
          <a:lstStyle/>
          <a:p>
            <a:r>
              <a:rPr lang="en-US" b="1" dirty="0" smtClean="0"/>
              <a:t>Definitions and/or Classifications may be based on ….</a:t>
            </a:r>
            <a:endParaRPr lang="en-US" b="1" dirty="0"/>
          </a:p>
        </p:txBody>
      </p:sp>
    </p:spTree>
    <p:extLst>
      <p:ext uri="{BB962C8B-B14F-4D97-AF65-F5344CB8AC3E}">
        <p14:creationId xmlns:p14="http://schemas.microsoft.com/office/powerpoint/2010/main" val="1064173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33401" y="1524000"/>
            <a:ext cx="8229600" cy="4724400"/>
          </a:xfrm>
        </p:spPr>
        <p:txBody>
          <a:bodyPr>
            <a:normAutofit lnSpcReduction="10000"/>
          </a:bodyPr>
          <a:lstStyle/>
          <a:p>
            <a:pPr>
              <a:buFont typeface="Wingdings" panose="05000000000000000000" pitchFamily="2" charset="2"/>
              <a:buChar char="Ø"/>
            </a:pPr>
            <a:endParaRPr lang="en-US" sz="2800" b="1" dirty="0" smtClean="0"/>
          </a:p>
          <a:p>
            <a:pPr>
              <a:buFont typeface="Wingdings" panose="05000000000000000000" pitchFamily="2" charset="2"/>
              <a:buChar char="Ø"/>
            </a:pPr>
            <a:r>
              <a:rPr lang="en-US" sz="2800" b="1" dirty="0" smtClean="0"/>
              <a:t>US Congress </a:t>
            </a:r>
            <a:r>
              <a:rPr lang="en-US" b="1" dirty="0" smtClean="0"/>
              <a:t>– uses “ </a:t>
            </a:r>
            <a:r>
              <a:rPr lang="en-US" b="1" u="sng" dirty="0" smtClean="0"/>
              <a:t>Mass killings</a:t>
            </a:r>
            <a:r>
              <a:rPr lang="en-US" b="1" dirty="0" smtClean="0"/>
              <a:t>” means 3 or more killings in a single incident that occurred in a public place. “</a:t>
            </a:r>
            <a:r>
              <a:rPr lang="en-US" b="1" u="sng" dirty="0" smtClean="0"/>
              <a:t>Mass shooting</a:t>
            </a:r>
            <a:r>
              <a:rPr lang="en-US" b="1" dirty="0" smtClean="0"/>
              <a:t>” in which 4 or more are murdered with firearms within one event.  “</a:t>
            </a:r>
            <a:r>
              <a:rPr lang="en-US" b="1" u="sng" dirty="0" smtClean="0"/>
              <a:t>Mass public shooting</a:t>
            </a:r>
            <a:r>
              <a:rPr lang="en-US" b="1" dirty="0" smtClean="0"/>
              <a:t>” multiple homicide with 4 or more murdered with firearms in at least one public setting. </a:t>
            </a:r>
            <a:r>
              <a:rPr lang="en-US" sz="2000" b="1" dirty="0" smtClean="0"/>
              <a:t>(Congressional </a:t>
            </a:r>
            <a:r>
              <a:rPr lang="en-US" sz="2000" b="1" dirty="0"/>
              <a:t>R</a:t>
            </a:r>
            <a:r>
              <a:rPr lang="en-US" sz="2000" b="1" dirty="0" smtClean="0"/>
              <a:t>esearch Service: Krause and Richardson, 2015).</a:t>
            </a:r>
          </a:p>
          <a:p>
            <a:pPr>
              <a:buFont typeface="Wingdings" panose="05000000000000000000" pitchFamily="2" charset="2"/>
              <a:buChar char="Ø"/>
            </a:pPr>
            <a:endParaRPr lang="en-US" sz="2000" b="1" dirty="0"/>
          </a:p>
          <a:p>
            <a:pPr>
              <a:buFont typeface="Wingdings" panose="05000000000000000000" pitchFamily="2" charset="2"/>
              <a:buChar char="Ø"/>
            </a:pPr>
            <a:r>
              <a:rPr lang="en-US" sz="2800" b="1" dirty="0" smtClean="0"/>
              <a:t>FBI – </a:t>
            </a:r>
            <a:r>
              <a:rPr lang="en-US" b="1" dirty="0" smtClean="0"/>
              <a:t>“Mass murder” in which 4 or more murdered within 1 event, in 1 or more locations (but excludes killing family members unless large numbers of general public also killed.) </a:t>
            </a:r>
            <a:r>
              <a:rPr lang="en-US" sz="2000" b="1" dirty="0" smtClean="0"/>
              <a:t>(</a:t>
            </a:r>
            <a:r>
              <a:rPr lang="en-US" sz="2000" b="1" dirty="0"/>
              <a:t>Congressional Research Service: Krause &amp;</a:t>
            </a:r>
            <a:r>
              <a:rPr lang="en-US" sz="2000" b="1" dirty="0" smtClean="0"/>
              <a:t> </a:t>
            </a:r>
            <a:r>
              <a:rPr lang="en-US" sz="2000" b="1" dirty="0"/>
              <a:t>Richardson, 2015).</a:t>
            </a:r>
          </a:p>
          <a:p>
            <a:pPr>
              <a:buFont typeface="Wingdings" panose="05000000000000000000" pitchFamily="2" charset="2"/>
              <a:buChar char="Ø"/>
            </a:pPr>
            <a:endParaRPr lang="en-US" b="1" dirty="0"/>
          </a:p>
          <a:p>
            <a:pPr marL="0" indent="0">
              <a:buNone/>
            </a:pPr>
            <a:endParaRPr lang="en-US" b="1" dirty="0"/>
          </a:p>
          <a:p>
            <a:pPr marL="0" indent="0">
              <a:buNone/>
            </a:pPr>
            <a:endParaRPr lang="en-US" b="1" dirty="0" smtClean="0"/>
          </a:p>
          <a:p>
            <a:pPr marL="0" indent="0">
              <a:buNone/>
            </a:pPr>
            <a:endParaRPr lang="en-US" b="1" dirty="0" smtClean="0"/>
          </a:p>
          <a:p>
            <a:pPr>
              <a:buFont typeface="Wingdings" panose="05000000000000000000" pitchFamily="2" charset="2"/>
              <a:buChar char="Ø"/>
            </a:pPr>
            <a:endParaRPr lang="en-US" b="1"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2" name="Title 1"/>
          <p:cNvSpPr>
            <a:spLocks noGrp="1"/>
          </p:cNvSpPr>
          <p:nvPr>
            <p:ph type="title"/>
          </p:nvPr>
        </p:nvSpPr>
        <p:spPr/>
        <p:txBody>
          <a:bodyPr/>
          <a:lstStyle/>
          <a:p>
            <a:r>
              <a:rPr lang="en-US" b="1" dirty="0" smtClean="0"/>
              <a:t>Official Definitions?…. </a:t>
            </a:r>
            <a:r>
              <a:rPr lang="en-US" b="1" dirty="0"/>
              <a:t>t</a:t>
            </a:r>
            <a:r>
              <a:rPr lang="en-US" b="1" dirty="0" smtClean="0"/>
              <a:t>hey vary </a:t>
            </a:r>
            <a:endParaRPr lang="en-US" b="1" dirty="0"/>
          </a:p>
        </p:txBody>
      </p:sp>
    </p:spTree>
    <p:extLst>
      <p:ext uri="{BB962C8B-B14F-4D97-AF65-F5344CB8AC3E}">
        <p14:creationId xmlns:p14="http://schemas.microsoft.com/office/powerpoint/2010/main" val="449308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a:xfrm>
            <a:off x="457200" y="338328"/>
            <a:ext cx="8229600" cy="957072"/>
          </a:xfrm>
        </p:spPr>
        <p:txBody>
          <a:bodyPr>
            <a:normAutofit fontScale="90000"/>
          </a:bodyPr>
          <a:lstStyle/>
          <a:p>
            <a:pPr algn="l"/>
            <a:r>
              <a:rPr lang="en-US" b="1" dirty="0" smtClean="0"/>
              <a:t>More Definitions…OVC’s Definitions of a MVI</a:t>
            </a:r>
            <a:endParaRPr lang="en-US" b="1" dirty="0"/>
          </a:p>
        </p:txBody>
      </p:sp>
      <p:pic>
        <p:nvPicPr>
          <p:cNvPr id="6" name="Picture 4" descr="Police take position outside the Mandalay Ba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4079631"/>
            <a:ext cx="3810000" cy="1981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4343400" y="2136338"/>
            <a:ext cx="4572000" cy="3816429"/>
          </a:xfrm>
          <a:prstGeom prst="rect">
            <a:avLst/>
          </a:prstGeom>
        </p:spPr>
        <p:txBody>
          <a:bodyPr>
            <a:spAutoFit/>
          </a:bodyPr>
          <a:lstStyle/>
          <a:p>
            <a:r>
              <a:rPr lang="en-US" sz="2200" b="1" i="1" dirty="0"/>
              <a:t>An intentional violent criminal act, for which a formal investigation has been opened by the Federal Bureau of Investigation or other law enforcement agency, that results in physical, emotional, or psychological injury to a sufficiently large number of people as to significantly increase the burden of victim assistance and compensation for the responding jurisdiction.</a:t>
            </a:r>
            <a:endParaRPr lang="en-US" sz="2200" b="1" dirty="0">
              <a:solidFill>
                <a:schemeClr val="bg1"/>
              </a:solidFill>
              <a:effectLst>
                <a:outerShdw blurRad="38100" dist="38100" dir="2700000" algn="tl">
                  <a:srgbClr val="000000">
                    <a:alpha val="43137"/>
                  </a:srgbClr>
                </a:outerShdw>
              </a:effectLst>
            </a:endParaRPr>
          </a:p>
        </p:txBody>
      </p:sp>
      <p:pic>
        <p:nvPicPr>
          <p:cNvPr id="9" name="Content Placeholder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6651" y="1741040"/>
            <a:ext cx="3227150" cy="2129919"/>
          </a:xfrm>
        </p:spPr>
      </p:pic>
    </p:spTree>
    <p:extLst>
      <p:ext uri="{BB962C8B-B14F-4D97-AF65-F5344CB8AC3E}">
        <p14:creationId xmlns:p14="http://schemas.microsoft.com/office/powerpoint/2010/main" val="32503159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3401" y="1828800"/>
            <a:ext cx="8077200" cy="4297363"/>
          </a:xfrm>
        </p:spPr>
        <p:txBody>
          <a:bodyPr>
            <a:normAutofit/>
          </a:bodyPr>
          <a:lstStyle/>
          <a:p>
            <a:pPr marL="0" indent="0">
              <a:buNone/>
            </a:pPr>
            <a:r>
              <a:rPr lang="en-US" sz="3600" b="1" dirty="0" smtClean="0"/>
              <a:t>Conclusion:</a:t>
            </a:r>
            <a:endParaRPr lang="en-US" dirty="0" smtClean="0"/>
          </a:p>
          <a:p>
            <a:pPr marL="0" indent="0">
              <a:buNone/>
            </a:pPr>
            <a:r>
              <a:rPr lang="en-US" sz="2800" b="1" i="1" dirty="0" smtClean="0"/>
              <a:t>The </a:t>
            </a:r>
            <a:r>
              <a:rPr lang="en-US" sz="2800" b="1" i="1" dirty="0"/>
              <a:t>lack of a consistent definition for mass violence can be confusing, and developing a more uniform definition would be helpful. </a:t>
            </a:r>
            <a:r>
              <a:rPr lang="en-US" sz="2800" b="1" i="1" u="sng" dirty="0"/>
              <a:t>However, the most important thing to remember irrespective of the definition used is that each mass violence incident leaves behind numerous victims and survivors who need assistance and support</a:t>
            </a:r>
            <a:r>
              <a:rPr lang="en-US" sz="2800" b="1" i="1" u="sng" dirty="0" smtClean="0"/>
              <a:t>.</a:t>
            </a:r>
          </a:p>
          <a:p>
            <a:pPr marL="0" indent="0">
              <a:buNone/>
            </a:pPr>
            <a:r>
              <a:rPr lang="en-US" b="1" i="1" dirty="0" smtClean="0">
                <a:effectLst/>
              </a:rPr>
              <a:t>Dean G. Kilpatrick, Ph.D.; Director of the NMVVRC!</a:t>
            </a:r>
            <a:endParaRPr lang="en-US" b="1" i="1" dirty="0">
              <a:effectLst/>
            </a:endParaRPr>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p:txBody>
          <a:bodyPr>
            <a:normAutofit fontScale="90000"/>
          </a:bodyPr>
          <a:lstStyle/>
          <a:p>
            <a:r>
              <a:rPr lang="en-US" b="1" dirty="0" smtClean="0"/>
              <a:t>So what does this mean in terms of definitions?</a:t>
            </a:r>
            <a:endParaRPr lang="en-US" b="1" dirty="0"/>
          </a:p>
        </p:txBody>
      </p:sp>
    </p:spTree>
    <p:extLst>
      <p:ext uri="{BB962C8B-B14F-4D97-AF65-F5344CB8AC3E}">
        <p14:creationId xmlns:p14="http://schemas.microsoft.com/office/powerpoint/2010/main" val="1670117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8458200" cy="4602163"/>
          </a:xfrm>
        </p:spPr>
        <p:txBody>
          <a:bodyPr/>
          <a:lstStyle/>
          <a:p>
            <a:pPr marL="0" indent="0">
              <a:buNone/>
            </a:pPr>
            <a:r>
              <a:rPr lang="en-US" sz="2200" b="1" dirty="0"/>
              <a:t>Definition agreed upon by White House, FBI, DoEd, DHS &amp; FEMA  “AS= individual engaged in killing or attempting to kill people in a confined and populated area.” </a:t>
            </a:r>
          </a:p>
          <a:p>
            <a:pPr marL="0" indent="0">
              <a:buNone/>
            </a:pPr>
            <a:endParaRPr lang="en-US" dirty="0"/>
          </a:p>
        </p:txBody>
      </p:sp>
      <p:sp>
        <p:nvSpPr>
          <p:cNvPr id="3" name="Date Placeholder 2"/>
          <p:cNvSpPr>
            <a:spLocks noGrp="1"/>
          </p:cNvSpPr>
          <p:nvPr>
            <p:ph type="dt" sz="half" idx="10"/>
          </p:nvPr>
        </p:nvSpPr>
        <p:spPr/>
        <p:txBody>
          <a:bodyPr/>
          <a:lstStyle/>
          <a:p>
            <a:r>
              <a:rPr lang="en-US" smtClean="0"/>
              <a:t>National Mass Violence and Victimization Resource Center</a:t>
            </a:r>
            <a:endParaRPr lang="en-US" dirty="0"/>
          </a:p>
        </p:txBody>
      </p:sp>
      <p:sp>
        <p:nvSpPr>
          <p:cNvPr id="4" name="Title 3"/>
          <p:cNvSpPr>
            <a:spLocks noGrp="1"/>
          </p:cNvSpPr>
          <p:nvPr>
            <p:ph type="title"/>
          </p:nvPr>
        </p:nvSpPr>
        <p:spPr>
          <a:xfrm>
            <a:off x="190500" y="304800"/>
            <a:ext cx="8686800" cy="1338072"/>
          </a:xfrm>
        </p:spPr>
        <p:txBody>
          <a:bodyPr>
            <a:normAutofit/>
          </a:bodyPr>
          <a:lstStyle/>
          <a:p>
            <a:r>
              <a:rPr lang="en-US" sz="3400" b="1" dirty="0"/>
              <a:t>FBI Data on “Active </a:t>
            </a:r>
            <a:r>
              <a:rPr lang="en-US" sz="3400" b="1" dirty="0" smtClean="0"/>
              <a:t>Shooters”</a:t>
            </a:r>
            <a:br>
              <a:rPr lang="en-US" sz="3400" b="1" dirty="0" smtClean="0"/>
            </a:br>
            <a:r>
              <a:rPr lang="en-US" sz="1600" b="1" dirty="0" smtClean="0"/>
              <a:t>Blair </a:t>
            </a:r>
            <a:r>
              <a:rPr lang="en-US" sz="1600" b="1" dirty="0"/>
              <a:t>&amp; Schweit, (2014), A study of active shooter incidents, </a:t>
            </a:r>
            <a:r>
              <a:rPr lang="en-US" sz="1600" b="1" dirty="0" smtClean="0"/>
              <a:t>2000-2013,Texas </a:t>
            </a:r>
            <a:r>
              <a:rPr lang="en-US" sz="1600" b="1" dirty="0"/>
              <a:t>State Univ. </a:t>
            </a:r>
            <a:r>
              <a:rPr lang="en-US" sz="1600" b="1" dirty="0" smtClean="0"/>
              <a:t>&amp; FBI, DOJ</a:t>
            </a:r>
            <a:endParaRPr lang="en-US" sz="1600"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514600"/>
            <a:ext cx="6477000" cy="3809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0630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1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39784</TotalTime>
  <Words>2265</Words>
  <Application>Microsoft Office PowerPoint</Application>
  <PresentationFormat>On-screen Show (4:3)</PresentationFormat>
  <Paragraphs>257</Paragraphs>
  <Slides>37</Slides>
  <Notes>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ＭＳ Ｐゴシック</vt:lpstr>
      <vt:lpstr>Arial</vt:lpstr>
      <vt:lpstr>Calibri</vt:lpstr>
      <vt:lpstr>Candara</vt:lpstr>
      <vt:lpstr>Gill Sans MT</vt:lpstr>
      <vt:lpstr>Symbol</vt:lpstr>
      <vt:lpstr>Times New Roman</vt:lpstr>
      <vt:lpstr>Wingdings</vt:lpstr>
      <vt:lpstr>Waveform</vt:lpstr>
      <vt:lpstr>1_Waveform</vt:lpstr>
      <vt:lpstr>Office Theme</vt:lpstr>
      <vt:lpstr>The Effects of Mass Violence Incidents on Communities</vt:lpstr>
      <vt:lpstr>Acknowledgements</vt:lpstr>
      <vt:lpstr>Overview of the Presentation</vt:lpstr>
      <vt:lpstr>What is a Mass Violence Incident (MVI)?</vt:lpstr>
      <vt:lpstr>Definitions and/or Classifications may be based on ….</vt:lpstr>
      <vt:lpstr>Official Definitions?…. they vary </vt:lpstr>
      <vt:lpstr>More Definitions…OVC’s Definitions of a MVI</vt:lpstr>
      <vt:lpstr>So what does this mean in terms of definitions?</vt:lpstr>
      <vt:lpstr>FBI Data on “Active Shooters” Blair &amp; Schweit, (2014), A study of active shooter incidents, 2000-2013,Texas State Univ. &amp; FBI, DOJ</vt:lpstr>
      <vt:lpstr>FBI Active Shooter Data from 2000-2013</vt:lpstr>
      <vt:lpstr>Major Mass Violence Incidents</vt:lpstr>
      <vt:lpstr>What are the Impacts of MVIs on Victims and Communities?    </vt:lpstr>
      <vt:lpstr>Who are Impacted by MVIs? The “ripple effect"</vt:lpstr>
      <vt:lpstr>Potential Mental Health Effects</vt:lpstr>
      <vt:lpstr>How can we help victims and communities recover from MVIs?</vt:lpstr>
      <vt:lpstr>Communities and Victims Vary and Need Different Services </vt:lpstr>
      <vt:lpstr>But Here Are Some General Lessons Learned and Take Home Points </vt:lpstr>
      <vt:lpstr>PowerPoint Presentation</vt:lpstr>
      <vt:lpstr>Emanuel AME Church, Charleston, SC</vt:lpstr>
      <vt:lpstr>Mother Emanuel Massacre </vt:lpstr>
      <vt:lpstr>Collaborative Effort</vt:lpstr>
      <vt:lpstr>Unique and Essential Elements of the Legal Proceedings and Trials </vt:lpstr>
      <vt:lpstr>What Worked Well for Families, Survivors, Church &amp;  Community in State &amp; Federal Proceedings, Hearings, and Trials</vt:lpstr>
      <vt:lpstr>What Also Worked Well in the Federal Trial: A Model </vt:lpstr>
      <vt:lpstr>A Model,  cont.</vt:lpstr>
      <vt:lpstr>A Model, cont.</vt:lpstr>
      <vt:lpstr>The National Mass Violence and Victimization Resource Center </vt:lpstr>
      <vt:lpstr>The NMVVRC’s Goal and Vision</vt:lpstr>
      <vt:lpstr> NMVVRC’s National Partner Organizations</vt:lpstr>
      <vt:lpstr>www.nmvvrc.org  Facebook/Instagram/Twitter: @NMVVRC</vt:lpstr>
      <vt:lpstr>Divisions of the NMVVRC</vt:lpstr>
      <vt:lpstr>PowerPoint Presentation</vt:lpstr>
      <vt:lpstr>  OVC’s Victims of Mass Violence &amp; Terrorism Toolkit   https://www.ovc.gov/pubs/mvt-toolkit/about-toolkit.html </vt:lpstr>
      <vt:lpstr>Other Helpful Resources</vt:lpstr>
      <vt:lpstr>More Resources</vt:lpstr>
      <vt:lpstr>Thank You</vt:lpstr>
      <vt:lpstr>School Shootings Since Columbine  Source: ABC News 6/7/2019 </vt:lpstr>
    </vt:vector>
  </TitlesOfParts>
  <Company>Medical University of South Carolina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MUSC User</dc:creator>
  <cp:lastModifiedBy>Ash, Aaron M (KYOAG)</cp:lastModifiedBy>
  <cp:revision>91</cp:revision>
  <cp:lastPrinted>2019-06-07T20:02:30Z</cp:lastPrinted>
  <dcterms:created xsi:type="dcterms:W3CDTF">2019-05-24T14:03:28Z</dcterms:created>
  <dcterms:modified xsi:type="dcterms:W3CDTF">2019-07-09T11:47:43Z</dcterms:modified>
</cp:coreProperties>
</file>