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31"/>
  </p:notesMasterIdLst>
  <p:sldIdLst>
    <p:sldId id="257" r:id="rId3"/>
    <p:sldId id="258" r:id="rId4"/>
    <p:sldId id="259" r:id="rId5"/>
    <p:sldId id="607" r:id="rId6"/>
    <p:sldId id="608" r:id="rId7"/>
    <p:sldId id="622" r:id="rId8"/>
    <p:sldId id="620" r:id="rId9"/>
    <p:sldId id="606" r:id="rId10"/>
    <p:sldId id="605" r:id="rId11"/>
    <p:sldId id="260" r:id="rId12"/>
    <p:sldId id="609" r:id="rId13"/>
    <p:sldId id="611" r:id="rId14"/>
    <p:sldId id="624" r:id="rId15"/>
    <p:sldId id="621" r:id="rId16"/>
    <p:sldId id="619" r:id="rId17"/>
    <p:sldId id="625" r:id="rId18"/>
    <p:sldId id="610" r:id="rId19"/>
    <p:sldId id="615" r:id="rId20"/>
    <p:sldId id="616" r:id="rId21"/>
    <p:sldId id="617" r:id="rId22"/>
    <p:sldId id="623" r:id="rId23"/>
    <p:sldId id="618" r:id="rId24"/>
    <p:sldId id="630" r:id="rId25"/>
    <p:sldId id="631" r:id="rId26"/>
    <p:sldId id="628" r:id="rId27"/>
    <p:sldId id="626" r:id="rId28"/>
    <p:sldId id="627" r:id="rId29"/>
    <p:sldId id="629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4" autoAdjust="0"/>
    <p:restoredTop sz="94660"/>
  </p:normalViewPr>
  <p:slideViewPr>
    <p:cSldViewPr snapToGrid="0">
      <p:cViewPr varScale="1">
        <p:scale>
          <a:sx n="90" d="100"/>
          <a:sy n="90" d="100"/>
        </p:scale>
        <p:origin x="3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11783F-9B16-4A74-BE74-F510187362A6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04BD743-80B3-48BD-BF31-708018B154F7}">
      <dgm:prSet/>
      <dgm:spPr/>
      <dgm:t>
        <a:bodyPr/>
        <a:lstStyle/>
        <a:p>
          <a:r>
            <a:rPr lang="en-US"/>
            <a:t>Trachea: 80-100 PSI—handshake </a:t>
          </a:r>
        </a:p>
      </dgm:t>
    </dgm:pt>
    <dgm:pt modelId="{BD962FE0-A2CF-4997-8168-2CB48AD185D1}" type="parTrans" cxnId="{7C2C2FCF-92F4-4B99-A93F-B70C5517E5A7}">
      <dgm:prSet/>
      <dgm:spPr/>
      <dgm:t>
        <a:bodyPr/>
        <a:lstStyle/>
        <a:p>
          <a:endParaRPr lang="en-US"/>
        </a:p>
      </dgm:t>
    </dgm:pt>
    <dgm:pt modelId="{5BAEA150-C22B-4D50-A71E-55684E597D7C}" type="sibTrans" cxnId="{7C2C2FCF-92F4-4B99-A93F-B70C5517E5A7}">
      <dgm:prSet/>
      <dgm:spPr/>
      <dgm:t>
        <a:bodyPr/>
        <a:lstStyle/>
        <a:p>
          <a:endParaRPr lang="en-US"/>
        </a:p>
      </dgm:t>
    </dgm:pt>
    <dgm:pt modelId="{D7594820-2A3C-4B3B-969F-D397E0FDF663}">
      <dgm:prSet/>
      <dgm:spPr/>
      <dgm:t>
        <a:bodyPr/>
        <a:lstStyle/>
        <a:p>
          <a:r>
            <a:rPr lang="en-US"/>
            <a:t>Jugular: 4-6 PSI—gun  </a:t>
          </a:r>
        </a:p>
      </dgm:t>
    </dgm:pt>
    <dgm:pt modelId="{031C1C96-0082-482E-96B1-8B2ABA9EA26D}" type="parTrans" cxnId="{E2FF3C21-44DC-4790-A86D-3FF101A7EE3E}">
      <dgm:prSet/>
      <dgm:spPr/>
      <dgm:t>
        <a:bodyPr/>
        <a:lstStyle/>
        <a:p>
          <a:endParaRPr lang="en-US"/>
        </a:p>
      </dgm:t>
    </dgm:pt>
    <dgm:pt modelId="{DC27FBD3-3A11-4312-8F58-22FC84EBE19A}" type="sibTrans" cxnId="{E2FF3C21-44DC-4790-A86D-3FF101A7EE3E}">
      <dgm:prSet/>
      <dgm:spPr/>
      <dgm:t>
        <a:bodyPr/>
        <a:lstStyle/>
        <a:p>
          <a:endParaRPr lang="en-US"/>
        </a:p>
      </dgm:t>
    </dgm:pt>
    <dgm:pt modelId="{5F5905EA-D159-4955-984B-0C482E0CA4F9}">
      <dgm:prSet/>
      <dgm:spPr/>
      <dgm:t>
        <a:bodyPr/>
        <a:lstStyle/>
        <a:p>
          <a:r>
            <a:rPr lang="en-US"/>
            <a:t>Carotid: 11 PSI—soda can  </a:t>
          </a:r>
        </a:p>
      </dgm:t>
    </dgm:pt>
    <dgm:pt modelId="{5F22F184-6AD5-4286-A031-EFB1A13326B7}" type="parTrans" cxnId="{773B76D8-83F5-4AD0-BFED-630A46382019}">
      <dgm:prSet/>
      <dgm:spPr/>
      <dgm:t>
        <a:bodyPr/>
        <a:lstStyle/>
        <a:p>
          <a:endParaRPr lang="en-US"/>
        </a:p>
      </dgm:t>
    </dgm:pt>
    <dgm:pt modelId="{9D6AE6CB-5B9A-4D4B-8EDD-4DA52F2DDC27}" type="sibTrans" cxnId="{773B76D8-83F5-4AD0-BFED-630A46382019}">
      <dgm:prSet/>
      <dgm:spPr/>
      <dgm:t>
        <a:bodyPr/>
        <a:lstStyle/>
        <a:p>
          <a:endParaRPr lang="en-US"/>
        </a:p>
      </dgm:t>
    </dgm:pt>
    <dgm:pt modelId="{18C5F79F-2FA8-49A9-BE59-8B0F6EDB7DAA}" type="pres">
      <dgm:prSet presAssocID="{4F11783F-9B16-4A74-BE74-F510187362A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BF45370-0A90-4709-A9FB-469CE1BA8819}" type="pres">
      <dgm:prSet presAssocID="{E04BD743-80B3-48BD-BF31-708018B154F7}" presName="hierRoot1" presStyleCnt="0"/>
      <dgm:spPr/>
    </dgm:pt>
    <dgm:pt modelId="{5983CF6A-F17B-4FA9-A225-3860871B60D0}" type="pres">
      <dgm:prSet presAssocID="{E04BD743-80B3-48BD-BF31-708018B154F7}" presName="composite" presStyleCnt="0"/>
      <dgm:spPr/>
    </dgm:pt>
    <dgm:pt modelId="{7B6B61CD-4970-4778-AC06-4EB7740587B3}" type="pres">
      <dgm:prSet presAssocID="{E04BD743-80B3-48BD-BF31-708018B154F7}" presName="background" presStyleLbl="node0" presStyleIdx="0" presStyleCnt="3"/>
      <dgm:spPr/>
    </dgm:pt>
    <dgm:pt modelId="{8140435D-544B-4482-B682-7D5D4C200BFD}" type="pres">
      <dgm:prSet presAssocID="{E04BD743-80B3-48BD-BF31-708018B154F7}" presName="text" presStyleLbl="fgAcc0" presStyleIdx="0" presStyleCnt="3">
        <dgm:presLayoutVars>
          <dgm:chPref val="3"/>
        </dgm:presLayoutVars>
      </dgm:prSet>
      <dgm:spPr/>
    </dgm:pt>
    <dgm:pt modelId="{2BD9437D-4AC1-41F5-AE82-D5540825EBBC}" type="pres">
      <dgm:prSet presAssocID="{E04BD743-80B3-48BD-BF31-708018B154F7}" presName="hierChild2" presStyleCnt="0"/>
      <dgm:spPr/>
    </dgm:pt>
    <dgm:pt modelId="{45313451-5F56-4EB2-A933-F5EE926E5AB9}" type="pres">
      <dgm:prSet presAssocID="{D7594820-2A3C-4B3B-969F-D397E0FDF663}" presName="hierRoot1" presStyleCnt="0"/>
      <dgm:spPr/>
    </dgm:pt>
    <dgm:pt modelId="{C1ABBB38-1E3F-457A-B66A-67AE960189DA}" type="pres">
      <dgm:prSet presAssocID="{D7594820-2A3C-4B3B-969F-D397E0FDF663}" presName="composite" presStyleCnt="0"/>
      <dgm:spPr/>
    </dgm:pt>
    <dgm:pt modelId="{EB9D7805-E0F3-4A7E-BE7E-F658B24F56B6}" type="pres">
      <dgm:prSet presAssocID="{D7594820-2A3C-4B3B-969F-D397E0FDF663}" presName="background" presStyleLbl="node0" presStyleIdx="1" presStyleCnt="3"/>
      <dgm:spPr/>
    </dgm:pt>
    <dgm:pt modelId="{88559713-6BF1-443C-B5C1-A5DAD39512DE}" type="pres">
      <dgm:prSet presAssocID="{D7594820-2A3C-4B3B-969F-D397E0FDF663}" presName="text" presStyleLbl="fgAcc0" presStyleIdx="1" presStyleCnt="3">
        <dgm:presLayoutVars>
          <dgm:chPref val="3"/>
        </dgm:presLayoutVars>
      </dgm:prSet>
      <dgm:spPr/>
    </dgm:pt>
    <dgm:pt modelId="{48081428-3BBE-483D-9B19-D4EF9A68B20E}" type="pres">
      <dgm:prSet presAssocID="{D7594820-2A3C-4B3B-969F-D397E0FDF663}" presName="hierChild2" presStyleCnt="0"/>
      <dgm:spPr/>
    </dgm:pt>
    <dgm:pt modelId="{DFBB990A-06AE-4993-B4DC-20455C1313B0}" type="pres">
      <dgm:prSet presAssocID="{5F5905EA-D159-4955-984B-0C482E0CA4F9}" presName="hierRoot1" presStyleCnt="0"/>
      <dgm:spPr/>
    </dgm:pt>
    <dgm:pt modelId="{BCEEA63E-12BD-4169-B285-93847DFC4645}" type="pres">
      <dgm:prSet presAssocID="{5F5905EA-D159-4955-984B-0C482E0CA4F9}" presName="composite" presStyleCnt="0"/>
      <dgm:spPr/>
    </dgm:pt>
    <dgm:pt modelId="{71271418-F84F-4EB0-93B1-32D9A4F47A10}" type="pres">
      <dgm:prSet presAssocID="{5F5905EA-D159-4955-984B-0C482E0CA4F9}" presName="background" presStyleLbl="node0" presStyleIdx="2" presStyleCnt="3"/>
      <dgm:spPr/>
    </dgm:pt>
    <dgm:pt modelId="{5E683A26-D0C2-40D9-B896-53299D687F96}" type="pres">
      <dgm:prSet presAssocID="{5F5905EA-D159-4955-984B-0C482E0CA4F9}" presName="text" presStyleLbl="fgAcc0" presStyleIdx="2" presStyleCnt="3" custLinFactNeighborY="479">
        <dgm:presLayoutVars>
          <dgm:chPref val="3"/>
        </dgm:presLayoutVars>
      </dgm:prSet>
      <dgm:spPr/>
    </dgm:pt>
    <dgm:pt modelId="{3F1B42DA-3770-4B40-B16D-C2C666BFEE74}" type="pres">
      <dgm:prSet presAssocID="{5F5905EA-D159-4955-984B-0C482E0CA4F9}" presName="hierChild2" presStyleCnt="0"/>
      <dgm:spPr/>
    </dgm:pt>
  </dgm:ptLst>
  <dgm:cxnLst>
    <dgm:cxn modelId="{22DC1E15-09AA-4237-B40C-B316B719DAE5}" type="presOf" srcId="{4F11783F-9B16-4A74-BE74-F510187362A6}" destId="{18C5F79F-2FA8-49A9-BE59-8B0F6EDB7DAA}" srcOrd="0" destOrd="0" presId="urn:microsoft.com/office/officeart/2005/8/layout/hierarchy1"/>
    <dgm:cxn modelId="{E2FF3C21-44DC-4790-A86D-3FF101A7EE3E}" srcId="{4F11783F-9B16-4A74-BE74-F510187362A6}" destId="{D7594820-2A3C-4B3B-969F-D397E0FDF663}" srcOrd="1" destOrd="0" parTransId="{031C1C96-0082-482E-96B1-8B2ABA9EA26D}" sibTransId="{DC27FBD3-3A11-4312-8F58-22FC84EBE19A}"/>
    <dgm:cxn modelId="{15F81D62-591F-43BC-82E0-711C13D1467D}" type="presOf" srcId="{E04BD743-80B3-48BD-BF31-708018B154F7}" destId="{8140435D-544B-4482-B682-7D5D4C200BFD}" srcOrd="0" destOrd="0" presId="urn:microsoft.com/office/officeart/2005/8/layout/hierarchy1"/>
    <dgm:cxn modelId="{00CACBCE-D799-4E03-BFD5-59783E949120}" type="presOf" srcId="{5F5905EA-D159-4955-984B-0C482E0CA4F9}" destId="{5E683A26-D0C2-40D9-B896-53299D687F96}" srcOrd="0" destOrd="0" presId="urn:microsoft.com/office/officeart/2005/8/layout/hierarchy1"/>
    <dgm:cxn modelId="{7C2C2FCF-92F4-4B99-A93F-B70C5517E5A7}" srcId="{4F11783F-9B16-4A74-BE74-F510187362A6}" destId="{E04BD743-80B3-48BD-BF31-708018B154F7}" srcOrd="0" destOrd="0" parTransId="{BD962FE0-A2CF-4997-8168-2CB48AD185D1}" sibTransId="{5BAEA150-C22B-4D50-A71E-55684E597D7C}"/>
    <dgm:cxn modelId="{773B76D8-83F5-4AD0-BFED-630A46382019}" srcId="{4F11783F-9B16-4A74-BE74-F510187362A6}" destId="{5F5905EA-D159-4955-984B-0C482E0CA4F9}" srcOrd="2" destOrd="0" parTransId="{5F22F184-6AD5-4286-A031-EFB1A13326B7}" sibTransId="{9D6AE6CB-5B9A-4D4B-8EDD-4DA52F2DDC27}"/>
    <dgm:cxn modelId="{4D16D8E1-E20B-4C2F-8D28-55C724D1D5EB}" type="presOf" srcId="{D7594820-2A3C-4B3B-969F-D397E0FDF663}" destId="{88559713-6BF1-443C-B5C1-A5DAD39512DE}" srcOrd="0" destOrd="0" presId="urn:microsoft.com/office/officeart/2005/8/layout/hierarchy1"/>
    <dgm:cxn modelId="{70CB51F8-AE78-47B1-8D47-2EEF3BB5EA35}" type="presParOf" srcId="{18C5F79F-2FA8-49A9-BE59-8B0F6EDB7DAA}" destId="{5BF45370-0A90-4709-A9FB-469CE1BA8819}" srcOrd="0" destOrd="0" presId="urn:microsoft.com/office/officeart/2005/8/layout/hierarchy1"/>
    <dgm:cxn modelId="{DAD98599-5DEE-4A0F-8701-1D64F260166C}" type="presParOf" srcId="{5BF45370-0A90-4709-A9FB-469CE1BA8819}" destId="{5983CF6A-F17B-4FA9-A225-3860871B60D0}" srcOrd="0" destOrd="0" presId="urn:microsoft.com/office/officeart/2005/8/layout/hierarchy1"/>
    <dgm:cxn modelId="{E041712F-FF3D-4941-A4A7-B3A4E1C61DC0}" type="presParOf" srcId="{5983CF6A-F17B-4FA9-A225-3860871B60D0}" destId="{7B6B61CD-4970-4778-AC06-4EB7740587B3}" srcOrd="0" destOrd="0" presId="urn:microsoft.com/office/officeart/2005/8/layout/hierarchy1"/>
    <dgm:cxn modelId="{B6625DE2-0041-4A2C-A626-78FAD3D567A4}" type="presParOf" srcId="{5983CF6A-F17B-4FA9-A225-3860871B60D0}" destId="{8140435D-544B-4482-B682-7D5D4C200BFD}" srcOrd="1" destOrd="0" presId="urn:microsoft.com/office/officeart/2005/8/layout/hierarchy1"/>
    <dgm:cxn modelId="{7CB30E31-FC69-44A9-A7B8-080B10280660}" type="presParOf" srcId="{5BF45370-0A90-4709-A9FB-469CE1BA8819}" destId="{2BD9437D-4AC1-41F5-AE82-D5540825EBBC}" srcOrd="1" destOrd="0" presId="urn:microsoft.com/office/officeart/2005/8/layout/hierarchy1"/>
    <dgm:cxn modelId="{E8FDB442-B8CD-417E-A90C-3AF22EEDA8BA}" type="presParOf" srcId="{18C5F79F-2FA8-49A9-BE59-8B0F6EDB7DAA}" destId="{45313451-5F56-4EB2-A933-F5EE926E5AB9}" srcOrd="1" destOrd="0" presId="urn:microsoft.com/office/officeart/2005/8/layout/hierarchy1"/>
    <dgm:cxn modelId="{DA345A1D-3868-403D-9CF5-FB91C090B49B}" type="presParOf" srcId="{45313451-5F56-4EB2-A933-F5EE926E5AB9}" destId="{C1ABBB38-1E3F-457A-B66A-67AE960189DA}" srcOrd="0" destOrd="0" presId="urn:microsoft.com/office/officeart/2005/8/layout/hierarchy1"/>
    <dgm:cxn modelId="{AF4300D8-1A23-46AD-922A-62C21537576A}" type="presParOf" srcId="{C1ABBB38-1E3F-457A-B66A-67AE960189DA}" destId="{EB9D7805-E0F3-4A7E-BE7E-F658B24F56B6}" srcOrd="0" destOrd="0" presId="urn:microsoft.com/office/officeart/2005/8/layout/hierarchy1"/>
    <dgm:cxn modelId="{8972DE4D-9245-4834-9758-9AF097CB03ED}" type="presParOf" srcId="{C1ABBB38-1E3F-457A-B66A-67AE960189DA}" destId="{88559713-6BF1-443C-B5C1-A5DAD39512DE}" srcOrd="1" destOrd="0" presId="urn:microsoft.com/office/officeart/2005/8/layout/hierarchy1"/>
    <dgm:cxn modelId="{ED7959B7-FFE1-442F-A422-D9E8F4511AAC}" type="presParOf" srcId="{45313451-5F56-4EB2-A933-F5EE926E5AB9}" destId="{48081428-3BBE-483D-9B19-D4EF9A68B20E}" srcOrd="1" destOrd="0" presId="urn:microsoft.com/office/officeart/2005/8/layout/hierarchy1"/>
    <dgm:cxn modelId="{DE8AE53F-EBA6-4B3D-AB29-77FFA94FAF34}" type="presParOf" srcId="{18C5F79F-2FA8-49A9-BE59-8B0F6EDB7DAA}" destId="{DFBB990A-06AE-4993-B4DC-20455C1313B0}" srcOrd="2" destOrd="0" presId="urn:microsoft.com/office/officeart/2005/8/layout/hierarchy1"/>
    <dgm:cxn modelId="{D858D324-7FAF-4068-929B-4ABF667BA6A5}" type="presParOf" srcId="{DFBB990A-06AE-4993-B4DC-20455C1313B0}" destId="{BCEEA63E-12BD-4169-B285-93847DFC4645}" srcOrd="0" destOrd="0" presId="urn:microsoft.com/office/officeart/2005/8/layout/hierarchy1"/>
    <dgm:cxn modelId="{768AA412-3726-4081-9C19-6537AB0C1264}" type="presParOf" srcId="{BCEEA63E-12BD-4169-B285-93847DFC4645}" destId="{71271418-F84F-4EB0-93B1-32D9A4F47A10}" srcOrd="0" destOrd="0" presId="urn:microsoft.com/office/officeart/2005/8/layout/hierarchy1"/>
    <dgm:cxn modelId="{2F185F8E-AE5A-48F6-8F65-FF03F0A89515}" type="presParOf" srcId="{BCEEA63E-12BD-4169-B285-93847DFC4645}" destId="{5E683A26-D0C2-40D9-B896-53299D687F96}" srcOrd="1" destOrd="0" presId="urn:microsoft.com/office/officeart/2005/8/layout/hierarchy1"/>
    <dgm:cxn modelId="{E7976712-C13F-4F7F-9E36-D64A1145258F}" type="presParOf" srcId="{DFBB990A-06AE-4993-B4DC-20455C1313B0}" destId="{3F1B42DA-3770-4B40-B16D-C2C666BFEE7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46D8B2-9B0C-403F-83C0-BAACAF42B35E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3943D444-9CB8-4A65-9D70-EB23AD053A78}">
      <dgm:prSet/>
      <dgm:spPr/>
      <dgm:t>
        <a:bodyPr/>
        <a:lstStyle/>
        <a:p>
          <a:r>
            <a:rPr lang="en-US"/>
            <a:t>Blood Clots</a:t>
          </a:r>
        </a:p>
      </dgm:t>
    </dgm:pt>
    <dgm:pt modelId="{76CF0301-40F3-4AFF-973B-3E54D6005165}" type="parTrans" cxnId="{3ED076A7-8F62-4943-B4F7-A559792C6137}">
      <dgm:prSet/>
      <dgm:spPr/>
      <dgm:t>
        <a:bodyPr/>
        <a:lstStyle/>
        <a:p>
          <a:endParaRPr lang="en-US"/>
        </a:p>
      </dgm:t>
    </dgm:pt>
    <dgm:pt modelId="{026186F3-69D9-4B03-A58B-227786178F5E}" type="sibTrans" cxnId="{3ED076A7-8F62-4943-B4F7-A559792C6137}">
      <dgm:prSet/>
      <dgm:spPr/>
      <dgm:t>
        <a:bodyPr/>
        <a:lstStyle/>
        <a:p>
          <a:endParaRPr lang="en-US"/>
        </a:p>
      </dgm:t>
    </dgm:pt>
    <dgm:pt modelId="{4229C5C5-06CF-4E27-B45D-4C1831147FCE}">
      <dgm:prSet/>
      <dgm:spPr/>
      <dgm:t>
        <a:bodyPr/>
        <a:lstStyle/>
        <a:p>
          <a:r>
            <a:rPr lang="en-US"/>
            <a:t>Stroke</a:t>
          </a:r>
        </a:p>
      </dgm:t>
    </dgm:pt>
    <dgm:pt modelId="{86B84A1F-E4BE-48B7-8E80-45E33F7AEE82}" type="parTrans" cxnId="{60451432-5341-4008-8D42-6CAE27777104}">
      <dgm:prSet/>
      <dgm:spPr/>
      <dgm:t>
        <a:bodyPr/>
        <a:lstStyle/>
        <a:p>
          <a:endParaRPr lang="en-US"/>
        </a:p>
      </dgm:t>
    </dgm:pt>
    <dgm:pt modelId="{737FEA04-420E-48B8-AFD2-94020A1996B3}" type="sibTrans" cxnId="{60451432-5341-4008-8D42-6CAE27777104}">
      <dgm:prSet/>
      <dgm:spPr/>
      <dgm:t>
        <a:bodyPr/>
        <a:lstStyle/>
        <a:p>
          <a:endParaRPr lang="en-US"/>
        </a:p>
      </dgm:t>
    </dgm:pt>
    <dgm:pt modelId="{1325B164-C46F-4729-88E7-ADCCB603E7FD}">
      <dgm:prSet/>
      <dgm:spPr/>
      <dgm:t>
        <a:bodyPr/>
        <a:lstStyle/>
        <a:p>
          <a:r>
            <a:rPr lang="en-US"/>
            <a:t>Thyroid Storm</a:t>
          </a:r>
        </a:p>
      </dgm:t>
    </dgm:pt>
    <dgm:pt modelId="{8EE54419-9DEA-437A-A50F-33A0137C0BC8}" type="parTrans" cxnId="{6C0C3CD5-2C70-4DB6-8B98-7F9DAE0DE2B0}">
      <dgm:prSet/>
      <dgm:spPr/>
      <dgm:t>
        <a:bodyPr/>
        <a:lstStyle/>
        <a:p>
          <a:endParaRPr lang="en-US"/>
        </a:p>
      </dgm:t>
    </dgm:pt>
    <dgm:pt modelId="{45DDE1D1-A4E2-4157-BA03-CC1305E5C005}" type="sibTrans" cxnId="{6C0C3CD5-2C70-4DB6-8B98-7F9DAE0DE2B0}">
      <dgm:prSet/>
      <dgm:spPr/>
      <dgm:t>
        <a:bodyPr/>
        <a:lstStyle/>
        <a:p>
          <a:endParaRPr lang="en-US"/>
        </a:p>
      </dgm:t>
    </dgm:pt>
    <dgm:pt modelId="{46A290D7-12D1-4228-87B4-1C5661A09970}">
      <dgm:prSet/>
      <dgm:spPr/>
      <dgm:t>
        <a:bodyPr/>
        <a:lstStyle/>
        <a:p>
          <a:r>
            <a:rPr lang="en-US"/>
            <a:t>Memory Loss</a:t>
          </a:r>
        </a:p>
      </dgm:t>
    </dgm:pt>
    <dgm:pt modelId="{90BEC883-155B-4B46-A001-7D4767DE49F2}" type="parTrans" cxnId="{B30127DF-A25A-4A06-8E99-96F83F5674DB}">
      <dgm:prSet/>
      <dgm:spPr/>
      <dgm:t>
        <a:bodyPr/>
        <a:lstStyle/>
        <a:p>
          <a:endParaRPr lang="en-US"/>
        </a:p>
      </dgm:t>
    </dgm:pt>
    <dgm:pt modelId="{EF9DD12B-048C-4E87-AC5A-F69B2A076E7F}" type="sibTrans" cxnId="{B30127DF-A25A-4A06-8E99-96F83F5674DB}">
      <dgm:prSet/>
      <dgm:spPr/>
      <dgm:t>
        <a:bodyPr/>
        <a:lstStyle/>
        <a:p>
          <a:endParaRPr lang="en-US"/>
        </a:p>
      </dgm:t>
    </dgm:pt>
    <dgm:pt modelId="{1863AD98-04E8-40B6-8E99-993C26047976}">
      <dgm:prSet/>
      <dgm:spPr/>
      <dgm:t>
        <a:bodyPr/>
        <a:lstStyle/>
        <a:p>
          <a:r>
            <a:rPr lang="en-US"/>
            <a:t>Seizures</a:t>
          </a:r>
        </a:p>
      </dgm:t>
    </dgm:pt>
    <dgm:pt modelId="{0F07496A-BD44-4B07-834C-F568211B36F0}" type="parTrans" cxnId="{679B54D4-9382-4AB0-A0FD-1176D8333657}">
      <dgm:prSet/>
      <dgm:spPr/>
      <dgm:t>
        <a:bodyPr/>
        <a:lstStyle/>
        <a:p>
          <a:endParaRPr lang="en-US"/>
        </a:p>
      </dgm:t>
    </dgm:pt>
    <dgm:pt modelId="{39064FF7-5764-4A9F-96E7-F823C1CF2EA8}" type="sibTrans" cxnId="{679B54D4-9382-4AB0-A0FD-1176D8333657}">
      <dgm:prSet/>
      <dgm:spPr/>
      <dgm:t>
        <a:bodyPr/>
        <a:lstStyle/>
        <a:p>
          <a:endParaRPr lang="en-US"/>
        </a:p>
      </dgm:t>
    </dgm:pt>
    <dgm:pt modelId="{76C03F44-FB55-46FE-B247-57003ECE8169}">
      <dgm:prSet/>
      <dgm:spPr/>
      <dgm:t>
        <a:bodyPr/>
        <a:lstStyle/>
        <a:p>
          <a:r>
            <a:rPr lang="en-US"/>
            <a:t>Brain Damage</a:t>
          </a:r>
        </a:p>
      </dgm:t>
    </dgm:pt>
    <dgm:pt modelId="{F2DABC9F-AFA6-4C3D-A718-44030309A1A9}" type="parTrans" cxnId="{F9528315-3F1E-436E-9C08-C3475489682E}">
      <dgm:prSet/>
      <dgm:spPr/>
      <dgm:t>
        <a:bodyPr/>
        <a:lstStyle/>
        <a:p>
          <a:endParaRPr lang="en-US"/>
        </a:p>
      </dgm:t>
    </dgm:pt>
    <dgm:pt modelId="{7E11CBE6-943D-468A-A516-367885D35E6F}" type="sibTrans" cxnId="{F9528315-3F1E-436E-9C08-C3475489682E}">
      <dgm:prSet/>
      <dgm:spPr/>
      <dgm:t>
        <a:bodyPr/>
        <a:lstStyle/>
        <a:p>
          <a:endParaRPr lang="en-US"/>
        </a:p>
      </dgm:t>
    </dgm:pt>
    <dgm:pt modelId="{15205C3C-FD58-46F0-8C01-94AC12E9D7F8}">
      <dgm:prSet/>
      <dgm:spPr/>
      <dgm:t>
        <a:bodyPr/>
        <a:lstStyle/>
        <a:p>
          <a:r>
            <a:rPr lang="en-US"/>
            <a:t>Incontinence</a:t>
          </a:r>
        </a:p>
      </dgm:t>
    </dgm:pt>
    <dgm:pt modelId="{7A4E9F4A-9067-449E-BE9B-60835DF05D3E}" type="parTrans" cxnId="{08337765-01C8-448A-9639-79D8CF20781C}">
      <dgm:prSet/>
      <dgm:spPr/>
      <dgm:t>
        <a:bodyPr/>
        <a:lstStyle/>
        <a:p>
          <a:endParaRPr lang="en-US"/>
        </a:p>
      </dgm:t>
    </dgm:pt>
    <dgm:pt modelId="{6E424197-7C85-4FD8-BCCE-C95265BE5386}" type="sibTrans" cxnId="{08337765-01C8-448A-9639-79D8CF20781C}">
      <dgm:prSet/>
      <dgm:spPr/>
      <dgm:t>
        <a:bodyPr/>
        <a:lstStyle/>
        <a:p>
          <a:endParaRPr lang="en-US"/>
        </a:p>
      </dgm:t>
    </dgm:pt>
    <dgm:pt modelId="{C8B720FF-B112-4233-9443-5A54613A8031}">
      <dgm:prSet/>
      <dgm:spPr/>
      <dgm:t>
        <a:bodyPr/>
        <a:lstStyle/>
        <a:p>
          <a:r>
            <a:rPr lang="en-US"/>
            <a:t>Acute or Delayed Death</a:t>
          </a:r>
        </a:p>
      </dgm:t>
    </dgm:pt>
    <dgm:pt modelId="{4ACC0E72-9CFF-4100-8E7F-94FA8AA35B39}" type="parTrans" cxnId="{A5CF8E96-2238-4110-9166-9BF0DF90A840}">
      <dgm:prSet/>
      <dgm:spPr/>
      <dgm:t>
        <a:bodyPr/>
        <a:lstStyle/>
        <a:p>
          <a:endParaRPr lang="en-US"/>
        </a:p>
      </dgm:t>
    </dgm:pt>
    <dgm:pt modelId="{9422D8EE-5002-43B0-A960-605C2C365AC7}" type="sibTrans" cxnId="{A5CF8E96-2238-4110-9166-9BF0DF90A840}">
      <dgm:prSet/>
      <dgm:spPr/>
      <dgm:t>
        <a:bodyPr/>
        <a:lstStyle/>
        <a:p>
          <a:endParaRPr lang="en-US"/>
        </a:p>
      </dgm:t>
    </dgm:pt>
    <dgm:pt modelId="{D280877B-9710-4DDF-964C-9A9253C1BA1E}" type="pres">
      <dgm:prSet presAssocID="{3446D8B2-9B0C-403F-83C0-BAACAF42B35E}" presName="diagram" presStyleCnt="0">
        <dgm:presLayoutVars>
          <dgm:dir/>
          <dgm:resizeHandles val="exact"/>
        </dgm:presLayoutVars>
      </dgm:prSet>
      <dgm:spPr/>
    </dgm:pt>
    <dgm:pt modelId="{313F573C-8099-4FE4-80E7-DC5233040BE0}" type="pres">
      <dgm:prSet presAssocID="{3943D444-9CB8-4A65-9D70-EB23AD053A78}" presName="node" presStyleLbl="node1" presStyleIdx="0" presStyleCnt="8">
        <dgm:presLayoutVars>
          <dgm:bulletEnabled val="1"/>
        </dgm:presLayoutVars>
      </dgm:prSet>
      <dgm:spPr/>
    </dgm:pt>
    <dgm:pt modelId="{D4BEB9EC-1155-466E-AF28-5D042F042A0C}" type="pres">
      <dgm:prSet presAssocID="{026186F3-69D9-4B03-A58B-227786178F5E}" presName="sibTrans" presStyleCnt="0"/>
      <dgm:spPr/>
    </dgm:pt>
    <dgm:pt modelId="{90AA2F7C-8326-468E-B825-366C98495DFB}" type="pres">
      <dgm:prSet presAssocID="{4229C5C5-06CF-4E27-B45D-4C1831147FCE}" presName="node" presStyleLbl="node1" presStyleIdx="1" presStyleCnt="8">
        <dgm:presLayoutVars>
          <dgm:bulletEnabled val="1"/>
        </dgm:presLayoutVars>
      </dgm:prSet>
      <dgm:spPr/>
    </dgm:pt>
    <dgm:pt modelId="{A6ECC899-CE8F-47F4-BFF8-80312FB15B22}" type="pres">
      <dgm:prSet presAssocID="{737FEA04-420E-48B8-AFD2-94020A1996B3}" presName="sibTrans" presStyleCnt="0"/>
      <dgm:spPr/>
    </dgm:pt>
    <dgm:pt modelId="{D18D88A7-3B34-417E-8B79-A4D693906E34}" type="pres">
      <dgm:prSet presAssocID="{1325B164-C46F-4729-88E7-ADCCB603E7FD}" presName="node" presStyleLbl="node1" presStyleIdx="2" presStyleCnt="8">
        <dgm:presLayoutVars>
          <dgm:bulletEnabled val="1"/>
        </dgm:presLayoutVars>
      </dgm:prSet>
      <dgm:spPr/>
    </dgm:pt>
    <dgm:pt modelId="{73338A08-45B6-4614-ABDB-AB1152818A5C}" type="pres">
      <dgm:prSet presAssocID="{45DDE1D1-A4E2-4157-BA03-CC1305E5C005}" presName="sibTrans" presStyleCnt="0"/>
      <dgm:spPr/>
    </dgm:pt>
    <dgm:pt modelId="{3C361E11-D737-44C0-9813-BC1D890972DC}" type="pres">
      <dgm:prSet presAssocID="{46A290D7-12D1-4228-87B4-1C5661A09970}" presName="node" presStyleLbl="node1" presStyleIdx="3" presStyleCnt="8">
        <dgm:presLayoutVars>
          <dgm:bulletEnabled val="1"/>
        </dgm:presLayoutVars>
      </dgm:prSet>
      <dgm:spPr/>
    </dgm:pt>
    <dgm:pt modelId="{CD7ECD16-1294-40B4-B877-BFD85C3FCD79}" type="pres">
      <dgm:prSet presAssocID="{EF9DD12B-048C-4E87-AC5A-F69B2A076E7F}" presName="sibTrans" presStyleCnt="0"/>
      <dgm:spPr/>
    </dgm:pt>
    <dgm:pt modelId="{AA9BF681-72A5-45B7-B86A-FD7980762C31}" type="pres">
      <dgm:prSet presAssocID="{1863AD98-04E8-40B6-8E99-993C26047976}" presName="node" presStyleLbl="node1" presStyleIdx="4" presStyleCnt="8">
        <dgm:presLayoutVars>
          <dgm:bulletEnabled val="1"/>
        </dgm:presLayoutVars>
      </dgm:prSet>
      <dgm:spPr/>
    </dgm:pt>
    <dgm:pt modelId="{EC0B71A4-852A-4221-988D-20BAE6C32E29}" type="pres">
      <dgm:prSet presAssocID="{39064FF7-5764-4A9F-96E7-F823C1CF2EA8}" presName="sibTrans" presStyleCnt="0"/>
      <dgm:spPr/>
    </dgm:pt>
    <dgm:pt modelId="{C971DC1B-586B-415D-AD9D-4B4A41819856}" type="pres">
      <dgm:prSet presAssocID="{76C03F44-FB55-46FE-B247-57003ECE8169}" presName="node" presStyleLbl="node1" presStyleIdx="5" presStyleCnt="8">
        <dgm:presLayoutVars>
          <dgm:bulletEnabled val="1"/>
        </dgm:presLayoutVars>
      </dgm:prSet>
      <dgm:spPr/>
    </dgm:pt>
    <dgm:pt modelId="{DEF33F04-AC0C-4666-BC5B-005E56F8033E}" type="pres">
      <dgm:prSet presAssocID="{7E11CBE6-943D-468A-A516-367885D35E6F}" presName="sibTrans" presStyleCnt="0"/>
      <dgm:spPr/>
    </dgm:pt>
    <dgm:pt modelId="{D4314CCD-3E62-4122-BFE2-0F44B5FFD532}" type="pres">
      <dgm:prSet presAssocID="{15205C3C-FD58-46F0-8C01-94AC12E9D7F8}" presName="node" presStyleLbl="node1" presStyleIdx="6" presStyleCnt="8">
        <dgm:presLayoutVars>
          <dgm:bulletEnabled val="1"/>
        </dgm:presLayoutVars>
      </dgm:prSet>
      <dgm:spPr/>
    </dgm:pt>
    <dgm:pt modelId="{107D4874-DC56-407D-906E-676717260EF3}" type="pres">
      <dgm:prSet presAssocID="{6E424197-7C85-4FD8-BCCE-C95265BE5386}" presName="sibTrans" presStyleCnt="0"/>
      <dgm:spPr/>
    </dgm:pt>
    <dgm:pt modelId="{68F12F69-50F2-4578-809E-8A90E6D3DD6D}" type="pres">
      <dgm:prSet presAssocID="{C8B720FF-B112-4233-9443-5A54613A8031}" presName="node" presStyleLbl="node1" presStyleIdx="7" presStyleCnt="8">
        <dgm:presLayoutVars>
          <dgm:bulletEnabled val="1"/>
        </dgm:presLayoutVars>
      </dgm:prSet>
      <dgm:spPr/>
    </dgm:pt>
  </dgm:ptLst>
  <dgm:cxnLst>
    <dgm:cxn modelId="{40E31D00-BE35-4C41-8468-77EF6AF06F0C}" type="presOf" srcId="{3943D444-9CB8-4A65-9D70-EB23AD053A78}" destId="{313F573C-8099-4FE4-80E7-DC5233040BE0}" srcOrd="0" destOrd="0" presId="urn:microsoft.com/office/officeart/2005/8/layout/default"/>
    <dgm:cxn modelId="{F9528315-3F1E-436E-9C08-C3475489682E}" srcId="{3446D8B2-9B0C-403F-83C0-BAACAF42B35E}" destId="{76C03F44-FB55-46FE-B247-57003ECE8169}" srcOrd="5" destOrd="0" parTransId="{F2DABC9F-AFA6-4C3D-A718-44030309A1A9}" sibTransId="{7E11CBE6-943D-468A-A516-367885D35E6F}"/>
    <dgm:cxn modelId="{60451432-5341-4008-8D42-6CAE27777104}" srcId="{3446D8B2-9B0C-403F-83C0-BAACAF42B35E}" destId="{4229C5C5-06CF-4E27-B45D-4C1831147FCE}" srcOrd="1" destOrd="0" parTransId="{86B84A1F-E4BE-48B7-8E80-45E33F7AEE82}" sibTransId="{737FEA04-420E-48B8-AFD2-94020A1996B3}"/>
    <dgm:cxn modelId="{357E0136-4FD5-47E2-8227-1926C2BBE643}" type="presOf" srcId="{46A290D7-12D1-4228-87B4-1C5661A09970}" destId="{3C361E11-D737-44C0-9813-BC1D890972DC}" srcOrd="0" destOrd="0" presId="urn:microsoft.com/office/officeart/2005/8/layout/default"/>
    <dgm:cxn modelId="{CEEA843A-B0A4-45F1-902E-2F4698A1D60A}" type="presOf" srcId="{1863AD98-04E8-40B6-8E99-993C26047976}" destId="{AA9BF681-72A5-45B7-B86A-FD7980762C31}" srcOrd="0" destOrd="0" presId="urn:microsoft.com/office/officeart/2005/8/layout/default"/>
    <dgm:cxn modelId="{1C3D4A5B-1E23-47BB-A971-807D4E192291}" type="presOf" srcId="{76C03F44-FB55-46FE-B247-57003ECE8169}" destId="{C971DC1B-586B-415D-AD9D-4B4A41819856}" srcOrd="0" destOrd="0" presId="urn:microsoft.com/office/officeart/2005/8/layout/default"/>
    <dgm:cxn modelId="{1B4C9762-4596-4D9F-9978-0E5D91183881}" type="presOf" srcId="{4229C5C5-06CF-4E27-B45D-4C1831147FCE}" destId="{90AA2F7C-8326-468E-B825-366C98495DFB}" srcOrd="0" destOrd="0" presId="urn:microsoft.com/office/officeart/2005/8/layout/default"/>
    <dgm:cxn modelId="{08337765-01C8-448A-9639-79D8CF20781C}" srcId="{3446D8B2-9B0C-403F-83C0-BAACAF42B35E}" destId="{15205C3C-FD58-46F0-8C01-94AC12E9D7F8}" srcOrd="6" destOrd="0" parTransId="{7A4E9F4A-9067-449E-BE9B-60835DF05D3E}" sibTransId="{6E424197-7C85-4FD8-BCCE-C95265BE5386}"/>
    <dgm:cxn modelId="{A5CF8E96-2238-4110-9166-9BF0DF90A840}" srcId="{3446D8B2-9B0C-403F-83C0-BAACAF42B35E}" destId="{C8B720FF-B112-4233-9443-5A54613A8031}" srcOrd="7" destOrd="0" parTransId="{4ACC0E72-9CFF-4100-8E7F-94FA8AA35B39}" sibTransId="{9422D8EE-5002-43B0-A960-605C2C365AC7}"/>
    <dgm:cxn modelId="{D1CE19A7-5033-48A2-B375-ADC9698D651A}" type="presOf" srcId="{1325B164-C46F-4729-88E7-ADCCB603E7FD}" destId="{D18D88A7-3B34-417E-8B79-A4D693906E34}" srcOrd="0" destOrd="0" presId="urn:microsoft.com/office/officeart/2005/8/layout/default"/>
    <dgm:cxn modelId="{3ED076A7-8F62-4943-B4F7-A559792C6137}" srcId="{3446D8B2-9B0C-403F-83C0-BAACAF42B35E}" destId="{3943D444-9CB8-4A65-9D70-EB23AD053A78}" srcOrd="0" destOrd="0" parTransId="{76CF0301-40F3-4AFF-973B-3E54D6005165}" sibTransId="{026186F3-69D9-4B03-A58B-227786178F5E}"/>
    <dgm:cxn modelId="{375E3FA9-326D-4969-9684-BFC69FD95BB6}" type="presOf" srcId="{C8B720FF-B112-4233-9443-5A54613A8031}" destId="{68F12F69-50F2-4578-809E-8A90E6D3DD6D}" srcOrd="0" destOrd="0" presId="urn:microsoft.com/office/officeart/2005/8/layout/default"/>
    <dgm:cxn modelId="{2290B6C2-3922-4F58-BCCE-94101693DAD4}" type="presOf" srcId="{15205C3C-FD58-46F0-8C01-94AC12E9D7F8}" destId="{D4314CCD-3E62-4122-BFE2-0F44B5FFD532}" srcOrd="0" destOrd="0" presId="urn:microsoft.com/office/officeart/2005/8/layout/default"/>
    <dgm:cxn modelId="{679B54D4-9382-4AB0-A0FD-1176D8333657}" srcId="{3446D8B2-9B0C-403F-83C0-BAACAF42B35E}" destId="{1863AD98-04E8-40B6-8E99-993C26047976}" srcOrd="4" destOrd="0" parTransId="{0F07496A-BD44-4B07-834C-F568211B36F0}" sibTransId="{39064FF7-5764-4A9F-96E7-F823C1CF2EA8}"/>
    <dgm:cxn modelId="{6C0C3CD5-2C70-4DB6-8B98-7F9DAE0DE2B0}" srcId="{3446D8B2-9B0C-403F-83C0-BAACAF42B35E}" destId="{1325B164-C46F-4729-88E7-ADCCB603E7FD}" srcOrd="2" destOrd="0" parTransId="{8EE54419-9DEA-437A-A50F-33A0137C0BC8}" sibTransId="{45DDE1D1-A4E2-4157-BA03-CC1305E5C005}"/>
    <dgm:cxn modelId="{B1D22CDA-C979-48BD-A415-677FD87174C7}" type="presOf" srcId="{3446D8B2-9B0C-403F-83C0-BAACAF42B35E}" destId="{D280877B-9710-4DDF-964C-9A9253C1BA1E}" srcOrd="0" destOrd="0" presId="urn:microsoft.com/office/officeart/2005/8/layout/default"/>
    <dgm:cxn modelId="{B30127DF-A25A-4A06-8E99-96F83F5674DB}" srcId="{3446D8B2-9B0C-403F-83C0-BAACAF42B35E}" destId="{46A290D7-12D1-4228-87B4-1C5661A09970}" srcOrd="3" destOrd="0" parTransId="{90BEC883-155B-4B46-A001-7D4767DE49F2}" sibTransId="{EF9DD12B-048C-4E87-AC5A-F69B2A076E7F}"/>
    <dgm:cxn modelId="{13DFFDC3-79CA-4C3A-8795-E2F55F17115D}" type="presParOf" srcId="{D280877B-9710-4DDF-964C-9A9253C1BA1E}" destId="{313F573C-8099-4FE4-80E7-DC5233040BE0}" srcOrd="0" destOrd="0" presId="urn:microsoft.com/office/officeart/2005/8/layout/default"/>
    <dgm:cxn modelId="{E5FCD880-F311-4196-B61D-80C1CD0E73AE}" type="presParOf" srcId="{D280877B-9710-4DDF-964C-9A9253C1BA1E}" destId="{D4BEB9EC-1155-466E-AF28-5D042F042A0C}" srcOrd="1" destOrd="0" presId="urn:microsoft.com/office/officeart/2005/8/layout/default"/>
    <dgm:cxn modelId="{B682781A-BC60-4F48-9173-8D930BED2D84}" type="presParOf" srcId="{D280877B-9710-4DDF-964C-9A9253C1BA1E}" destId="{90AA2F7C-8326-468E-B825-366C98495DFB}" srcOrd="2" destOrd="0" presId="urn:microsoft.com/office/officeart/2005/8/layout/default"/>
    <dgm:cxn modelId="{D94BE6DF-9F35-4041-8289-B21EBC035DD8}" type="presParOf" srcId="{D280877B-9710-4DDF-964C-9A9253C1BA1E}" destId="{A6ECC899-CE8F-47F4-BFF8-80312FB15B22}" srcOrd="3" destOrd="0" presId="urn:microsoft.com/office/officeart/2005/8/layout/default"/>
    <dgm:cxn modelId="{8C9958CA-75D1-4258-943C-833BB4434A2A}" type="presParOf" srcId="{D280877B-9710-4DDF-964C-9A9253C1BA1E}" destId="{D18D88A7-3B34-417E-8B79-A4D693906E34}" srcOrd="4" destOrd="0" presId="urn:microsoft.com/office/officeart/2005/8/layout/default"/>
    <dgm:cxn modelId="{37D74B2A-E977-4FD6-BC4E-ED88190F39F1}" type="presParOf" srcId="{D280877B-9710-4DDF-964C-9A9253C1BA1E}" destId="{73338A08-45B6-4614-ABDB-AB1152818A5C}" srcOrd="5" destOrd="0" presId="urn:microsoft.com/office/officeart/2005/8/layout/default"/>
    <dgm:cxn modelId="{7827DBF7-C4D6-4D37-BD23-2AF29A2C0432}" type="presParOf" srcId="{D280877B-9710-4DDF-964C-9A9253C1BA1E}" destId="{3C361E11-D737-44C0-9813-BC1D890972DC}" srcOrd="6" destOrd="0" presId="urn:microsoft.com/office/officeart/2005/8/layout/default"/>
    <dgm:cxn modelId="{5AC9B8B8-BF66-4B73-99D1-FF27C44368C4}" type="presParOf" srcId="{D280877B-9710-4DDF-964C-9A9253C1BA1E}" destId="{CD7ECD16-1294-40B4-B877-BFD85C3FCD79}" srcOrd="7" destOrd="0" presId="urn:microsoft.com/office/officeart/2005/8/layout/default"/>
    <dgm:cxn modelId="{C90D4C93-2028-451E-A748-91E1F7A22423}" type="presParOf" srcId="{D280877B-9710-4DDF-964C-9A9253C1BA1E}" destId="{AA9BF681-72A5-45B7-B86A-FD7980762C31}" srcOrd="8" destOrd="0" presId="urn:microsoft.com/office/officeart/2005/8/layout/default"/>
    <dgm:cxn modelId="{4F49F9DA-F2C2-4AEE-A986-54D98CB88435}" type="presParOf" srcId="{D280877B-9710-4DDF-964C-9A9253C1BA1E}" destId="{EC0B71A4-852A-4221-988D-20BAE6C32E29}" srcOrd="9" destOrd="0" presId="urn:microsoft.com/office/officeart/2005/8/layout/default"/>
    <dgm:cxn modelId="{01B2C6F7-F8B4-413C-BAD5-4FD380DFF09F}" type="presParOf" srcId="{D280877B-9710-4DDF-964C-9A9253C1BA1E}" destId="{C971DC1B-586B-415D-AD9D-4B4A41819856}" srcOrd="10" destOrd="0" presId="urn:microsoft.com/office/officeart/2005/8/layout/default"/>
    <dgm:cxn modelId="{0488BAF8-F2EF-46E0-9C5D-195E23FB9F06}" type="presParOf" srcId="{D280877B-9710-4DDF-964C-9A9253C1BA1E}" destId="{DEF33F04-AC0C-4666-BC5B-005E56F8033E}" srcOrd="11" destOrd="0" presId="urn:microsoft.com/office/officeart/2005/8/layout/default"/>
    <dgm:cxn modelId="{78FF93A2-C91C-460F-ACB7-403F08063517}" type="presParOf" srcId="{D280877B-9710-4DDF-964C-9A9253C1BA1E}" destId="{D4314CCD-3E62-4122-BFE2-0F44B5FFD532}" srcOrd="12" destOrd="0" presId="urn:microsoft.com/office/officeart/2005/8/layout/default"/>
    <dgm:cxn modelId="{FE6F6732-5B42-4F95-ADE9-831421B85F84}" type="presParOf" srcId="{D280877B-9710-4DDF-964C-9A9253C1BA1E}" destId="{107D4874-DC56-407D-906E-676717260EF3}" srcOrd="13" destOrd="0" presId="urn:microsoft.com/office/officeart/2005/8/layout/default"/>
    <dgm:cxn modelId="{AE81EFD0-479C-4A38-906A-B0A87DED70FF}" type="presParOf" srcId="{D280877B-9710-4DDF-964C-9A9253C1BA1E}" destId="{68F12F69-50F2-4578-809E-8A90E6D3DD6D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C6182C-C2DF-4BB1-9996-48FA33349634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BC33784-D9B9-4656-8573-01E02B752A15}">
      <dgm:prSet/>
      <dgm:spPr/>
      <dgm:t>
        <a:bodyPr/>
        <a:lstStyle/>
        <a:p>
          <a:r>
            <a:rPr lang="en-US"/>
            <a:t>Dr. Smock: trained our police, prosecutors, advocates</a:t>
          </a:r>
        </a:p>
      </dgm:t>
    </dgm:pt>
    <dgm:pt modelId="{4A39CAEE-2D87-4624-97B0-EE0BF21A5215}" type="parTrans" cxnId="{2867E69A-08B5-4AD9-A1DE-E49028933EE6}">
      <dgm:prSet/>
      <dgm:spPr/>
      <dgm:t>
        <a:bodyPr/>
        <a:lstStyle/>
        <a:p>
          <a:endParaRPr lang="en-US"/>
        </a:p>
      </dgm:t>
    </dgm:pt>
    <dgm:pt modelId="{C71779EF-C4CC-4BC3-9DC6-7D8C9587A873}" type="sibTrans" cxnId="{2867E69A-08B5-4AD9-A1DE-E49028933EE6}">
      <dgm:prSet/>
      <dgm:spPr/>
      <dgm:t>
        <a:bodyPr/>
        <a:lstStyle/>
        <a:p>
          <a:endParaRPr lang="en-US"/>
        </a:p>
      </dgm:t>
    </dgm:pt>
    <dgm:pt modelId="{D66E7531-BEBD-4BFA-8F1A-7FF10C5D2A6D}">
      <dgm:prSet/>
      <dgm:spPr/>
      <dgm:t>
        <a:bodyPr/>
        <a:lstStyle/>
        <a:p>
          <a:r>
            <a:rPr lang="en-US"/>
            <a:t>Hospital: Revisited intake questions to include a screening question about strangulation</a:t>
          </a:r>
        </a:p>
      </dgm:t>
    </dgm:pt>
    <dgm:pt modelId="{7EB892B4-6988-4D0F-9602-AF6A4D20A12A}" type="parTrans" cxnId="{6B9AC8C1-3295-4101-96E1-E936F2A12DA6}">
      <dgm:prSet/>
      <dgm:spPr/>
      <dgm:t>
        <a:bodyPr/>
        <a:lstStyle/>
        <a:p>
          <a:endParaRPr lang="en-US"/>
        </a:p>
      </dgm:t>
    </dgm:pt>
    <dgm:pt modelId="{807322C8-454E-46EC-8291-BEBDC33D1EC8}" type="sibTrans" cxnId="{6B9AC8C1-3295-4101-96E1-E936F2A12DA6}">
      <dgm:prSet/>
      <dgm:spPr/>
      <dgm:t>
        <a:bodyPr/>
        <a:lstStyle/>
        <a:p>
          <a:endParaRPr lang="en-US"/>
        </a:p>
      </dgm:t>
    </dgm:pt>
    <dgm:pt modelId="{BB8778B1-3501-455B-9C05-4D6DFA2CD3A9}">
      <dgm:prSet/>
      <dgm:spPr/>
      <dgm:t>
        <a:bodyPr/>
        <a:lstStyle/>
        <a:p>
          <a:r>
            <a:rPr lang="en-US"/>
            <a:t>EMS: trained every paramedic on evaluating strangulation patients</a:t>
          </a:r>
        </a:p>
      </dgm:t>
    </dgm:pt>
    <dgm:pt modelId="{EF0D628B-3E27-41B6-BF4F-F898674EB878}" type="parTrans" cxnId="{54202134-BCEB-4C3B-AE2B-7FEA0F702C36}">
      <dgm:prSet/>
      <dgm:spPr/>
      <dgm:t>
        <a:bodyPr/>
        <a:lstStyle/>
        <a:p>
          <a:endParaRPr lang="en-US"/>
        </a:p>
      </dgm:t>
    </dgm:pt>
    <dgm:pt modelId="{0D6A3356-5C1C-4E2D-9E64-D1D6847310B4}" type="sibTrans" cxnId="{54202134-BCEB-4C3B-AE2B-7FEA0F702C36}">
      <dgm:prSet/>
      <dgm:spPr/>
      <dgm:t>
        <a:bodyPr/>
        <a:lstStyle/>
        <a:p>
          <a:endParaRPr lang="en-US"/>
        </a:p>
      </dgm:t>
    </dgm:pt>
    <dgm:pt modelId="{B06365A3-A93E-41C8-B981-8F38554E9286}">
      <dgm:prSet/>
      <dgm:spPr/>
      <dgm:t>
        <a:bodyPr/>
        <a:lstStyle/>
        <a:p>
          <a:r>
            <a:rPr lang="en-US"/>
            <a:t>Automatic EC call outs</a:t>
          </a:r>
        </a:p>
      </dgm:t>
    </dgm:pt>
    <dgm:pt modelId="{E5076896-98EE-46DD-883F-4CE2D83C0559}" type="parTrans" cxnId="{EC1D1072-A6A7-44B8-8ACB-DC60B0ACE3D6}">
      <dgm:prSet/>
      <dgm:spPr/>
      <dgm:t>
        <a:bodyPr/>
        <a:lstStyle/>
        <a:p>
          <a:endParaRPr lang="en-US"/>
        </a:p>
      </dgm:t>
    </dgm:pt>
    <dgm:pt modelId="{9B67DF42-DF20-42A8-A2BA-58E2D34575DA}" type="sibTrans" cxnId="{EC1D1072-A6A7-44B8-8ACB-DC60B0ACE3D6}">
      <dgm:prSet/>
      <dgm:spPr/>
      <dgm:t>
        <a:bodyPr/>
        <a:lstStyle/>
        <a:p>
          <a:endParaRPr lang="en-US"/>
        </a:p>
      </dgm:t>
    </dgm:pt>
    <dgm:pt modelId="{38AECDE9-1F01-42CA-AA56-1B8B35AE47F2}">
      <dgm:prSet/>
      <dgm:spPr/>
      <dgm:t>
        <a:bodyPr/>
        <a:lstStyle/>
        <a:p>
          <a:r>
            <a:rPr lang="en-US"/>
            <a:t>Strangulation Assessments – Forensic Nurse Examiners</a:t>
          </a:r>
        </a:p>
      </dgm:t>
    </dgm:pt>
    <dgm:pt modelId="{1E31F9A2-8EA6-492C-ADAF-CCEAEF568828}" type="parTrans" cxnId="{6AA9DD53-BED1-4D3D-8A5B-3CE8FCC059CD}">
      <dgm:prSet/>
      <dgm:spPr/>
      <dgm:t>
        <a:bodyPr/>
        <a:lstStyle/>
        <a:p>
          <a:endParaRPr lang="en-US"/>
        </a:p>
      </dgm:t>
    </dgm:pt>
    <dgm:pt modelId="{B6269B11-6C40-4787-8B34-4C2D691EB690}" type="sibTrans" cxnId="{6AA9DD53-BED1-4D3D-8A5B-3CE8FCC059CD}">
      <dgm:prSet/>
      <dgm:spPr/>
      <dgm:t>
        <a:bodyPr/>
        <a:lstStyle/>
        <a:p>
          <a:endParaRPr lang="en-US"/>
        </a:p>
      </dgm:t>
    </dgm:pt>
    <dgm:pt modelId="{F700F86C-3A47-4D32-AEB3-EE370B6354A1}" type="pres">
      <dgm:prSet presAssocID="{29C6182C-C2DF-4BB1-9996-48FA33349634}" presName="vert0" presStyleCnt="0">
        <dgm:presLayoutVars>
          <dgm:dir/>
          <dgm:animOne val="branch"/>
          <dgm:animLvl val="lvl"/>
        </dgm:presLayoutVars>
      </dgm:prSet>
      <dgm:spPr/>
    </dgm:pt>
    <dgm:pt modelId="{02E8CFA1-ED9A-4FA1-8850-8D1E772E486A}" type="pres">
      <dgm:prSet presAssocID="{1BC33784-D9B9-4656-8573-01E02B752A15}" presName="thickLine" presStyleLbl="alignNode1" presStyleIdx="0" presStyleCnt="5"/>
      <dgm:spPr/>
    </dgm:pt>
    <dgm:pt modelId="{1C26ED3A-6A10-4D4A-B16E-EE32A5D4E118}" type="pres">
      <dgm:prSet presAssocID="{1BC33784-D9B9-4656-8573-01E02B752A15}" presName="horz1" presStyleCnt="0"/>
      <dgm:spPr/>
    </dgm:pt>
    <dgm:pt modelId="{F0AE901D-8972-4447-B86B-D28789C3ACFA}" type="pres">
      <dgm:prSet presAssocID="{1BC33784-D9B9-4656-8573-01E02B752A15}" presName="tx1" presStyleLbl="revTx" presStyleIdx="0" presStyleCnt="5"/>
      <dgm:spPr/>
    </dgm:pt>
    <dgm:pt modelId="{53F9FE9E-278F-477F-ACC2-C93974186EBC}" type="pres">
      <dgm:prSet presAssocID="{1BC33784-D9B9-4656-8573-01E02B752A15}" presName="vert1" presStyleCnt="0"/>
      <dgm:spPr/>
    </dgm:pt>
    <dgm:pt modelId="{3EA5D49E-0178-404C-B692-24BBF3F6B26F}" type="pres">
      <dgm:prSet presAssocID="{D66E7531-BEBD-4BFA-8F1A-7FF10C5D2A6D}" presName="thickLine" presStyleLbl="alignNode1" presStyleIdx="1" presStyleCnt="5"/>
      <dgm:spPr/>
    </dgm:pt>
    <dgm:pt modelId="{84AEF37F-BBB4-4C35-9E0A-FABB12532306}" type="pres">
      <dgm:prSet presAssocID="{D66E7531-BEBD-4BFA-8F1A-7FF10C5D2A6D}" presName="horz1" presStyleCnt="0"/>
      <dgm:spPr/>
    </dgm:pt>
    <dgm:pt modelId="{13551531-1D32-4C8A-A35E-DE565C1A650E}" type="pres">
      <dgm:prSet presAssocID="{D66E7531-BEBD-4BFA-8F1A-7FF10C5D2A6D}" presName="tx1" presStyleLbl="revTx" presStyleIdx="1" presStyleCnt="5"/>
      <dgm:spPr/>
    </dgm:pt>
    <dgm:pt modelId="{BF6F15BE-BDE2-47A3-88BA-1BA94A82B4E0}" type="pres">
      <dgm:prSet presAssocID="{D66E7531-BEBD-4BFA-8F1A-7FF10C5D2A6D}" presName="vert1" presStyleCnt="0"/>
      <dgm:spPr/>
    </dgm:pt>
    <dgm:pt modelId="{F9BCC0FB-2583-4EBA-AB09-A3D4C05F582B}" type="pres">
      <dgm:prSet presAssocID="{BB8778B1-3501-455B-9C05-4D6DFA2CD3A9}" presName="thickLine" presStyleLbl="alignNode1" presStyleIdx="2" presStyleCnt="5"/>
      <dgm:spPr/>
    </dgm:pt>
    <dgm:pt modelId="{A9F7CA22-904E-4CD7-8050-A9E635BE830B}" type="pres">
      <dgm:prSet presAssocID="{BB8778B1-3501-455B-9C05-4D6DFA2CD3A9}" presName="horz1" presStyleCnt="0"/>
      <dgm:spPr/>
    </dgm:pt>
    <dgm:pt modelId="{DE7B8F02-2AF6-49DC-810A-36DC5BEF0FF9}" type="pres">
      <dgm:prSet presAssocID="{BB8778B1-3501-455B-9C05-4D6DFA2CD3A9}" presName="tx1" presStyleLbl="revTx" presStyleIdx="2" presStyleCnt="5"/>
      <dgm:spPr/>
    </dgm:pt>
    <dgm:pt modelId="{24505007-9810-4F6D-A5A2-E8D2E4E47990}" type="pres">
      <dgm:prSet presAssocID="{BB8778B1-3501-455B-9C05-4D6DFA2CD3A9}" presName="vert1" presStyleCnt="0"/>
      <dgm:spPr/>
    </dgm:pt>
    <dgm:pt modelId="{7EFC65FF-820B-4003-9412-43F7AB06148B}" type="pres">
      <dgm:prSet presAssocID="{B06365A3-A93E-41C8-B981-8F38554E9286}" presName="thickLine" presStyleLbl="alignNode1" presStyleIdx="3" presStyleCnt="5"/>
      <dgm:spPr/>
    </dgm:pt>
    <dgm:pt modelId="{7386E94F-3427-4C76-928B-832D718A6475}" type="pres">
      <dgm:prSet presAssocID="{B06365A3-A93E-41C8-B981-8F38554E9286}" presName="horz1" presStyleCnt="0"/>
      <dgm:spPr/>
    </dgm:pt>
    <dgm:pt modelId="{44F9DBD0-0736-42EF-B60D-95452C8CCA4E}" type="pres">
      <dgm:prSet presAssocID="{B06365A3-A93E-41C8-B981-8F38554E9286}" presName="tx1" presStyleLbl="revTx" presStyleIdx="3" presStyleCnt="5"/>
      <dgm:spPr/>
    </dgm:pt>
    <dgm:pt modelId="{BE11AE47-7928-41E7-AE98-649C62CEBE1D}" type="pres">
      <dgm:prSet presAssocID="{B06365A3-A93E-41C8-B981-8F38554E9286}" presName="vert1" presStyleCnt="0"/>
      <dgm:spPr/>
    </dgm:pt>
    <dgm:pt modelId="{897EC6CE-BB7C-4228-9E3E-C693FB177BCC}" type="pres">
      <dgm:prSet presAssocID="{38AECDE9-1F01-42CA-AA56-1B8B35AE47F2}" presName="thickLine" presStyleLbl="alignNode1" presStyleIdx="4" presStyleCnt="5"/>
      <dgm:spPr/>
    </dgm:pt>
    <dgm:pt modelId="{37FA7E62-F945-43D6-AA2D-DA86F81946E2}" type="pres">
      <dgm:prSet presAssocID="{38AECDE9-1F01-42CA-AA56-1B8B35AE47F2}" presName="horz1" presStyleCnt="0"/>
      <dgm:spPr/>
    </dgm:pt>
    <dgm:pt modelId="{D4CA37EB-39C0-406C-9017-1EF5492EE53B}" type="pres">
      <dgm:prSet presAssocID="{38AECDE9-1F01-42CA-AA56-1B8B35AE47F2}" presName="tx1" presStyleLbl="revTx" presStyleIdx="4" presStyleCnt="5"/>
      <dgm:spPr/>
    </dgm:pt>
    <dgm:pt modelId="{68E0215F-F6BF-4ECC-8C13-BD36EA6164BB}" type="pres">
      <dgm:prSet presAssocID="{38AECDE9-1F01-42CA-AA56-1B8B35AE47F2}" presName="vert1" presStyleCnt="0"/>
      <dgm:spPr/>
    </dgm:pt>
  </dgm:ptLst>
  <dgm:cxnLst>
    <dgm:cxn modelId="{8280731F-4E50-4341-99CA-BF6CB7BBA685}" type="presOf" srcId="{38AECDE9-1F01-42CA-AA56-1B8B35AE47F2}" destId="{D4CA37EB-39C0-406C-9017-1EF5492EE53B}" srcOrd="0" destOrd="0" presId="urn:microsoft.com/office/officeart/2008/layout/LinedList"/>
    <dgm:cxn modelId="{54202134-BCEB-4C3B-AE2B-7FEA0F702C36}" srcId="{29C6182C-C2DF-4BB1-9996-48FA33349634}" destId="{BB8778B1-3501-455B-9C05-4D6DFA2CD3A9}" srcOrd="2" destOrd="0" parTransId="{EF0D628B-3E27-41B6-BF4F-F898674EB878}" sibTransId="{0D6A3356-5C1C-4E2D-9E64-D1D6847310B4}"/>
    <dgm:cxn modelId="{F6EF2242-96EC-49BC-B32C-BAF48024945F}" type="presOf" srcId="{D66E7531-BEBD-4BFA-8F1A-7FF10C5D2A6D}" destId="{13551531-1D32-4C8A-A35E-DE565C1A650E}" srcOrd="0" destOrd="0" presId="urn:microsoft.com/office/officeart/2008/layout/LinedList"/>
    <dgm:cxn modelId="{7652A346-F024-4D88-8259-C555AB7E0DC7}" type="presOf" srcId="{1BC33784-D9B9-4656-8573-01E02B752A15}" destId="{F0AE901D-8972-4447-B86B-D28789C3ACFA}" srcOrd="0" destOrd="0" presId="urn:microsoft.com/office/officeart/2008/layout/LinedList"/>
    <dgm:cxn modelId="{3973B071-67FF-49B6-87E5-C1B14AE0F4A0}" type="presOf" srcId="{BB8778B1-3501-455B-9C05-4D6DFA2CD3A9}" destId="{DE7B8F02-2AF6-49DC-810A-36DC5BEF0FF9}" srcOrd="0" destOrd="0" presId="urn:microsoft.com/office/officeart/2008/layout/LinedList"/>
    <dgm:cxn modelId="{EC1D1072-A6A7-44B8-8ACB-DC60B0ACE3D6}" srcId="{29C6182C-C2DF-4BB1-9996-48FA33349634}" destId="{B06365A3-A93E-41C8-B981-8F38554E9286}" srcOrd="3" destOrd="0" parTransId="{E5076896-98EE-46DD-883F-4CE2D83C0559}" sibTransId="{9B67DF42-DF20-42A8-A2BA-58E2D34575DA}"/>
    <dgm:cxn modelId="{6AA9DD53-BED1-4D3D-8A5B-3CE8FCC059CD}" srcId="{29C6182C-C2DF-4BB1-9996-48FA33349634}" destId="{38AECDE9-1F01-42CA-AA56-1B8B35AE47F2}" srcOrd="4" destOrd="0" parTransId="{1E31F9A2-8EA6-492C-ADAF-CCEAEF568828}" sibTransId="{B6269B11-6C40-4787-8B34-4C2D691EB690}"/>
    <dgm:cxn modelId="{B99EF054-AB67-44D6-A181-B69D02547066}" type="presOf" srcId="{B06365A3-A93E-41C8-B981-8F38554E9286}" destId="{44F9DBD0-0736-42EF-B60D-95452C8CCA4E}" srcOrd="0" destOrd="0" presId="urn:microsoft.com/office/officeart/2008/layout/LinedList"/>
    <dgm:cxn modelId="{2867E69A-08B5-4AD9-A1DE-E49028933EE6}" srcId="{29C6182C-C2DF-4BB1-9996-48FA33349634}" destId="{1BC33784-D9B9-4656-8573-01E02B752A15}" srcOrd="0" destOrd="0" parTransId="{4A39CAEE-2D87-4624-97B0-EE0BF21A5215}" sibTransId="{C71779EF-C4CC-4BC3-9DC6-7D8C9587A873}"/>
    <dgm:cxn modelId="{02D5B8AF-13BD-498D-8F57-E503288AC128}" type="presOf" srcId="{29C6182C-C2DF-4BB1-9996-48FA33349634}" destId="{F700F86C-3A47-4D32-AEB3-EE370B6354A1}" srcOrd="0" destOrd="0" presId="urn:microsoft.com/office/officeart/2008/layout/LinedList"/>
    <dgm:cxn modelId="{6B9AC8C1-3295-4101-96E1-E936F2A12DA6}" srcId="{29C6182C-C2DF-4BB1-9996-48FA33349634}" destId="{D66E7531-BEBD-4BFA-8F1A-7FF10C5D2A6D}" srcOrd="1" destOrd="0" parTransId="{7EB892B4-6988-4D0F-9602-AF6A4D20A12A}" sibTransId="{807322C8-454E-46EC-8291-BEBDC33D1EC8}"/>
    <dgm:cxn modelId="{898D57F6-58BD-4E8E-B5A9-F19DF867B2B7}" type="presParOf" srcId="{F700F86C-3A47-4D32-AEB3-EE370B6354A1}" destId="{02E8CFA1-ED9A-4FA1-8850-8D1E772E486A}" srcOrd="0" destOrd="0" presId="urn:microsoft.com/office/officeart/2008/layout/LinedList"/>
    <dgm:cxn modelId="{903F1CE3-E0AC-4701-B5DC-6DC7CDC90961}" type="presParOf" srcId="{F700F86C-3A47-4D32-AEB3-EE370B6354A1}" destId="{1C26ED3A-6A10-4D4A-B16E-EE32A5D4E118}" srcOrd="1" destOrd="0" presId="urn:microsoft.com/office/officeart/2008/layout/LinedList"/>
    <dgm:cxn modelId="{363BAE2C-0F73-47DD-BB90-A5E98F82464A}" type="presParOf" srcId="{1C26ED3A-6A10-4D4A-B16E-EE32A5D4E118}" destId="{F0AE901D-8972-4447-B86B-D28789C3ACFA}" srcOrd="0" destOrd="0" presId="urn:microsoft.com/office/officeart/2008/layout/LinedList"/>
    <dgm:cxn modelId="{5072F6E7-CB0A-404F-9B40-09B37FD4570C}" type="presParOf" srcId="{1C26ED3A-6A10-4D4A-B16E-EE32A5D4E118}" destId="{53F9FE9E-278F-477F-ACC2-C93974186EBC}" srcOrd="1" destOrd="0" presId="urn:microsoft.com/office/officeart/2008/layout/LinedList"/>
    <dgm:cxn modelId="{84927ECF-A1E3-43AE-BAC8-8DAAA7032C02}" type="presParOf" srcId="{F700F86C-3A47-4D32-AEB3-EE370B6354A1}" destId="{3EA5D49E-0178-404C-B692-24BBF3F6B26F}" srcOrd="2" destOrd="0" presId="urn:microsoft.com/office/officeart/2008/layout/LinedList"/>
    <dgm:cxn modelId="{0984E049-0D1F-4EB3-BBB4-FC2F2CAD4CCE}" type="presParOf" srcId="{F700F86C-3A47-4D32-AEB3-EE370B6354A1}" destId="{84AEF37F-BBB4-4C35-9E0A-FABB12532306}" srcOrd="3" destOrd="0" presId="urn:microsoft.com/office/officeart/2008/layout/LinedList"/>
    <dgm:cxn modelId="{AB3641F0-452B-4512-80B8-887A4EAE2AAD}" type="presParOf" srcId="{84AEF37F-BBB4-4C35-9E0A-FABB12532306}" destId="{13551531-1D32-4C8A-A35E-DE565C1A650E}" srcOrd="0" destOrd="0" presId="urn:microsoft.com/office/officeart/2008/layout/LinedList"/>
    <dgm:cxn modelId="{0C1205FE-309C-43D3-80EE-59AAE2D56662}" type="presParOf" srcId="{84AEF37F-BBB4-4C35-9E0A-FABB12532306}" destId="{BF6F15BE-BDE2-47A3-88BA-1BA94A82B4E0}" srcOrd="1" destOrd="0" presId="urn:microsoft.com/office/officeart/2008/layout/LinedList"/>
    <dgm:cxn modelId="{2A614A66-060F-4F1B-A1E4-F84508A13ABE}" type="presParOf" srcId="{F700F86C-3A47-4D32-AEB3-EE370B6354A1}" destId="{F9BCC0FB-2583-4EBA-AB09-A3D4C05F582B}" srcOrd="4" destOrd="0" presId="urn:microsoft.com/office/officeart/2008/layout/LinedList"/>
    <dgm:cxn modelId="{F9224251-47E6-4BE5-B7D0-887894972176}" type="presParOf" srcId="{F700F86C-3A47-4D32-AEB3-EE370B6354A1}" destId="{A9F7CA22-904E-4CD7-8050-A9E635BE830B}" srcOrd="5" destOrd="0" presId="urn:microsoft.com/office/officeart/2008/layout/LinedList"/>
    <dgm:cxn modelId="{D2C24790-3BA0-437F-BB1F-C70A66FC0A69}" type="presParOf" srcId="{A9F7CA22-904E-4CD7-8050-A9E635BE830B}" destId="{DE7B8F02-2AF6-49DC-810A-36DC5BEF0FF9}" srcOrd="0" destOrd="0" presId="urn:microsoft.com/office/officeart/2008/layout/LinedList"/>
    <dgm:cxn modelId="{DE7C1A64-8924-456F-8232-39338B3EF91F}" type="presParOf" srcId="{A9F7CA22-904E-4CD7-8050-A9E635BE830B}" destId="{24505007-9810-4F6D-A5A2-E8D2E4E47990}" srcOrd="1" destOrd="0" presId="urn:microsoft.com/office/officeart/2008/layout/LinedList"/>
    <dgm:cxn modelId="{A347FB50-A635-41CE-8955-2C1E03BB6CDD}" type="presParOf" srcId="{F700F86C-3A47-4D32-AEB3-EE370B6354A1}" destId="{7EFC65FF-820B-4003-9412-43F7AB06148B}" srcOrd="6" destOrd="0" presId="urn:microsoft.com/office/officeart/2008/layout/LinedList"/>
    <dgm:cxn modelId="{D9CF8552-0889-4198-8A9E-C19F0A25332D}" type="presParOf" srcId="{F700F86C-3A47-4D32-AEB3-EE370B6354A1}" destId="{7386E94F-3427-4C76-928B-832D718A6475}" srcOrd="7" destOrd="0" presId="urn:microsoft.com/office/officeart/2008/layout/LinedList"/>
    <dgm:cxn modelId="{34BAF4FB-BA3A-4D3E-A4A1-3B5AD7FD451A}" type="presParOf" srcId="{7386E94F-3427-4C76-928B-832D718A6475}" destId="{44F9DBD0-0736-42EF-B60D-95452C8CCA4E}" srcOrd="0" destOrd="0" presId="urn:microsoft.com/office/officeart/2008/layout/LinedList"/>
    <dgm:cxn modelId="{3850E42A-04FB-4107-B500-ABAAF9B65B2F}" type="presParOf" srcId="{7386E94F-3427-4C76-928B-832D718A6475}" destId="{BE11AE47-7928-41E7-AE98-649C62CEBE1D}" srcOrd="1" destOrd="0" presId="urn:microsoft.com/office/officeart/2008/layout/LinedList"/>
    <dgm:cxn modelId="{3883345E-1F91-4DC6-9955-83D3BCF68947}" type="presParOf" srcId="{F700F86C-3A47-4D32-AEB3-EE370B6354A1}" destId="{897EC6CE-BB7C-4228-9E3E-C693FB177BCC}" srcOrd="8" destOrd="0" presId="urn:microsoft.com/office/officeart/2008/layout/LinedList"/>
    <dgm:cxn modelId="{7BBF3C35-17D9-4DF3-BCF0-AA92963A26F7}" type="presParOf" srcId="{F700F86C-3A47-4D32-AEB3-EE370B6354A1}" destId="{37FA7E62-F945-43D6-AA2D-DA86F81946E2}" srcOrd="9" destOrd="0" presId="urn:microsoft.com/office/officeart/2008/layout/LinedList"/>
    <dgm:cxn modelId="{0ADBDBD5-2DC2-4DC6-B8DF-4CEF281FB3B5}" type="presParOf" srcId="{37FA7E62-F945-43D6-AA2D-DA86F81946E2}" destId="{D4CA37EB-39C0-406C-9017-1EF5492EE53B}" srcOrd="0" destOrd="0" presId="urn:microsoft.com/office/officeart/2008/layout/LinedList"/>
    <dgm:cxn modelId="{0EB97BF2-01E5-4185-8DB6-FE93BB53F6E1}" type="presParOf" srcId="{37FA7E62-F945-43D6-AA2D-DA86F81946E2}" destId="{68E0215F-F6BF-4ECC-8C13-BD36EA6164B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9106C9-D3DE-4AED-9FF5-6D7CB0D42B51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7C4F87D5-8BDD-4E8B-990D-3E1110801196}">
      <dgm:prSet/>
      <dgm:spPr/>
      <dgm:t>
        <a:bodyPr/>
        <a:lstStyle/>
        <a:p>
          <a:r>
            <a:rPr lang="en-US"/>
            <a:t>Roll call trainings</a:t>
          </a:r>
        </a:p>
      </dgm:t>
    </dgm:pt>
    <dgm:pt modelId="{1AB4CB52-8A4E-49C0-9454-36289A3BA3D8}" type="parTrans" cxnId="{DAD45115-F0AB-44A9-82B7-C2561F95CAD3}">
      <dgm:prSet/>
      <dgm:spPr/>
      <dgm:t>
        <a:bodyPr/>
        <a:lstStyle/>
        <a:p>
          <a:endParaRPr lang="en-US"/>
        </a:p>
      </dgm:t>
    </dgm:pt>
    <dgm:pt modelId="{1C5719D0-B932-4E07-A3D3-A433A3EC9266}" type="sibTrans" cxnId="{DAD45115-F0AB-44A9-82B7-C2561F95CAD3}">
      <dgm:prSet/>
      <dgm:spPr/>
      <dgm:t>
        <a:bodyPr/>
        <a:lstStyle/>
        <a:p>
          <a:endParaRPr lang="en-US"/>
        </a:p>
      </dgm:t>
    </dgm:pt>
    <dgm:pt modelId="{0E13542F-7945-4B2D-B27D-7AC9BCCD5E72}">
      <dgm:prSet/>
      <dgm:spPr/>
      <dgm:t>
        <a:bodyPr/>
        <a:lstStyle/>
        <a:p>
          <a:r>
            <a:rPr lang="en-US"/>
            <a:t>In service trainings</a:t>
          </a:r>
        </a:p>
      </dgm:t>
    </dgm:pt>
    <dgm:pt modelId="{03B0ECB2-133B-40DC-87C4-258364D2C924}" type="parTrans" cxnId="{ECCBCD4C-5DC9-4B68-9E84-3418B30243D8}">
      <dgm:prSet/>
      <dgm:spPr/>
      <dgm:t>
        <a:bodyPr/>
        <a:lstStyle/>
        <a:p>
          <a:endParaRPr lang="en-US"/>
        </a:p>
      </dgm:t>
    </dgm:pt>
    <dgm:pt modelId="{B1057337-6CF3-4FEB-B382-851125D31B12}" type="sibTrans" cxnId="{ECCBCD4C-5DC9-4B68-9E84-3418B30243D8}">
      <dgm:prSet/>
      <dgm:spPr/>
      <dgm:t>
        <a:bodyPr/>
        <a:lstStyle/>
        <a:p>
          <a:endParaRPr lang="en-US"/>
        </a:p>
      </dgm:t>
    </dgm:pt>
    <dgm:pt modelId="{5273CA42-6B96-4122-81B3-9DEB5168B99E}">
      <dgm:prSet/>
      <dgm:spPr/>
      <dgm:t>
        <a:bodyPr/>
        <a:lstStyle/>
        <a:p>
          <a:r>
            <a:rPr lang="en-US"/>
            <a:t>Establishing a procedure for investigating</a:t>
          </a:r>
        </a:p>
      </dgm:t>
    </dgm:pt>
    <dgm:pt modelId="{B8311E1F-B55C-43E7-B455-834902D79547}" type="parTrans" cxnId="{0F82CEA0-C6D7-494A-B31B-3AA586378AD3}">
      <dgm:prSet/>
      <dgm:spPr/>
      <dgm:t>
        <a:bodyPr/>
        <a:lstStyle/>
        <a:p>
          <a:endParaRPr lang="en-US"/>
        </a:p>
      </dgm:t>
    </dgm:pt>
    <dgm:pt modelId="{17AADFFC-E854-4BEF-A24D-942CF61D7FE2}" type="sibTrans" cxnId="{0F82CEA0-C6D7-494A-B31B-3AA586378AD3}">
      <dgm:prSet/>
      <dgm:spPr/>
      <dgm:t>
        <a:bodyPr/>
        <a:lstStyle/>
        <a:p>
          <a:endParaRPr lang="en-US"/>
        </a:p>
      </dgm:t>
    </dgm:pt>
    <dgm:pt modelId="{C8DA2557-A08D-4DD8-80F1-7DE30EF71C49}">
      <dgm:prSet/>
      <dgm:spPr/>
      <dgm:t>
        <a:bodyPr/>
        <a:lstStyle/>
        <a:p>
          <a:r>
            <a:rPr lang="en-US"/>
            <a:t>1. automatic EC call outs</a:t>
          </a:r>
        </a:p>
      </dgm:t>
    </dgm:pt>
    <dgm:pt modelId="{EC76AF68-EF86-4A03-B639-673F2C675828}" type="parTrans" cxnId="{CCE6CFEF-DD1C-4C16-9EC6-0011F0C4657F}">
      <dgm:prSet/>
      <dgm:spPr/>
      <dgm:t>
        <a:bodyPr/>
        <a:lstStyle/>
        <a:p>
          <a:endParaRPr lang="en-US"/>
        </a:p>
      </dgm:t>
    </dgm:pt>
    <dgm:pt modelId="{F4AA8F1D-11F3-4D8C-A73C-C063F037F2DD}" type="sibTrans" cxnId="{CCE6CFEF-DD1C-4C16-9EC6-0011F0C4657F}">
      <dgm:prSet/>
      <dgm:spPr/>
      <dgm:t>
        <a:bodyPr/>
        <a:lstStyle/>
        <a:p>
          <a:endParaRPr lang="en-US"/>
        </a:p>
      </dgm:t>
    </dgm:pt>
    <dgm:pt modelId="{D5BFA9A3-3087-4090-86AF-4CDF9A305B36}">
      <dgm:prSet/>
      <dgm:spPr/>
      <dgm:t>
        <a:bodyPr/>
        <a:lstStyle/>
        <a:p>
          <a:r>
            <a:rPr lang="en-US"/>
            <a:t>2. Strangulation Checklist</a:t>
          </a:r>
        </a:p>
      </dgm:t>
    </dgm:pt>
    <dgm:pt modelId="{6D9CC46A-B95C-4AB8-8DFA-87B3265F577A}" type="parTrans" cxnId="{C0A56CAD-A072-4A99-AA0F-FD405BCEC31C}">
      <dgm:prSet/>
      <dgm:spPr/>
      <dgm:t>
        <a:bodyPr/>
        <a:lstStyle/>
        <a:p>
          <a:endParaRPr lang="en-US"/>
        </a:p>
      </dgm:t>
    </dgm:pt>
    <dgm:pt modelId="{B3671D8F-195F-47C4-9DD3-8FE18D87E018}" type="sibTrans" cxnId="{C0A56CAD-A072-4A99-AA0F-FD405BCEC31C}">
      <dgm:prSet/>
      <dgm:spPr/>
      <dgm:t>
        <a:bodyPr/>
        <a:lstStyle/>
        <a:p>
          <a:endParaRPr lang="en-US"/>
        </a:p>
      </dgm:t>
    </dgm:pt>
    <dgm:pt modelId="{9280B5A4-1DE3-499A-97DB-F673D0341327}" type="pres">
      <dgm:prSet presAssocID="{299106C9-D3DE-4AED-9FF5-6D7CB0D42B51}" presName="linear" presStyleCnt="0">
        <dgm:presLayoutVars>
          <dgm:dir/>
          <dgm:animLvl val="lvl"/>
          <dgm:resizeHandles val="exact"/>
        </dgm:presLayoutVars>
      </dgm:prSet>
      <dgm:spPr/>
    </dgm:pt>
    <dgm:pt modelId="{CEDD9836-2EA9-45AF-A0C3-C0D181216734}" type="pres">
      <dgm:prSet presAssocID="{7C4F87D5-8BDD-4E8B-990D-3E1110801196}" presName="parentLin" presStyleCnt="0"/>
      <dgm:spPr/>
    </dgm:pt>
    <dgm:pt modelId="{29E46B68-6F66-4023-9DAC-6E071154B914}" type="pres">
      <dgm:prSet presAssocID="{7C4F87D5-8BDD-4E8B-990D-3E1110801196}" presName="parentLeftMargin" presStyleLbl="node1" presStyleIdx="0" presStyleCnt="3"/>
      <dgm:spPr/>
    </dgm:pt>
    <dgm:pt modelId="{BF0114DF-14B7-4A11-B22B-D153E4540B25}" type="pres">
      <dgm:prSet presAssocID="{7C4F87D5-8BDD-4E8B-990D-3E111080119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7B32313-260F-47B4-85F8-0F56BEC1DF6C}" type="pres">
      <dgm:prSet presAssocID="{7C4F87D5-8BDD-4E8B-990D-3E1110801196}" presName="negativeSpace" presStyleCnt="0"/>
      <dgm:spPr/>
    </dgm:pt>
    <dgm:pt modelId="{37FEBE3F-F252-436E-A0A8-0B80801759F4}" type="pres">
      <dgm:prSet presAssocID="{7C4F87D5-8BDD-4E8B-990D-3E1110801196}" presName="childText" presStyleLbl="conFgAcc1" presStyleIdx="0" presStyleCnt="3">
        <dgm:presLayoutVars>
          <dgm:bulletEnabled val="1"/>
        </dgm:presLayoutVars>
      </dgm:prSet>
      <dgm:spPr/>
    </dgm:pt>
    <dgm:pt modelId="{464069BC-7F49-4B7D-A8AA-F8F87F1A26EB}" type="pres">
      <dgm:prSet presAssocID="{1C5719D0-B932-4E07-A3D3-A433A3EC9266}" presName="spaceBetweenRectangles" presStyleCnt="0"/>
      <dgm:spPr/>
    </dgm:pt>
    <dgm:pt modelId="{6CC0B1DE-40A2-48B7-BAFE-3F70F44B3D5C}" type="pres">
      <dgm:prSet presAssocID="{0E13542F-7945-4B2D-B27D-7AC9BCCD5E72}" presName="parentLin" presStyleCnt="0"/>
      <dgm:spPr/>
    </dgm:pt>
    <dgm:pt modelId="{F9C88BB4-B94D-4BF1-9A37-CFEE72572BA1}" type="pres">
      <dgm:prSet presAssocID="{0E13542F-7945-4B2D-B27D-7AC9BCCD5E72}" presName="parentLeftMargin" presStyleLbl="node1" presStyleIdx="0" presStyleCnt="3"/>
      <dgm:spPr/>
    </dgm:pt>
    <dgm:pt modelId="{58C34A10-23AD-4474-BCE4-21A61821DB16}" type="pres">
      <dgm:prSet presAssocID="{0E13542F-7945-4B2D-B27D-7AC9BCCD5E7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F5D009A-AE7E-4CCE-9CD5-94AB1D03954C}" type="pres">
      <dgm:prSet presAssocID="{0E13542F-7945-4B2D-B27D-7AC9BCCD5E72}" presName="negativeSpace" presStyleCnt="0"/>
      <dgm:spPr/>
    </dgm:pt>
    <dgm:pt modelId="{EDFC356C-5C4A-4611-8812-2EE38305C380}" type="pres">
      <dgm:prSet presAssocID="{0E13542F-7945-4B2D-B27D-7AC9BCCD5E72}" presName="childText" presStyleLbl="conFgAcc1" presStyleIdx="1" presStyleCnt="3">
        <dgm:presLayoutVars>
          <dgm:bulletEnabled val="1"/>
        </dgm:presLayoutVars>
      </dgm:prSet>
      <dgm:spPr/>
    </dgm:pt>
    <dgm:pt modelId="{0C1BD3F1-E48F-4E46-9629-43D2B5B90F59}" type="pres">
      <dgm:prSet presAssocID="{B1057337-6CF3-4FEB-B382-851125D31B12}" presName="spaceBetweenRectangles" presStyleCnt="0"/>
      <dgm:spPr/>
    </dgm:pt>
    <dgm:pt modelId="{C3A67C4E-9593-493F-A35F-9C7801547A97}" type="pres">
      <dgm:prSet presAssocID="{5273CA42-6B96-4122-81B3-9DEB5168B99E}" presName="parentLin" presStyleCnt="0"/>
      <dgm:spPr/>
    </dgm:pt>
    <dgm:pt modelId="{1F8A0602-BED9-4274-AA73-FCF8415D0170}" type="pres">
      <dgm:prSet presAssocID="{5273CA42-6B96-4122-81B3-9DEB5168B99E}" presName="parentLeftMargin" presStyleLbl="node1" presStyleIdx="1" presStyleCnt="3"/>
      <dgm:spPr/>
    </dgm:pt>
    <dgm:pt modelId="{818D764F-E463-401E-8150-E23AA0EBF354}" type="pres">
      <dgm:prSet presAssocID="{5273CA42-6B96-4122-81B3-9DEB5168B99E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CE54F865-CD26-4A4E-9D65-51163CA4D725}" type="pres">
      <dgm:prSet presAssocID="{5273CA42-6B96-4122-81B3-9DEB5168B99E}" presName="negativeSpace" presStyleCnt="0"/>
      <dgm:spPr/>
    </dgm:pt>
    <dgm:pt modelId="{E39946A7-C90D-469B-B62A-7B85B7D121ED}" type="pres">
      <dgm:prSet presAssocID="{5273CA42-6B96-4122-81B3-9DEB5168B99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AD45115-F0AB-44A9-82B7-C2561F95CAD3}" srcId="{299106C9-D3DE-4AED-9FF5-6D7CB0D42B51}" destId="{7C4F87D5-8BDD-4E8B-990D-3E1110801196}" srcOrd="0" destOrd="0" parTransId="{1AB4CB52-8A4E-49C0-9454-36289A3BA3D8}" sibTransId="{1C5719D0-B932-4E07-A3D3-A433A3EC9266}"/>
    <dgm:cxn modelId="{0D769326-70C0-4B09-B4A9-84B2D0ACBD01}" type="presOf" srcId="{D5BFA9A3-3087-4090-86AF-4CDF9A305B36}" destId="{E39946A7-C90D-469B-B62A-7B85B7D121ED}" srcOrd="0" destOrd="1" presId="urn:microsoft.com/office/officeart/2005/8/layout/list1"/>
    <dgm:cxn modelId="{557F042B-9C89-4F5B-9D6B-29EED055A6B5}" type="presOf" srcId="{299106C9-D3DE-4AED-9FF5-6D7CB0D42B51}" destId="{9280B5A4-1DE3-499A-97DB-F673D0341327}" srcOrd="0" destOrd="0" presId="urn:microsoft.com/office/officeart/2005/8/layout/list1"/>
    <dgm:cxn modelId="{D64C6139-A0E2-49A3-A4EE-5A1B70E45871}" type="presOf" srcId="{0E13542F-7945-4B2D-B27D-7AC9BCCD5E72}" destId="{F9C88BB4-B94D-4BF1-9A37-CFEE72572BA1}" srcOrd="0" destOrd="0" presId="urn:microsoft.com/office/officeart/2005/8/layout/list1"/>
    <dgm:cxn modelId="{8EA66B47-5CB3-4231-8164-7D32B09EDDE2}" type="presOf" srcId="{7C4F87D5-8BDD-4E8B-990D-3E1110801196}" destId="{BF0114DF-14B7-4A11-B22B-D153E4540B25}" srcOrd="1" destOrd="0" presId="urn:microsoft.com/office/officeart/2005/8/layout/list1"/>
    <dgm:cxn modelId="{ECCBCD4C-5DC9-4B68-9E84-3418B30243D8}" srcId="{299106C9-D3DE-4AED-9FF5-6D7CB0D42B51}" destId="{0E13542F-7945-4B2D-B27D-7AC9BCCD5E72}" srcOrd="1" destOrd="0" parTransId="{03B0ECB2-133B-40DC-87C4-258364D2C924}" sibTransId="{B1057337-6CF3-4FEB-B382-851125D31B12}"/>
    <dgm:cxn modelId="{1C0B8651-4156-4005-A261-054CAF0D60A4}" type="presOf" srcId="{5273CA42-6B96-4122-81B3-9DEB5168B99E}" destId="{1F8A0602-BED9-4274-AA73-FCF8415D0170}" srcOrd="0" destOrd="0" presId="urn:microsoft.com/office/officeart/2005/8/layout/list1"/>
    <dgm:cxn modelId="{CE4D9086-D529-48C5-A610-57F84254FB00}" type="presOf" srcId="{7C4F87D5-8BDD-4E8B-990D-3E1110801196}" destId="{29E46B68-6F66-4023-9DAC-6E071154B914}" srcOrd="0" destOrd="0" presId="urn:microsoft.com/office/officeart/2005/8/layout/list1"/>
    <dgm:cxn modelId="{D2136097-3696-45BD-9BAC-594F1BFE19F9}" type="presOf" srcId="{5273CA42-6B96-4122-81B3-9DEB5168B99E}" destId="{818D764F-E463-401E-8150-E23AA0EBF354}" srcOrd="1" destOrd="0" presId="urn:microsoft.com/office/officeart/2005/8/layout/list1"/>
    <dgm:cxn modelId="{0F82CEA0-C6D7-494A-B31B-3AA586378AD3}" srcId="{299106C9-D3DE-4AED-9FF5-6D7CB0D42B51}" destId="{5273CA42-6B96-4122-81B3-9DEB5168B99E}" srcOrd="2" destOrd="0" parTransId="{B8311E1F-B55C-43E7-B455-834902D79547}" sibTransId="{17AADFFC-E854-4BEF-A24D-942CF61D7FE2}"/>
    <dgm:cxn modelId="{C0A56CAD-A072-4A99-AA0F-FD405BCEC31C}" srcId="{5273CA42-6B96-4122-81B3-9DEB5168B99E}" destId="{D5BFA9A3-3087-4090-86AF-4CDF9A305B36}" srcOrd="1" destOrd="0" parTransId="{6D9CC46A-B95C-4AB8-8DFA-87B3265F577A}" sibTransId="{B3671D8F-195F-47C4-9DD3-8FE18D87E018}"/>
    <dgm:cxn modelId="{CCE6CFEF-DD1C-4C16-9EC6-0011F0C4657F}" srcId="{5273CA42-6B96-4122-81B3-9DEB5168B99E}" destId="{C8DA2557-A08D-4DD8-80F1-7DE30EF71C49}" srcOrd="0" destOrd="0" parTransId="{EC76AF68-EF86-4A03-B639-673F2C675828}" sibTransId="{F4AA8F1D-11F3-4D8C-A73C-C063F037F2DD}"/>
    <dgm:cxn modelId="{786E37F6-AF87-4E17-B548-30942C83551F}" type="presOf" srcId="{0E13542F-7945-4B2D-B27D-7AC9BCCD5E72}" destId="{58C34A10-23AD-4474-BCE4-21A61821DB16}" srcOrd="1" destOrd="0" presId="urn:microsoft.com/office/officeart/2005/8/layout/list1"/>
    <dgm:cxn modelId="{1CF92DFB-9F56-4150-9EAE-B8B54BC26C35}" type="presOf" srcId="{C8DA2557-A08D-4DD8-80F1-7DE30EF71C49}" destId="{E39946A7-C90D-469B-B62A-7B85B7D121ED}" srcOrd="0" destOrd="0" presId="urn:microsoft.com/office/officeart/2005/8/layout/list1"/>
    <dgm:cxn modelId="{F6B3055C-A57A-43C4-B393-52BDCAD0DCA4}" type="presParOf" srcId="{9280B5A4-1DE3-499A-97DB-F673D0341327}" destId="{CEDD9836-2EA9-45AF-A0C3-C0D181216734}" srcOrd="0" destOrd="0" presId="urn:microsoft.com/office/officeart/2005/8/layout/list1"/>
    <dgm:cxn modelId="{D83EE08D-2925-4C11-8768-D5B29EAB0CB3}" type="presParOf" srcId="{CEDD9836-2EA9-45AF-A0C3-C0D181216734}" destId="{29E46B68-6F66-4023-9DAC-6E071154B914}" srcOrd="0" destOrd="0" presId="urn:microsoft.com/office/officeart/2005/8/layout/list1"/>
    <dgm:cxn modelId="{4E75F3A0-7BA4-4C4C-9A20-5A95D135D201}" type="presParOf" srcId="{CEDD9836-2EA9-45AF-A0C3-C0D181216734}" destId="{BF0114DF-14B7-4A11-B22B-D153E4540B25}" srcOrd="1" destOrd="0" presId="urn:microsoft.com/office/officeart/2005/8/layout/list1"/>
    <dgm:cxn modelId="{8ABF5444-1AB9-401D-A1C3-1F248E3A097C}" type="presParOf" srcId="{9280B5A4-1DE3-499A-97DB-F673D0341327}" destId="{B7B32313-260F-47B4-85F8-0F56BEC1DF6C}" srcOrd="1" destOrd="0" presId="urn:microsoft.com/office/officeart/2005/8/layout/list1"/>
    <dgm:cxn modelId="{00F66B5A-1791-4D72-AC46-68BB43D3C79F}" type="presParOf" srcId="{9280B5A4-1DE3-499A-97DB-F673D0341327}" destId="{37FEBE3F-F252-436E-A0A8-0B80801759F4}" srcOrd="2" destOrd="0" presId="urn:microsoft.com/office/officeart/2005/8/layout/list1"/>
    <dgm:cxn modelId="{41FE96A9-2130-418B-8F58-C1F8443CA8D0}" type="presParOf" srcId="{9280B5A4-1DE3-499A-97DB-F673D0341327}" destId="{464069BC-7F49-4B7D-A8AA-F8F87F1A26EB}" srcOrd="3" destOrd="0" presId="urn:microsoft.com/office/officeart/2005/8/layout/list1"/>
    <dgm:cxn modelId="{CCF49668-54D7-4A52-A385-F8B4B334F8E7}" type="presParOf" srcId="{9280B5A4-1DE3-499A-97DB-F673D0341327}" destId="{6CC0B1DE-40A2-48B7-BAFE-3F70F44B3D5C}" srcOrd="4" destOrd="0" presId="urn:microsoft.com/office/officeart/2005/8/layout/list1"/>
    <dgm:cxn modelId="{FAAC4A04-501B-4A73-89CC-03F204C44ACC}" type="presParOf" srcId="{6CC0B1DE-40A2-48B7-BAFE-3F70F44B3D5C}" destId="{F9C88BB4-B94D-4BF1-9A37-CFEE72572BA1}" srcOrd="0" destOrd="0" presId="urn:microsoft.com/office/officeart/2005/8/layout/list1"/>
    <dgm:cxn modelId="{AF5AB08F-EB18-481A-8B80-19C50DD1FAD2}" type="presParOf" srcId="{6CC0B1DE-40A2-48B7-BAFE-3F70F44B3D5C}" destId="{58C34A10-23AD-4474-BCE4-21A61821DB16}" srcOrd="1" destOrd="0" presId="urn:microsoft.com/office/officeart/2005/8/layout/list1"/>
    <dgm:cxn modelId="{583DA553-5E4A-4346-B2F5-469B692F6BA6}" type="presParOf" srcId="{9280B5A4-1DE3-499A-97DB-F673D0341327}" destId="{6F5D009A-AE7E-4CCE-9CD5-94AB1D03954C}" srcOrd="5" destOrd="0" presId="urn:microsoft.com/office/officeart/2005/8/layout/list1"/>
    <dgm:cxn modelId="{FE99C9AC-5E38-4FF4-A8E0-1756DD567C37}" type="presParOf" srcId="{9280B5A4-1DE3-499A-97DB-F673D0341327}" destId="{EDFC356C-5C4A-4611-8812-2EE38305C380}" srcOrd="6" destOrd="0" presId="urn:microsoft.com/office/officeart/2005/8/layout/list1"/>
    <dgm:cxn modelId="{83BF4844-AEAF-4015-9B13-8AD0C6EC9BB6}" type="presParOf" srcId="{9280B5A4-1DE3-499A-97DB-F673D0341327}" destId="{0C1BD3F1-E48F-4E46-9629-43D2B5B90F59}" srcOrd="7" destOrd="0" presId="urn:microsoft.com/office/officeart/2005/8/layout/list1"/>
    <dgm:cxn modelId="{B5D1305F-50DC-45BC-BAC8-460288CA7A55}" type="presParOf" srcId="{9280B5A4-1DE3-499A-97DB-F673D0341327}" destId="{C3A67C4E-9593-493F-A35F-9C7801547A97}" srcOrd="8" destOrd="0" presId="urn:microsoft.com/office/officeart/2005/8/layout/list1"/>
    <dgm:cxn modelId="{88791DAB-05E3-42A6-A109-93ECC42C48B5}" type="presParOf" srcId="{C3A67C4E-9593-493F-A35F-9C7801547A97}" destId="{1F8A0602-BED9-4274-AA73-FCF8415D0170}" srcOrd="0" destOrd="0" presId="urn:microsoft.com/office/officeart/2005/8/layout/list1"/>
    <dgm:cxn modelId="{2A8C1537-F88E-4C21-89C0-8A7E4669436B}" type="presParOf" srcId="{C3A67C4E-9593-493F-A35F-9C7801547A97}" destId="{818D764F-E463-401E-8150-E23AA0EBF354}" srcOrd="1" destOrd="0" presId="urn:microsoft.com/office/officeart/2005/8/layout/list1"/>
    <dgm:cxn modelId="{A21574BA-C828-4E05-A4FE-88001079360C}" type="presParOf" srcId="{9280B5A4-1DE3-499A-97DB-F673D0341327}" destId="{CE54F865-CD26-4A4E-9D65-51163CA4D725}" srcOrd="9" destOrd="0" presId="urn:microsoft.com/office/officeart/2005/8/layout/list1"/>
    <dgm:cxn modelId="{DC85DB40-9308-4D0D-A21E-7024729DAF70}" type="presParOf" srcId="{9280B5A4-1DE3-499A-97DB-F673D0341327}" destId="{E39946A7-C90D-469B-B62A-7B85B7D121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B61CD-4970-4778-AC06-4EB7740587B3}">
      <dsp:nvSpPr>
        <dsp:cNvPr id="0" name=""/>
        <dsp:cNvSpPr/>
      </dsp:nvSpPr>
      <dsp:spPr>
        <a:xfrm>
          <a:off x="0" y="690453"/>
          <a:ext cx="3102173" cy="19698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40435D-544B-4482-B682-7D5D4C200BFD}">
      <dsp:nvSpPr>
        <dsp:cNvPr id="0" name=""/>
        <dsp:cNvSpPr/>
      </dsp:nvSpPr>
      <dsp:spPr>
        <a:xfrm>
          <a:off x="344685" y="1017904"/>
          <a:ext cx="3102173" cy="19698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Trachea: 80-100 PSI—handshake </a:t>
          </a:r>
        </a:p>
      </dsp:txBody>
      <dsp:txXfrm>
        <a:off x="402381" y="1075600"/>
        <a:ext cx="2986781" cy="1854488"/>
      </dsp:txXfrm>
    </dsp:sp>
    <dsp:sp modelId="{EB9D7805-E0F3-4A7E-BE7E-F658B24F56B6}">
      <dsp:nvSpPr>
        <dsp:cNvPr id="0" name=""/>
        <dsp:cNvSpPr/>
      </dsp:nvSpPr>
      <dsp:spPr>
        <a:xfrm>
          <a:off x="3791545" y="690453"/>
          <a:ext cx="3102173" cy="19698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559713-6BF1-443C-B5C1-A5DAD39512DE}">
      <dsp:nvSpPr>
        <dsp:cNvPr id="0" name=""/>
        <dsp:cNvSpPr/>
      </dsp:nvSpPr>
      <dsp:spPr>
        <a:xfrm>
          <a:off x="4136231" y="1017904"/>
          <a:ext cx="3102173" cy="19698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Jugular: 4-6 PSI—gun  </a:t>
          </a:r>
        </a:p>
      </dsp:txBody>
      <dsp:txXfrm>
        <a:off x="4193927" y="1075600"/>
        <a:ext cx="2986781" cy="1854488"/>
      </dsp:txXfrm>
    </dsp:sp>
    <dsp:sp modelId="{71271418-F84F-4EB0-93B1-32D9A4F47A10}">
      <dsp:nvSpPr>
        <dsp:cNvPr id="0" name=""/>
        <dsp:cNvSpPr/>
      </dsp:nvSpPr>
      <dsp:spPr>
        <a:xfrm>
          <a:off x="7583090" y="699888"/>
          <a:ext cx="3102173" cy="19698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683A26-D0C2-40D9-B896-53299D687F96}">
      <dsp:nvSpPr>
        <dsp:cNvPr id="0" name=""/>
        <dsp:cNvSpPr/>
      </dsp:nvSpPr>
      <dsp:spPr>
        <a:xfrm>
          <a:off x="7927776" y="1027340"/>
          <a:ext cx="3102173" cy="19698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Carotid: 11 PSI—soda can  </a:t>
          </a:r>
        </a:p>
      </dsp:txBody>
      <dsp:txXfrm>
        <a:off x="7985472" y="1085036"/>
        <a:ext cx="2986781" cy="18544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3F573C-8099-4FE4-80E7-DC5233040BE0}">
      <dsp:nvSpPr>
        <dsp:cNvPr id="0" name=""/>
        <dsp:cNvSpPr/>
      </dsp:nvSpPr>
      <dsp:spPr>
        <a:xfrm>
          <a:off x="3231" y="172777"/>
          <a:ext cx="2563601" cy="15381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Blood Clots</a:t>
          </a:r>
        </a:p>
      </dsp:txBody>
      <dsp:txXfrm>
        <a:off x="3231" y="172777"/>
        <a:ext cx="2563601" cy="1538160"/>
      </dsp:txXfrm>
    </dsp:sp>
    <dsp:sp modelId="{90AA2F7C-8326-468E-B825-366C98495DFB}">
      <dsp:nvSpPr>
        <dsp:cNvPr id="0" name=""/>
        <dsp:cNvSpPr/>
      </dsp:nvSpPr>
      <dsp:spPr>
        <a:xfrm>
          <a:off x="2823193" y="172777"/>
          <a:ext cx="2563601" cy="1538160"/>
        </a:xfrm>
        <a:prstGeom prst="rect">
          <a:avLst/>
        </a:prstGeom>
        <a:solidFill>
          <a:schemeClr val="accent2">
            <a:hueOff val="170248"/>
            <a:satOff val="988"/>
            <a:lumOff val="98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Stroke</a:t>
          </a:r>
        </a:p>
      </dsp:txBody>
      <dsp:txXfrm>
        <a:off x="2823193" y="172777"/>
        <a:ext cx="2563601" cy="1538160"/>
      </dsp:txXfrm>
    </dsp:sp>
    <dsp:sp modelId="{D18D88A7-3B34-417E-8B79-A4D693906E34}">
      <dsp:nvSpPr>
        <dsp:cNvPr id="0" name=""/>
        <dsp:cNvSpPr/>
      </dsp:nvSpPr>
      <dsp:spPr>
        <a:xfrm>
          <a:off x="5643155" y="172777"/>
          <a:ext cx="2563601" cy="1538160"/>
        </a:xfrm>
        <a:prstGeom prst="rect">
          <a:avLst/>
        </a:prstGeom>
        <a:solidFill>
          <a:schemeClr val="accent2">
            <a:hueOff val="340496"/>
            <a:satOff val="1975"/>
            <a:lumOff val="196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Thyroid Storm</a:t>
          </a:r>
        </a:p>
      </dsp:txBody>
      <dsp:txXfrm>
        <a:off x="5643155" y="172777"/>
        <a:ext cx="2563601" cy="1538160"/>
      </dsp:txXfrm>
    </dsp:sp>
    <dsp:sp modelId="{3C361E11-D737-44C0-9813-BC1D890972DC}">
      <dsp:nvSpPr>
        <dsp:cNvPr id="0" name=""/>
        <dsp:cNvSpPr/>
      </dsp:nvSpPr>
      <dsp:spPr>
        <a:xfrm>
          <a:off x="8463116" y="172777"/>
          <a:ext cx="2563601" cy="1538160"/>
        </a:xfrm>
        <a:prstGeom prst="rect">
          <a:avLst/>
        </a:prstGeom>
        <a:solidFill>
          <a:schemeClr val="accent2">
            <a:hueOff val="510743"/>
            <a:satOff val="2963"/>
            <a:lumOff val="2942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Memory Loss</a:t>
          </a:r>
        </a:p>
      </dsp:txBody>
      <dsp:txXfrm>
        <a:off x="8463116" y="172777"/>
        <a:ext cx="2563601" cy="1538160"/>
      </dsp:txXfrm>
    </dsp:sp>
    <dsp:sp modelId="{AA9BF681-72A5-45B7-B86A-FD7980762C31}">
      <dsp:nvSpPr>
        <dsp:cNvPr id="0" name=""/>
        <dsp:cNvSpPr/>
      </dsp:nvSpPr>
      <dsp:spPr>
        <a:xfrm>
          <a:off x="3231" y="1967299"/>
          <a:ext cx="2563601" cy="1538160"/>
        </a:xfrm>
        <a:prstGeom prst="rect">
          <a:avLst/>
        </a:prstGeom>
        <a:solidFill>
          <a:schemeClr val="accent2">
            <a:hueOff val="680991"/>
            <a:satOff val="3950"/>
            <a:lumOff val="3922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Seizures</a:t>
          </a:r>
        </a:p>
      </dsp:txBody>
      <dsp:txXfrm>
        <a:off x="3231" y="1967299"/>
        <a:ext cx="2563601" cy="1538160"/>
      </dsp:txXfrm>
    </dsp:sp>
    <dsp:sp modelId="{C971DC1B-586B-415D-AD9D-4B4A41819856}">
      <dsp:nvSpPr>
        <dsp:cNvPr id="0" name=""/>
        <dsp:cNvSpPr/>
      </dsp:nvSpPr>
      <dsp:spPr>
        <a:xfrm>
          <a:off x="2823193" y="1967299"/>
          <a:ext cx="2563601" cy="1538160"/>
        </a:xfrm>
        <a:prstGeom prst="rect">
          <a:avLst/>
        </a:prstGeom>
        <a:solidFill>
          <a:schemeClr val="accent2">
            <a:hueOff val="851239"/>
            <a:satOff val="4938"/>
            <a:lumOff val="490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Brain Damage</a:t>
          </a:r>
        </a:p>
      </dsp:txBody>
      <dsp:txXfrm>
        <a:off x="2823193" y="1967299"/>
        <a:ext cx="2563601" cy="1538160"/>
      </dsp:txXfrm>
    </dsp:sp>
    <dsp:sp modelId="{D4314CCD-3E62-4122-BFE2-0F44B5FFD532}">
      <dsp:nvSpPr>
        <dsp:cNvPr id="0" name=""/>
        <dsp:cNvSpPr/>
      </dsp:nvSpPr>
      <dsp:spPr>
        <a:xfrm>
          <a:off x="5643155" y="1967299"/>
          <a:ext cx="2563601" cy="1538160"/>
        </a:xfrm>
        <a:prstGeom prst="rect">
          <a:avLst/>
        </a:prstGeom>
        <a:solidFill>
          <a:schemeClr val="accent2">
            <a:hueOff val="1021487"/>
            <a:satOff val="5925"/>
            <a:lumOff val="588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Incontinence</a:t>
          </a:r>
        </a:p>
      </dsp:txBody>
      <dsp:txXfrm>
        <a:off x="5643155" y="1967299"/>
        <a:ext cx="2563601" cy="1538160"/>
      </dsp:txXfrm>
    </dsp:sp>
    <dsp:sp modelId="{68F12F69-50F2-4578-809E-8A90E6D3DD6D}">
      <dsp:nvSpPr>
        <dsp:cNvPr id="0" name=""/>
        <dsp:cNvSpPr/>
      </dsp:nvSpPr>
      <dsp:spPr>
        <a:xfrm>
          <a:off x="8463116" y="1967299"/>
          <a:ext cx="2563601" cy="1538160"/>
        </a:xfrm>
        <a:prstGeom prst="rect">
          <a:avLst/>
        </a:prstGeom>
        <a:solidFill>
          <a:schemeClr val="accent2">
            <a:hueOff val="1191735"/>
            <a:satOff val="6913"/>
            <a:lumOff val="686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Acute or Delayed Death</a:t>
          </a:r>
        </a:p>
      </dsp:txBody>
      <dsp:txXfrm>
        <a:off x="8463116" y="1967299"/>
        <a:ext cx="2563601" cy="1538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8CFA1-ED9A-4FA1-8850-8D1E772E486A}">
      <dsp:nvSpPr>
        <dsp:cNvPr id="0" name=""/>
        <dsp:cNvSpPr/>
      </dsp:nvSpPr>
      <dsp:spPr>
        <a:xfrm>
          <a:off x="0" y="574"/>
          <a:ext cx="701237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AE901D-8972-4447-B86B-D28789C3ACFA}">
      <dsp:nvSpPr>
        <dsp:cNvPr id="0" name=""/>
        <dsp:cNvSpPr/>
      </dsp:nvSpPr>
      <dsp:spPr>
        <a:xfrm>
          <a:off x="0" y="574"/>
          <a:ext cx="7012370" cy="941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Dr. Smock: trained our police, prosecutors, advocates</a:t>
          </a:r>
        </a:p>
      </dsp:txBody>
      <dsp:txXfrm>
        <a:off x="0" y="574"/>
        <a:ext cx="7012370" cy="941596"/>
      </dsp:txXfrm>
    </dsp:sp>
    <dsp:sp modelId="{3EA5D49E-0178-404C-B692-24BBF3F6B26F}">
      <dsp:nvSpPr>
        <dsp:cNvPr id="0" name=""/>
        <dsp:cNvSpPr/>
      </dsp:nvSpPr>
      <dsp:spPr>
        <a:xfrm>
          <a:off x="0" y="942171"/>
          <a:ext cx="7012370" cy="0"/>
        </a:xfrm>
        <a:prstGeom prst="line">
          <a:avLst/>
        </a:prstGeom>
        <a:gradFill rotWithShape="0">
          <a:gsLst>
            <a:gs pos="0">
              <a:schemeClr val="accent2">
                <a:hueOff val="297934"/>
                <a:satOff val="1728"/>
                <a:lumOff val="1716"/>
                <a:alphaOff val="0"/>
                <a:tint val="98000"/>
                <a:lumMod val="110000"/>
              </a:schemeClr>
            </a:gs>
            <a:gs pos="84000">
              <a:schemeClr val="accent2">
                <a:hueOff val="297934"/>
                <a:satOff val="1728"/>
                <a:lumOff val="1716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297934"/>
              <a:satOff val="1728"/>
              <a:lumOff val="171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551531-1D32-4C8A-A35E-DE565C1A650E}">
      <dsp:nvSpPr>
        <dsp:cNvPr id="0" name=""/>
        <dsp:cNvSpPr/>
      </dsp:nvSpPr>
      <dsp:spPr>
        <a:xfrm>
          <a:off x="0" y="942171"/>
          <a:ext cx="7012370" cy="941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Hospital: Revisited intake questions to include a screening question about strangulation</a:t>
          </a:r>
        </a:p>
      </dsp:txBody>
      <dsp:txXfrm>
        <a:off x="0" y="942171"/>
        <a:ext cx="7012370" cy="941596"/>
      </dsp:txXfrm>
    </dsp:sp>
    <dsp:sp modelId="{F9BCC0FB-2583-4EBA-AB09-A3D4C05F582B}">
      <dsp:nvSpPr>
        <dsp:cNvPr id="0" name=""/>
        <dsp:cNvSpPr/>
      </dsp:nvSpPr>
      <dsp:spPr>
        <a:xfrm>
          <a:off x="0" y="1883767"/>
          <a:ext cx="7012370" cy="0"/>
        </a:xfrm>
        <a:prstGeom prst="line">
          <a:avLst/>
        </a:prstGeom>
        <a:gradFill rotWithShape="0">
          <a:gsLst>
            <a:gs pos="0">
              <a:schemeClr val="accent2">
                <a:hueOff val="595867"/>
                <a:satOff val="3457"/>
                <a:lumOff val="3432"/>
                <a:alphaOff val="0"/>
                <a:tint val="98000"/>
                <a:lumMod val="110000"/>
              </a:schemeClr>
            </a:gs>
            <a:gs pos="84000">
              <a:schemeClr val="accent2">
                <a:hueOff val="595867"/>
                <a:satOff val="3457"/>
                <a:lumOff val="3432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595867"/>
              <a:satOff val="3457"/>
              <a:lumOff val="3432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7B8F02-2AF6-49DC-810A-36DC5BEF0FF9}">
      <dsp:nvSpPr>
        <dsp:cNvPr id="0" name=""/>
        <dsp:cNvSpPr/>
      </dsp:nvSpPr>
      <dsp:spPr>
        <a:xfrm>
          <a:off x="0" y="1883767"/>
          <a:ext cx="7012370" cy="941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EMS: trained every paramedic on evaluating strangulation patients</a:t>
          </a:r>
        </a:p>
      </dsp:txBody>
      <dsp:txXfrm>
        <a:off x="0" y="1883767"/>
        <a:ext cx="7012370" cy="941596"/>
      </dsp:txXfrm>
    </dsp:sp>
    <dsp:sp modelId="{7EFC65FF-820B-4003-9412-43F7AB06148B}">
      <dsp:nvSpPr>
        <dsp:cNvPr id="0" name=""/>
        <dsp:cNvSpPr/>
      </dsp:nvSpPr>
      <dsp:spPr>
        <a:xfrm>
          <a:off x="0" y="2825363"/>
          <a:ext cx="7012370" cy="0"/>
        </a:xfrm>
        <a:prstGeom prst="line">
          <a:avLst/>
        </a:prstGeom>
        <a:gradFill rotWithShape="0">
          <a:gsLst>
            <a:gs pos="0">
              <a:schemeClr val="accent2">
                <a:hueOff val="893801"/>
                <a:satOff val="5185"/>
                <a:lumOff val="5148"/>
                <a:alphaOff val="0"/>
                <a:tint val="98000"/>
                <a:lumMod val="110000"/>
              </a:schemeClr>
            </a:gs>
            <a:gs pos="84000">
              <a:schemeClr val="accent2">
                <a:hueOff val="893801"/>
                <a:satOff val="5185"/>
                <a:lumOff val="5148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893801"/>
              <a:satOff val="5185"/>
              <a:lumOff val="5148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F9DBD0-0736-42EF-B60D-95452C8CCA4E}">
      <dsp:nvSpPr>
        <dsp:cNvPr id="0" name=""/>
        <dsp:cNvSpPr/>
      </dsp:nvSpPr>
      <dsp:spPr>
        <a:xfrm>
          <a:off x="0" y="2825363"/>
          <a:ext cx="7012370" cy="941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Automatic EC call outs</a:t>
          </a:r>
        </a:p>
      </dsp:txBody>
      <dsp:txXfrm>
        <a:off x="0" y="2825363"/>
        <a:ext cx="7012370" cy="941596"/>
      </dsp:txXfrm>
    </dsp:sp>
    <dsp:sp modelId="{897EC6CE-BB7C-4228-9E3E-C693FB177BCC}">
      <dsp:nvSpPr>
        <dsp:cNvPr id="0" name=""/>
        <dsp:cNvSpPr/>
      </dsp:nvSpPr>
      <dsp:spPr>
        <a:xfrm>
          <a:off x="0" y="3766959"/>
          <a:ext cx="7012370" cy="0"/>
        </a:xfrm>
        <a:prstGeom prst="line">
          <a:avLst/>
        </a:prstGeom>
        <a:gradFill rotWithShape="0">
          <a:gsLst>
            <a:gs pos="0">
              <a:schemeClr val="accent2">
                <a:hueOff val="1191735"/>
                <a:satOff val="6913"/>
                <a:lumOff val="6864"/>
                <a:alphaOff val="0"/>
                <a:tint val="98000"/>
                <a:lumMod val="110000"/>
              </a:schemeClr>
            </a:gs>
            <a:gs pos="84000">
              <a:schemeClr val="accent2">
                <a:hueOff val="1191735"/>
                <a:satOff val="6913"/>
                <a:lumOff val="6864"/>
                <a:alphaOff val="0"/>
                <a:shade val="90000"/>
                <a:lumMod val="88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1191735"/>
              <a:satOff val="6913"/>
              <a:lumOff val="6864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CA37EB-39C0-406C-9017-1EF5492EE53B}">
      <dsp:nvSpPr>
        <dsp:cNvPr id="0" name=""/>
        <dsp:cNvSpPr/>
      </dsp:nvSpPr>
      <dsp:spPr>
        <a:xfrm>
          <a:off x="0" y="3766959"/>
          <a:ext cx="7012370" cy="941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Strangulation Assessments – Forensic Nurse Examiners</a:t>
          </a:r>
        </a:p>
      </dsp:txBody>
      <dsp:txXfrm>
        <a:off x="0" y="3766959"/>
        <a:ext cx="7012370" cy="9415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FEBE3F-F252-436E-A0A8-0B80801759F4}">
      <dsp:nvSpPr>
        <dsp:cNvPr id="0" name=""/>
        <dsp:cNvSpPr/>
      </dsp:nvSpPr>
      <dsp:spPr>
        <a:xfrm>
          <a:off x="0" y="430995"/>
          <a:ext cx="701237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0114DF-14B7-4A11-B22B-D153E4540B25}">
      <dsp:nvSpPr>
        <dsp:cNvPr id="0" name=""/>
        <dsp:cNvSpPr/>
      </dsp:nvSpPr>
      <dsp:spPr>
        <a:xfrm>
          <a:off x="350618" y="2955"/>
          <a:ext cx="4908659" cy="8560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2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5536" tIns="0" rIns="18553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Roll call trainings</a:t>
          </a:r>
        </a:p>
      </dsp:txBody>
      <dsp:txXfrm>
        <a:off x="392408" y="44745"/>
        <a:ext cx="4825079" cy="772500"/>
      </dsp:txXfrm>
    </dsp:sp>
    <dsp:sp modelId="{EDFC356C-5C4A-4611-8812-2EE38305C380}">
      <dsp:nvSpPr>
        <dsp:cNvPr id="0" name=""/>
        <dsp:cNvSpPr/>
      </dsp:nvSpPr>
      <dsp:spPr>
        <a:xfrm>
          <a:off x="0" y="1746435"/>
          <a:ext cx="701237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C34A10-23AD-4474-BCE4-21A61821DB16}">
      <dsp:nvSpPr>
        <dsp:cNvPr id="0" name=""/>
        <dsp:cNvSpPr/>
      </dsp:nvSpPr>
      <dsp:spPr>
        <a:xfrm>
          <a:off x="350618" y="1318395"/>
          <a:ext cx="4908659" cy="8560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3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5536" tIns="0" rIns="18553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In service trainings</a:t>
          </a:r>
        </a:p>
      </dsp:txBody>
      <dsp:txXfrm>
        <a:off x="392408" y="1360185"/>
        <a:ext cx="4825079" cy="772500"/>
      </dsp:txXfrm>
    </dsp:sp>
    <dsp:sp modelId="{E39946A7-C90D-469B-B62A-7B85B7D121ED}">
      <dsp:nvSpPr>
        <dsp:cNvPr id="0" name=""/>
        <dsp:cNvSpPr/>
      </dsp:nvSpPr>
      <dsp:spPr>
        <a:xfrm>
          <a:off x="0" y="3061875"/>
          <a:ext cx="7012370" cy="164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4238" tIns="604012" rIns="544238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/>
            <a:t>1. automatic EC call outs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900" kern="1200"/>
            <a:t>2. Strangulation Checklist</a:t>
          </a:r>
        </a:p>
      </dsp:txBody>
      <dsp:txXfrm>
        <a:off x="0" y="3061875"/>
        <a:ext cx="7012370" cy="1644300"/>
      </dsp:txXfrm>
    </dsp:sp>
    <dsp:sp modelId="{818D764F-E463-401E-8150-E23AA0EBF354}">
      <dsp:nvSpPr>
        <dsp:cNvPr id="0" name=""/>
        <dsp:cNvSpPr/>
      </dsp:nvSpPr>
      <dsp:spPr>
        <a:xfrm>
          <a:off x="350618" y="2633835"/>
          <a:ext cx="4908659" cy="8560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5536" tIns="0" rIns="18553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Establishing a procedure for investigating</a:t>
          </a:r>
        </a:p>
      </dsp:txBody>
      <dsp:txXfrm>
        <a:off x="392408" y="2675625"/>
        <a:ext cx="4825079" cy="772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D61D9-E0E4-480F-8C05-E75E8364F099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D56F0-2A47-4C68-A161-E986FA69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3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Oxygen is the FOOD for the brain (A)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E2B4-5824-47DD-AD70-3BB6AE179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545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Glass et. al. (2008). Non-fatal strangulation is an important risk factor for homicide of women. The Journal of Emergency Medicine, 35(3), 329-335.</a:t>
            </a:r>
          </a:p>
          <a:p>
            <a:r>
              <a:rPr lang="en-US" dirty="0"/>
              <a:t>Gwinn, Casey (2014). Men Who Strangle Women Also Kill Cops. Domestic Violence Report. 19(6). P81-100 August/September 2014. https://www.evawintl.org/Library/DocumentLibraryHandler.ashx?id=861</a:t>
            </a:r>
          </a:p>
          <a:p>
            <a:r>
              <a:rPr lang="en-US" dirty="0" err="1"/>
              <a:t>Everytown</a:t>
            </a:r>
            <a:r>
              <a:rPr lang="en-US" dirty="0"/>
              <a:t> for Gun Safety. (2017). Mass Shootings in the United States: 2009-2016. https://everytownresearch.org/reports/mass-shootings-analysis/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1312C-6D2F-4880-8A91-77784B44E1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8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FF808-FE8F-485F-A08B-7322BFB586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B633E0-6CE7-47A2-9B34-DE23FF4A4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28E713-3925-4868-BF82-5DD63485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218D5-375D-4713-9AB0-068D2235A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22804-3187-44B0-88E1-33330088E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74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A592C-80BB-4808-9174-71E5BE45D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CD0D6-B460-4CEF-A66A-7ADA145AF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92E61-AC66-4CB0-911E-DC7B9BC03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6579B-375F-44C5-9EED-EFCD51B8F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60FAA-A362-4410-8351-F36F6EF46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88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60CA4-6139-4373-962C-44BFD9B07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71C19-3A4C-4E20-A321-BB8F9CFE1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F7D7F-F000-4B6F-9B1E-E5C30AF69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1276C-7244-47FF-97AB-82374F190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064E8-8C26-4623-8387-B8FEE7BB5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409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94423-AC84-46E2-981B-5F8988DB0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6543B-9611-41A9-9B39-7BD6EC9843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125D96-6721-4E13-881A-97CC8C6A3B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AC313-11E3-483D-9D2D-564964D40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DBB507-676B-40DC-8E57-217D4D2F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FC873-5D49-4573-9F13-5A58B2792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04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3FFD1-D210-4FB2-880E-FF40DEEBF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3B03BB-9575-4337-ADC2-6BA6CCDCA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700D7A-FB72-44AD-AA5A-0DDD32152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F08A0F-90B7-495C-B764-249646177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541A9F-F046-4DF9-A763-C29625346C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8C2EFC-CCAA-465D-A115-0A7E9D2E6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65F7B6-8529-4784-A946-B9B4F4388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7D9DDC-F47D-40B0-99B0-81531826F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542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0D720-91B7-41B6-9EB8-D6B7B2322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DC6E5A-6927-4D9B-9688-A53DA791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E1982-3463-4D07-8B99-EE2F46FFB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B5C479-3758-4F6A-A190-17356A497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581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C6D234-6CDC-4DA1-8F1C-D6674A941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70F5E1-178F-4E7E-BD36-B9FE936F4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26B54-C646-43DC-AC06-6B1F12008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161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9178C-47E2-40FA-B119-40F9B66F5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C9282-565B-48D4-9272-8A7DDE9F1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EE8067-81A7-4E89-A35C-2C685973F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886898-8198-4BF7-8276-C31AADFA2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D6E98-4B5A-4D00-A1E4-3E1962494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B16FA-BBA7-4377-AB46-9C7506D96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59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2C54B-9905-44E8-AAE5-BCEA6AA1C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229EE8-C26A-40C0-92CF-D441B6A7D9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9F98B3-5A1E-4A4C-83A9-F8C5FB8DF9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7F9179-099E-43A5-8B63-1211EA122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AF0742-8160-4880-8223-9CAC55D9A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585B0-4A20-4B33-A14D-51D6D7E35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31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C3528-D82E-4AC5-8741-13FA34B6A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5B136C-C63F-4AA2-84E3-7583DD6671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88E6C-5A5C-4E16-B0B5-A33D2674B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CB06-0F1A-4A38-AE86-E7F5023BE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899C9-5D2E-47FC-B31A-EF5778703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94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DA2819-E0D5-4F30-99AB-C94D09661B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9AF9F9-748F-4E67-9072-1966397A8B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B155A-033C-4D08-91A4-6475700D6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8C8B4-05D8-4E5C-95BC-F5C2A39AC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7A2AB-1E37-487E-A13B-6849AA496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9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2EA4A-ACCB-4113-B8FF-36FC9D49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9CAD2-6C1D-4FA2-99A5-43E4E367D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76921-6C40-49B8-9883-9EDF30DF3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A6738-6CAD-4E1B-A737-258400EC169D}" type="datetimeFigureOut">
              <a:rPr lang="en-US" smtClean="0"/>
              <a:t>6/14/2019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1125A-FF17-4D62-BB6E-53015874B8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7357E-8065-4AAE-A3D4-91D9C3E5E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18538-A8A1-4A91-9817-D0484924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2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kaytrainingconsulting.com/" TargetMode="External"/><Relationship Id="rId2" Type="http://schemas.openxmlformats.org/officeDocument/2006/relationships/hyperlink" Target="https://www.strangulationtraininginstitute.com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_vaFYEvbLMM?start=15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59258C-AAC2-41CD-973C-7439B122A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516B72-0116-42B2-82A2-B11218A36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C30797-26A8-477D-81C6-AC064E811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en-US" sz="4200">
                <a:solidFill>
                  <a:srgbClr val="FFFFFF"/>
                </a:solidFill>
              </a:rPr>
              <a:t>RESPONDING TO STRANGULATION – SB 70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B507F-21B7-4C27-B0FC-D9C465C6D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1AE17-B7A3-4363-95CD-25441E2FF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CEC41-F79E-43AD-8B82-EF84E19CE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1054656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Kelly Wells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Victim Advocate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Fayette County Attorney’s Office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Brittany Scordo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Director of Victim Services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Fayette Commonwealth’s Attorney’s Office</a:t>
            </a:r>
          </a:p>
          <a:p>
            <a:pPr marL="0" indent="0">
              <a:buNone/>
            </a:pP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04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generated with high confidence">
            <a:extLst>
              <a:ext uri="{FF2B5EF4-FFF2-40B4-BE49-F238E27FC236}">
                <a16:creationId xmlns:a16="http://schemas.microsoft.com/office/drawing/2014/main" id="{C6AC1D4F-07E9-487A-8E39-DD7C45404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49" y="1063309"/>
            <a:ext cx="10940901" cy="337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672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421BD-4EB0-447E-8F52-BA5ECBDCE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EFF"/>
                </a:solidFill>
              </a:rPr>
              <a:t>Pressure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A195511-41BC-4F6C-A670-E4F3F6800A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2698049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4518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BB1D3B0-1E2E-48E2-ACCC-EE147A9A0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B8B191-5BC6-486A-8E6E-13B1C9EEE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E3DE27-4115-4B5D-A9DB-3C7CDC82B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5196B7-638B-4DC2-897C-9F49E9D46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997D3B-4ECD-4397-A989-D5882BB32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DBAE429C-3A94-4C39-B88C-596F1E4C0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068" y="457201"/>
            <a:ext cx="3703320" cy="91440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FBEA2C8A-CA20-494E-8DAA-985E842ED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068" y="641102"/>
            <a:ext cx="3702134" cy="5751230"/>
          </a:xfrm>
          <a:prstGeom prst="rect">
            <a:avLst/>
          </a:prstGeom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E4DF26-3408-4606-9D6E-FBADCC0E0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728" y="2441468"/>
            <a:ext cx="3412067" cy="19750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dirty="0">
                <a:solidFill>
                  <a:schemeClr val="tx2"/>
                </a:solidFill>
              </a:rPr>
              <a:t>Short Term Symptoms/</a:t>
            </a:r>
            <a:br>
              <a:rPr lang="en-US" sz="3000" dirty="0">
                <a:solidFill>
                  <a:schemeClr val="tx2"/>
                </a:solidFill>
              </a:rPr>
            </a:br>
            <a:r>
              <a:rPr lang="en-US" sz="3000" dirty="0" err="1">
                <a:solidFill>
                  <a:schemeClr val="tx2"/>
                </a:solidFill>
              </a:rPr>
              <a:t>COnsequences</a:t>
            </a:r>
            <a:endParaRPr lang="en-US" sz="3000" dirty="0">
              <a:solidFill>
                <a:schemeClr val="tx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5D73A6-9D96-47FA-94BF-2F4068AD1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403" y="191"/>
            <a:ext cx="6557110" cy="685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839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E4E89-8D93-47C6-843C-5454AE3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EFF"/>
                </a:solidFill>
              </a:rPr>
              <a:t>Long term consequences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55DE954-C029-4892-AE11-17FCB273DB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5298997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396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B1F9F-8A0C-407A-93C3-D03C78138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TRAUMA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A6297-845A-4395-8689-F07F20B88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1" y="2234294"/>
            <a:ext cx="11029615" cy="3921550"/>
          </a:xfrm>
        </p:spPr>
        <p:txBody>
          <a:bodyPr>
            <a:normAutofit lnSpcReduction="10000"/>
          </a:bodyPr>
          <a:lstStyle/>
          <a:p>
            <a:r>
              <a:rPr lang="en-US" sz="3000" dirty="0"/>
              <a:t>Effects hippocampus first—memory is impacted, making it difficult to store</a:t>
            </a:r>
          </a:p>
          <a:p>
            <a:r>
              <a:rPr lang="en-US" sz="3000" dirty="0"/>
              <a:t>PTSD</a:t>
            </a:r>
          </a:p>
          <a:p>
            <a:r>
              <a:rPr lang="en-US" sz="3000" dirty="0"/>
              <a:t>Anxiety </a:t>
            </a:r>
          </a:p>
          <a:p>
            <a:pPr marL="0" indent="0">
              <a:buNone/>
            </a:pPr>
            <a:endParaRPr lang="en-US" sz="3000" dirty="0"/>
          </a:p>
          <a:p>
            <a:r>
              <a:rPr lang="en-US" sz="3000" dirty="0"/>
              <a:t>It only takes one time…</a:t>
            </a:r>
          </a:p>
          <a:p>
            <a:r>
              <a:rPr lang="en-US" sz="3000" dirty="0"/>
              <a:t>Survivors’ last thoughts…</a:t>
            </a:r>
          </a:p>
          <a:p>
            <a:endParaRPr lang="en-US" sz="3000" dirty="0"/>
          </a:p>
        </p:txBody>
      </p:sp>
      <p:pic>
        <p:nvPicPr>
          <p:cNvPr id="1028" name="Picture 4" descr="9df6256a-5f3d-43cd-b0c9-143b9cadf6ad@namprd19">
            <a:extLst>
              <a:ext uri="{FF2B5EF4-FFF2-40B4-BE49-F238E27FC236}">
                <a16:creationId xmlns:a16="http://schemas.microsoft.com/office/drawing/2014/main" id="{DA136D25-CEA0-4CB0-92AD-0C03016FE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276" y="2573518"/>
            <a:ext cx="7124062" cy="419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523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D9C196-56A3-4D2B-B250-2501F51B4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6EBF77-A535-4798-83D5-C5D9C36BF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457202"/>
            <a:ext cx="7592567" cy="5856457"/>
          </a:xfrm>
          <a:prstGeom prst="rect">
            <a:avLst/>
          </a:prstGeom>
          <a:noFill/>
          <a:ln w="9525">
            <a:solidFill>
              <a:srgbClr val="643C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A89CA8-BF77-4B32-BA4B-79A6B570C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697" y="778935"/>
            <a:ext cx="6657781" cy="5209714"/>
          </a:xfrm>
          <a:prstGeom prst="rect">
            <a:avLst/>
          </a:prstGeom>
          <a:ln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DB2DB23-D2D0-4E56-A97D-E9B80FD3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9873" y="457202"/>
            <a:ext cx="3615593" cy="5859734"/>
          </a:xfrm>
          <a:prstGeom prst="rect">
            <a:avLst/>
          </a:prstGeom>
          <a:solidFill>
            <a:srgbClr val="643C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56B87-B575-47C9-B32A-D04D68FB65D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800524" y="778935"/>
            <a:ext cx="4274289" cy="5759515"/>
          </a:xfrm>
        </p:spPr>
        <p:txBody>
          <a:bodyPr>
            <a:normAutofit/>
          </a:bodyPr>
          <a:lstStyle/>
          <a:p>
            <a:r>
              <a:rPr lang="en-US" sz="2500" dirty="0"/>
              <a:t>Children witness approximately 50% of all strangulation incidents –causing deep, long-term emotional trauma and dramatically increasing the likelihood that male children will repeat the violence as teenagers and adults (Bancroft 2009)</a:t>
            </a:r>
          </a:p>
          <a:p>
            <a:endParaRPr lang="en-US" sz="3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8828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3CD334-A800-46FE-85CB-841C1FAF0AB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7999249" y="2939216"/>
            <a:ext cx="3598862" cy="3000375"/>
          </a:xfrm>
        </p:spPr>
        <p:txBody>
          <a:bodyPr>
            <a:normAutofit/>
          </a:bodyPr>
          <a:lstStyle/>
          <a:p>
            <a:r>
              <a:rPr lang="en-US" sz="3000" dirty="0"/>
              <a:t>DV perpetrators account for 54% of mass shootings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A713B-50DF-4520-8266-C7362FD0404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71340" y="2802356"/>
            <a:ext cx="3640138" cy="3001962"/>
          </a:xfrm>
        </p:spPr>
        <p:txBody>
          <a:bodyPr>
            <a:normAutofit/>
          </a:bodyPr>
          <a:lstStyle/>
          <a:p>
            <a:r>
              <a:rPr lang="en-US" sz="3000" dirty="0"/>
              <a:t>For victims who have been strangled by their partner, odds of homicide increase 750%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FC949-4A1E-43C2-933F-65D9F35072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2231" y="819150"/>
            <a:ext cx="11899769" cy="1735514"/>
          </a:xfrm>
        </p:spPr>
        <p:txBody>
          <a:bodyPr>
            <a:noAutofit/>
          </a:bodyPr>
          <a:lstStyle/>
          <a:p>
            <a:r>
              <a:rPr lang="en-US" sz="3000" dirty="0">
                <a:solidFill>
                  <a:schemeClr val="tx1"/>
                </a:solidFill>
              </a:rPr>
              <a:t>“The next time you hear the phrase, ‘He choked me,’ make sure it gets your attention. The victim’s abuser has just raised his hand and said, ‘I’m a killer.’”</a:t>
            </a:r>
            <a:br>
              <a:rPr lang="en-US" sz="3000" dirty="0">
                <a:solidFill>
                  <a:schemeClr val="tx1"/>
                </a:solidFill>
              </a:rPr>
            </a:br>
            <a:r>
              <a:rPr lang="en-US" sz="3000" dirty="0">
                <a:solidFill>
                  <a:schemeClr val="tx1"/>
                </a:solidFill>
              </a:rPr>
              <a:t>							                               -Casey Gwinn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38F9E0-37E1-4ADD-B680-B98235A35367}"/>
              </a:ext>
            </a:extLst>
          </p:cNvPr>
          <p:cNvSpPr txBox="1">
            <a:spLocks/>
          </p:cNvSpPr>
          <p:nvPr/>
        </p:nvSpPr>
        <p:spPr>
          <a:xfrm>
            <a:off x="4182802" y="2844379"/>
            <a:ext cx="3639879" cy="30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3000" dirty="0"/>
              <a:t>Preliminary studies indicate that suspects that shoot police officers tend to have a history of strangling their partners (30% in one study, 50% in another)</a:t>
            </a:r>
          </a:p>
        </p:txBody>
      </p:sp>
    </p:spTree>
    <p:extLst>
      <p:ext uri="{BB962C8B-B14F-4D97-AF65-F5344CB8AC3E}">
        <p14:creationId xmlns:p14="http://schemas.microsoft.com/office/powerpoint/2010/main" val="3095825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F75B9-D500-4439-B4A3-5B6F33EAB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SENATE BILL 70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7D1E6-7543-4E57-87FA-51245FBB3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28800"/>
            <a:ext cx="11029615" cy="52318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/>
              <a:t>(1) A person is guilty of strangulation in the </a:t>
            </a:r>
            <a:r>
              <a:rPr lang="en-US" sz="2400" b="1" u="sng" dirty="0"/>
              <a:t>first degree </a:t>
            </a:r>
            <a:r>
              <a:rPr lang="en-US" sz="2400" dirty="0"/>
              <a:t>when the person, without consent, </a:t>
            </a:r>
            <a:r>
              <a:rPr lang="en-US" sz="2400" dirty="0">
                <a:highlight>
                  <a:srgbClr val="FFFF00"/>
                </a:highlight>
              </a:rPr>
              <a:t>intentionally</a:t>
            </a:r>
            <a:r>
              <a:rPr lang="en-US" sz="2400" dirty="0"/>
              <a:t> impedes the normal breathing or circulation of the blood of another person by:</a:t>
            </a:r>
          </a:p>
          <a:p>
            <a:pPr marL="0" indent="0">
              <a:buNone/>
            </a:pPr>
            <a:r>
              <a:rPr lang="en-US" sz="2400" dirty="0"/>
              <a:t> (a) Applying pressure on the throat or neck of the other person; or</a:t>
            </a:r>
          </a:p>
          <a:p>
            <a:pPr marL="0" indent="0">
              <a:buNone/>
            </a:pPr>
            <a:r>
              <a:rPr lang="en-US" sz="2400" dirty="0"/>
              <a:t> (b) Blocking the nose or mouth of the other person.</a:t>
            </a:r>
          </a:p>
          <a:p>
            <a:pPr marL="0" indent="0">
              <a:buNone/>
            </a:pPr>
            <a:r>
              <a:rPr lang="en-US" sz="2400" dirty="0"/>
              <a:t> (2) Strangulation in the first degree is a Class C felony.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 (1) A person is guilty of strangulation in the </a:t>
            </a:r>
            <a:r>
              <a:rPr lang="en-US" sz="2400" b="1" u="sng" dirty="0"/>
              <a:t>second degree </a:t>
            </a:r>
            <a:r>
              <a:rPr lang="en-US" sz="2400" dirty="0"/>
              <a:t>when the person, without consent, </a:t>
            </a:r>
            <a:r>
              <a:rPr lang="en-US" sz="2400" dirty="0">
                <a:highlight>
                  <a:srgbClr val="FFFF00"/>
                </a:highlight>
              </a:rPr>
              <a:t>wantonly</a:t>
            </a:r>
            <a:r>
              <a:rPr lang="en-US" sz="2400" dirty="0"/>
              <a:t> impedes the normal breathing or circulation of the blood of another person by:</a:t>
            </a:r>
          </a:p>
          <a:p>
            <a:pPr marL="342900" indent="-342900">
              <a:buAutoNum type="alphaLcParenBoth"/>
            </a:pPr>
            <a:r>
              <a:rPr lang="en-US" sz="2400" dirty="0"/>
              <a:t>Applying pressure on the throat or neck of the other person; or</a:t>
            </a:r>
          </a:p>
          <a:p>
            <a:pPr marL="0" indent="0">
              <a:buNone/>
            </a:pPr>
            <a:r>
              <a:rPr lang="en-US" sz="2400" dirty="0"/>
              <a:t>(b) Blocking the nose or mouth of the other person.</a:t>
            </a:r>
          </a:p>
          <a:p>
            <a:pPr marL="0" indent="0">
              <a:buNone/>
            </a:pPr>
            <a:r>
              <a:rPr lang="en-US" sz="2400" dirty="0"/>
              <a:t>(2) Strangulation in the second degree is a Class D felony.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405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59258C-AAC2-41CD-973C-7439B122A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516B72-0116-42B2-82A2-B11218A36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195B7-F43D-4B7B-8022-677227D94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en-US" sz="4200">
                <a:solidFill>
                  <a:srgbClr val="FFFFFF"/>
                </a:solidFill>
              </a:rPr>
              <a:t>FAYette County Strangulation Task Force	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B507F-21B7-4C27-B0FC-D9C465C6D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1AE17-B7A3-4363-95CD-25441E2FF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960C8-D28E-4D0C-8FC7-B5BF38E0A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460868"/>
            <a:ext cx="4855037" cy="6543247"/>
          </a:xfrm>
          <a:ln w="57150">
            <a:noFill/>
          </a:ln>
        </p:spPr>
        <p:txBody>
          <a:bodyPr anchor="ctr">
            <a:normAutofit/>
          </a:bodyPr>
          <a:lstStyle/>
          <a:p>
            <a:r>
              <a:rPr lang="en-US" sz="2500" b="1" u="sng" dirty="0">
                <a:solidFill>
                  <a:schemeClr val="accent2">
                    <a:lumMod val="50000"/>
                  </a:schemeClr>
                </a:solidFill>
              </a:rPr>
              <a:t>Who is at the table? 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Medical 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County Attorney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Commonwealth’s Attorney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Sheriff’s Office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Metro PD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CCR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Rape Crisis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Shelter</a:t>
            </a:r>
          </a:p>
          <a:p>
            <a:pPr lvl="1"/>
            <a:r>
              <a:rPr lang="en-US" sz="2500" dirty="0">
                <a:solidFill>
                  <a:schemeClr val="accent2">
                    <a:lumMod val="50000"/>
                  </a:schemeClr>
                </a:solidFill>
              </a:rPr>
              <a:t>Advocates</a:t>
            </a:r>
          </a:p>
          <a:p>
            <a:pPr lvl="1"/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161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>
            <a:extLst>
              <a:ext uri="{FF2B5EF4-FFF2-40B4-BE49-F238E27FC236}">
                <a16:creationId xmlns:a16="http://schemas.microsoft.com/office/drawing/2014/main" id="{75F28DDD-9641-43BA-944D-79B0687051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rgbClr val="FFF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2AE34-9E55-4672-BF7E-3094FE6D0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228" y="1037967"/>
            <a:ext cx="3054091" cy="4709131"/>
          </a:xfrm>
        </p:spPr>
        <p:txBody>
          <a:bodyPr anchor="ctr">
            <a:normAutofit/>
          </a:bodyPr>
          <a:lstStyle/>
          <a:p>
            <a:r>
              <a:rPr lang="en-US" sz="2600">
                <a:solidFill>
                  <a:schemeClr val="accent1"/>
                </a:solidFill>
              </a:rPr>
              <a:t>COLLABORATING WITH MEDICAL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AA2954-062E-4B72-A97B-0B066FB15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CA29A6-E0B1-40CD-ADF7-7B8E932A3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D5F866-AD72-475A-B6C6-54E4577D4A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02BAD4C-6EA9-4F10-92D4-A1C8C53DAE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8"/>
            <a:ext cx="7498616" cy="56769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B819880-976A-48C7-952D-3F06144AD9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1579846"/>
              </p:ext>
            </p:extLst>
          </p:nvPr>
        </p:nvGraphicFramePr>
        <p:xfrm>
          <a:off x="4598438" y="1037967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139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CA49D-55EF-4D17-AAC2-A6D646B04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AND DISCLAIMERS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4396B-3916-4AFA-AE8B-E19511DCF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223910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Objectives</a:t>
            </a:r>
            <a:r>
              <a:rPr lang="en-US" dirty="0"/>
              <a:t>: </a:t>
            </a:r>
          </a:p>
          <a:p>
            <a:pPr lvl="1"/>
            <a:r>
              <a:rPr lang="en-US" sz="2000" dirty="0"/>
              <a:t>Participants will be able to recognize signs, symptoms, and consequences of strangulation</a:t>
            </a:r>
          </a:p>
          <a:p>
            <a:pPr lvl="1"/>
            <a:r>
              <a:rPr lang="en-US" sz="2000" dirty="0"/>
              <a:t>Participants will review SB 70 – the new strangulation law</a:t>
            </a:r>
          </a:p>
          <a:p>
            <a:pPr lvl="1"/>
            <a:r>
              <a:rPr lang="en-US" sz="2000" dirty="0"/>
              <a:t>Participants will walk away with ideas on how to implement a community response to strangulation</a:t>
            </a:r>
          </a:p>
          <a:p>
            <a:pPr marL="324000" lvl="1" indent="0">
              <a:buNone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8C43A-EE0D-4F11-871D-5A4148B588E4}"/>
              </a:ext>
            </a:extLst>
          </p:cNvPr>
          <p:cNvSpPr/>
          <p:nvPr/>
        </p:nvSpPr>
        <p:spPr>
          <a:xfrm>
            <a:off x="581192" y="4052399"/>
            <a:ext cx="1054400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en-US" b="1" dirty="0">
                <a:solidFill>
                  <a:srgbClr val="3D3D3D"/>
                </a:solidFill>
              </a:rPr>
              <a:t>Disclaimers:</a:t>
            </a:r>
          </a:p>
          <a:p>
            <a:pPr marL="630000" lvl="1" indent="-306000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3D3D3D"/>
                </a:solidFill>
              </a:rPr>
              <a:t>We are not attorneys</a:t>
            </a:r>
          </a:p>
          <a:p>
            <a:pPr marL="630000" lvl="1" indent="-306000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3D3D3D"/>
                </a:solidFill>
              </a:rPr>
              <a:t>We are not medical doctors or nurses</a:t>
            </a:r>
          </a:p>
        </p:txBody>
      </p:sp>
    </p:spTree>
    <p:extLst>
      <p:ext uri="{BB962C8B-B14F-4D97-AF65-F5344CB8AC3E}">
        <p14:creationId xmlns:p14="http://schemas.microsoft.com/office/powerpoint/2010/main" val="1022242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5F28DDD-9641-43BA-944D-79B0687051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rgbClr val="FFF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2E2871-D4F2-43DC-84BE-7ECD82FAD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228" y="1037967"/>
            <a:ext cx="3054091" cy="4709131"/>
          </a:xfrm>
        </p:spPr>
        <p:txBody>
          <a:bodyPr anchor="ctr">
            <a:normAutofit/>
          </a:bodyPr>
          <a:lstStyle/>
          <a:p>
            <a:r>
              <a:rPr lang="en-US" sz="2600">
                <a:solidFill>
                  <a:schemeClr val="accent1"/>
                </a:solidFill>
              </a:rPr>
              <a:t>COLLABORATING With law enforcement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AA2954-062E-4B72-A97B-0B066FB15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CA29A6-E0B1-40CD-ADF7-7B8E932A3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D5F866-AD72-475A-B6C6-54E4577D4A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02BAD4C-6EA9-4F10-92D4-A1C8C53DAE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8"/>
            <a:ext cx="7498616" cy="56769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443E655A-CFBB-4174-9AD6-1D22494AB2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5008715"/>
              </p:ext>
            </p:extLst>
          </p:nvPr>
        </p:nvGraphicFramePr>
        <p:xfrm>
          <a:off x="4598438" y="1037967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5243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DBD4729-DBDF-40A6-9BA4-E4C97EF6D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125130-F4AB-465E-8AE2-E583FCAAB2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BA65A2-0302-4468-ADA7-9EC3F9593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259A422-0023-4292-8200-E080556F3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33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413CA5-4739-4BC9-8BB3-B0A4928D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3D47F9D-BF6A-4547-9372-4926C7C331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5805" y="0"/>
            <a:ext cx="869915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36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AD0A9-C212-42F2-AA05-F843E9D27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AA976-123E-46F5-9846-1F5A70E1B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Tracking Data: </a:t>
            </a:r>
          </a:p>
          <a:p>
            <a:pPr lvl="1"/>
            <a:r>
              <a:rPr lang="en-US" sz="2300" dirty="0"/>
              <a:t>Adding a strangulation question to the intake forms on protective order</a:t>
            </a:r>
          </a:p>
          <a:p>
            <a:pPr lvl="1"/>
            <a:r>
              <a:rPr lang="en-US" sz="2300" dirty="0"/>
              <a:t>Flag Strangulation Cases</a:t>
            </a:r>
          </a:p>
          <a:p>
            <a:pPr marL="324000" lvl="1" indent="0">
              <a:buNone/>
            </a:pPr>
            <a:endParaRPr lang="en-US" sz="2300" dirty="0"/>
          </a:p>
          <a:p>
            <a:r>
              <a:rPr lang="en-US" sz="2500" dirty="0"/>
              <a:t>Survivor Awareness</a:t>
            </a:r>
          </a:p>
          <a:p>
            <a:pPr lvl="1"/>
            <a:r>
              <a:rPr lang="en-US" sz="2300" dirty="0"/>
              <a:t>Handbook Update</a:t>
            </a:r>
          </a:p>
        </p:txBody>
      </p:sp>
    </p:spTree>
    <p:extLst>
      <p:ext uri="{BB962C8B-B14F-4D97-AF65-F5344CB8AC3E}">
        <p14:creationId xmlns:p14="http://schemas.microsoft.com/office/powerpoint/2010/main" val="11314654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B87CD39-2EC7-4490-A539-716E5B0043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679" y="375487"/>
            <a:ext cx="11029950" cy="15499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D912FB-2663-40BA-A8DE-24D53831F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92" y="2530831"/>
            <a:ext cx="11043437" cy="315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908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5C1B30C-9CF2-4A94-98DE-78EB3E31A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2A78910-3783-4F13-AB69-E0AE41E316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BC4FA5-B0FE-4EFB-8490-3F736533C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7886309-8F28-488F-8BA9-0BF7494C8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0D5ABE4-8A47-4A84-9DB4-CCB7A3D42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537156" cy="589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872B3A-D88E-4C9C-9D5C-F4D26334A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749" y="643467"/>
            <a:ext cx="3899745" cy="5571066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D8EB06DC-2D36-4101-B5B2-45B5B1EEC5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5035" y="480060"/>
            <a:ext cx="5531569" cy="589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F5547DA-7BA6-41CF-8994-35D756667B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654857" y="643467"/>
            <a:ext cx="4585641" cy="55710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C6D4EA-6D88-4711-AB3A-96FA82DF8A78}"/>
              </a:ext>
            </a:extLst>
          </p:cNvPr>
          <p:cNvSpPr/>
          <p:nvPr/>
        </p:nvSpPr>
        <p:spPr>
          <a:xfrm>
            <a:off x="647700" y="6400800"/>
            <a:ext cx="11401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https://www.lexingtonky.gov/sites/default/files/organization-page/2018-03/A%20Survivors%20Handbook%202018.pdf</a:t>
            </a:r>
          </a:p>
        </p:txBody>
      </p:sp>
    </p:spTree>
    <p:extLst>
      <p:ext uri="{BB962C8B-B14F-4D97-AF65-F5344CB8AC3E}">
        <p14:creationId xmlns:p14="http://schemas.microsoft.com/office/powerpoint/2010/main" val="6782849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AF92A-5E3B-4F1F-B907-C891F8A16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B8CC9-9F12-4C1C-997D-0333EF335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500" dirty="0"/>
              <a:t>Training Institute on Strangulation Prevention</a:t>
            </a:r>
            <a:endParaRPr lang="en-US" sz="2500" dirty="0">
              <a:hlinkClick r:id="rId2"/>
            </a:endParaRPr>
          </a:p>
          <a:p>
            <a:r>
              <a:rPr lang="en-US" sz="2500" dirty="0">
                <a:hlinkClick r:id="rId2"/>
              </a:rPr>
              <a:t>https://www.strangulationtraininginstitute.com/</a:t>
            </a:r>
            <a:endParaRPr lang="en-US" sz="2500" dirty="0"/>
          </a:p>
          <a:p>
            <a:pPr marL="0" indent="0">
              <a:buNone/>
            </a:pPr>
            <a:r>
              <a:rPr lang="en-US" sz="2500" dirty="0"/>
              <a:t>Kelsey McKay</a:t>
            </a:r>
          </a:p>
          <a:p>
            <a:r>
              <a:rPr lang="en-US" sz="2500" dirty="0">
                <a:hlinkClick r:id="rId3"/>
              </a:rPr>
              <a:t>https://www.mckaytrainingconsulting.com/</a:t>
            </a:r>
            <a:r>
              <a:rPr lang="en-US" sz="25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283353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441E7DC-C148-4A95-AF2B-D613C2820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B3E502-7B9D-4CC2-AEF1-61E35D08E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3DFB63-5ACC-44EB-A0A9-33D0ADA3E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DB362A0-8C4A-4D8A-BB40-B7AD2A3831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1680" b="109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071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441E7DC-C148-4A95-AF2B-D613C2820E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B3E502-7B9D-4CC2-AEF1-61E35D08E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3DFB63-5ACC-44EB-A0A9-33D0ADA3E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7AEB471-59C0-4603-A990-5FE511F83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51" b="1839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16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59258C-AAC2-41CD-973C-7439B122A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516B72-0116-42B2-82A2-B11218A36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1992B2-2535-4094-BB4A-5BB0F75EF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en-US" sz="5400">
                <a:solidFill>
                  <a:srgbClr val="FFFFFF"/>
                </a:solidFill>
              </a:rPr>
              <a:t>CONTACT INFORMATION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B507F-21B7-4C27-B0FC-D9C465C6D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B1AE17-B7A3-4363-95CD-25441E2FF1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EF779-C4C5-4D88-B816-8297DA36D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Autofit/>
          </a:bodyPr>
          <a:lstStyle/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Kelly Wells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Victim Advocate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Fayette County Attorney’s Office 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859-254-4941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kelly.wells@fayettecountyattorney.com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endParaRPr lang="en-US" sz="2200" dirty="0">
              <a:solidFill>
                <a:schemeClr val="accent2">
                  <a:lumMod val="50000"/>
                </a:schemeClr>
              </a:solidFill>
            </a:endParaRP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endParaRPr lang="en-US" sz="2200" dirty="0">
              <a:solidFill>
                <a:schemeClr val="accent2">
                  <a:lumMod val="50000"/>
                </a:schemeClr>
              </a:solidFill>
            </a:endParaRP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Brittany Scordo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Director of Victim Services</a:t>
            </a:r>
          </a:p>
          <a:p>
            <a:pPr marL="0" lvl="0" indent="0">
              <a:spcBef>
                <a:spcPts val="0"/>
              </a:spcBef>
              <a:buClr>
                <a:srgbClr val="903163"/>
              </a:buClr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Fayette Commonwealth’s Attorney’s Office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859-246-2060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dirty="0">
                <a:solidFill>
                  <a:schemeClr val="accent2">
                    <a:lumMod val="50000"/>
                  </a:schemeClr>
                </a:solidFill>
              </a:rPr>
              <a:t>bscordo@prosecutors.ky.gov</a:t>
            </a:r>
          </a:p>
        </p:txBody>
      </p:sp>
    </p:spTree>
    <p:extLst>
      <p:ext uri="{BB962C8B-B14F-4D97-AF65-F5344CB8AC3E}">
        <p14:creationId xmlns:p14="http://schemas.microsoft.com/office/powerpoint/2010/main" val="204236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FCA999-C89E-4311-AE5F-21DA72826D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666" r="1" b="1"/>
          <a:stretch/>
        </p:blipFill>
        <p:spPr>
          <a:xfrm>
            <a:off x="5622233" y="10"/>
            <a:ext cx="6569769" cy="3750724"/>
          </a:xfrm>
          <a:custGeom>
            <a:avLst/>
            <a:gdLst>
              <a:gd name="connsiteX0" fmla="*/ 1738471 w 6569769"/>
              <a:gd name="connsiteY0" fmla="*/ 0 h 3750734"/>
              <a:gd name="connsiteX1" fmla="*/ 6569769 w 6569769"/>
              <a:gd name="connsiteY1" fmla="*/ 0 h 3750734"/>
              <a:gd name="connsiteX2" fmla="*/ 6569769 w 6569769"/>
              <a:gd name="connsiteY2" fmla="*/ 3750734 h 3750734"/>
              <a:gd name="connsiteX3" fmla="*/ 0 w 6569769"/>
              <a:gd name="connsiteY3" fmla="*/ 3750734 h 375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C66C12-25C4-4748-AF2B-F676F20CF3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802" r="16822"/>
          <a:stretch/>
        </p:blipFill>
        <p:spPr>
          <a:xfrm>
            <a:off x="4182011" y="3887894"/>
            <a:ext cx="8009991" cy="2970106"/>
          </a:xfrm>
          <a:custGeom>
            <a:avLst/>
            <a:gdLst>
              <a:gd name="connsiteX0" fmla="*/ 1376648 w 8009991"/>
              <a:gd name="connsiteY0" fmla="*/ 0 h 2970106"/>
              <a:gd name="connsiteX1" fmla="*/ 8009991 w 8009991"/>
              <a:gd name="connsiteY1" fmla="*/ 0 h 2970106"/>
              <a:gd name="connsiteX2" fmla="*/ 8009991 w 8009991"/>
              <a:gd name="connsiteY2" fmla="*/ 2970106 h 2970106"/>
              <a:gd name="connsiteX3" fmla="*/ 0 w 8009991"/>
              <a:gd name="connsiteY3" fmla="*/ 2970106 h 297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BB6562-D488-496C-A4D4-B0FA9C408E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092" r="19410"/>
          <a:stretch/>
        </p:blipFill>
        <p:spPr>
          <a:xfrm>
            <a:off x="20" y="10"/>
            <a:ext cx="7503091" cy="6857990"/>
          </a:xfrm>
          <a:custGeom>
            <a:avLst/>
            <a:gdLst>
              <a:gd name="connsiteX0" fmla="*/ 0 w 7503111"/>
              <a:gd name="connsiteY0" fmla="*/ 0 h 6858000"/>
              <a:gd name="connsiteX1" fmla="*/ 677334 w 7503111"/>
              <a:gd name="connsiteY1" fmla="*/ 0 h 6858000"/>
              <a:gd name="connsiteX2" fmla="*/ 1168036 w 7503111"/>
              <a:gd name="connsiteY2" fmla="*/ 0 h 6858000"/>
              <a:gd name="connsiteX3" fmla="*/ 1205499 w 7503111"/>
              <a:gd name="connsiteY3" fmla="*/ 0 h 6858000"/>
              <a:gd name="connsiteX4" fmla="*/ 1647632 w 7503111"/>
              <a:gd name="connsiteY4" fmla="*/ 0 h 6858000"/>
              <a:gd name="connsiteX5" fmla="*/ 7215401 w 7503111"/>
              <a:gd name="connsiteY5" fmla="*/ 0 h 6858000"/>
              <a:gd name="connsiteX6" fmla="*/ 4041567 w 7503111"/>
              <a:gd name="connsiteY6" fmla="*/ 6852993 h 6858000"/>
              <a:gd name="connsiteX7" fmla="*/ 7503111 w 7503111"/>
              <a:gd name="connsiteY7" fmla="*/ 6852993 h 6858000"/>
              <a:gd name="connsiteX8" fmla="*/ 7503111 w 7503111"/>
              <a:gd name="connsiteY8" fmla="*/ 6852994 h 6858000"/>
              <a:gd name="connsiteX9" fmla="*/ 1647632 w 7503111"/>
              <a:gd name="connsiteY9" fmla="*/ 6852994 h 6858000"/>
              <a:gd name="connsiteX10" fmla="*/ 1647632 w 7503111"/>
              <a:gd name="connsiteY10" fmla="*/ 6858000 h 6858000"/>
              <a:gd name="connsiteX11" fmla="*/ 0 w 750311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03798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7DF695-CEE5-459C-945C-014BD24D6C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20" b="167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879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0A0E7-8C8D-489D-968F-1C96F1FDF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strangulation?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94FF7-FF1E-4DC2-84C9-01D25D097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3953100" cy="4144890"/>
          </a:xfrm>
        </p:spPr>
        <p:txBody>
          <a:bodyPr>
            <a:normAutofit fontScale="85000" lnSpcReduction="20000"/>
          </a:bodyPr>
          <a:lstStyle/>
          <a:p>
            <a:r>
              <a:rPr lang="en-US" sz="3000" dirty="0"/>
              <a:t>Impeding blood and/or airflow to the brain</a:t>
            </a:r>
          </a:p>
          <a:p>
            <a:pPr lvl="1"/>
            <a:r>
              <a:rPr lang="en-US" sz="2800" dirty="0"/>
              <a:t>Hands/Arms</a:t>
            </a:r>
          </a:p>
          <a:p>
            <a:pPr lvl="1"/>
            <a:r>
              <a:rPr lang="en-US" sz="2800" dirty="0"/>
              <a:t>Feet/Legs</a:t>
            </a:r>
          </a:p>
          <a:p>
            <a:pPr lvl="1"/>
            <a:r>
              <a:rPr lang="en-US" sz="2800" dirty="0"/>
              <a:t>Objects </a:t>
            </a:r>
          </a:p>
          <a:p>
            <a:pPr lvl="1"/>
            <a:r>
              <a:rPr lang="en-US" sz="2800" dirty="0"/>
              <a:t>Ligature</a:t>
            </a:r>
          </a:p>
          <a:p>
            <a:pPr lvl="1"/>
            <a:r>
              <a:rPr lang="en-US" sz="2800" dirty="0"/>
              <a:t>Suffocation</a:t>
            </a:r>
          </a:p>
          <a:p>
            <a:pPr lvl="1"/>
            <a:r>
              <a:rPr lang="en-US" sz="2800" dirty="0"/>
              <a:t>Torso</a:t>
            </a:r>
          </a:p>
          <a:p>
            <a:pPr lvl="1"/>
            <a:r>
              <a:rPr lang="en-US" sz="2800" dirty="0"/>
              <a:t>Positional Asphyxiation</a:t>
            </a:r>
          </a:p>
        </p:txBody>
      </p:sp>
      <p:pic>
        <p:nvPicPr>
          <p:cNvPr id="7" name="Online Media 6">
            <a:hlinkClick r:id="" action="ppaction://media"/>
            <a:extLst>
              <a:ext uri="{FF2B5EF4-FFF2-40B4-BE49-F238E27FC236}">
                <a16:creationId xmlns:a16="http://schemas.microsoft.com/office/drawing/2014/main" id="{42E45E43-1E27-4492-9A0E-E57EAF8F6D6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34293" y="2111604"/>
            <a:ext cx="7189760" cy="40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50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B9244-0EC5-4762-A2AA-294FEC270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LACK OF </a:t>
            </a:r>
            <a:r>
              <a:rPr lang="en-US" dirty="0" err="1"/>
              <a:t>VISIBle</a:t>
            </a:r>
            <a:r>
              <a:rPr lang="en-US" dirty="0"/>
              <a:t> injury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929AD-ADB0-427E-857B-03A5B8839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1524238"/>
          </a:xfrm>
        </p:spPr>
        <p:txBody>
          <a:bodyPr>
            <a:normAutofit/>
          </a:bodyPr>
          <a:lstStyle/>
          <a:p>
            <a:r>
              <a:rPr lang="en-US" sz="3000" dirty="0"/>
              <a:t>50% of cases result in visible physical injury</a:t>
            </a:r>
          </a:p>
          <a:p>
            <a:r>
              <a:rPr lang="en-US" sz="3000" dirty="0"/>
              <a:t>Of those only 15% can be photographed</a:t>
            </a:r>
          </a:p>
        </p:txBody>
      </p:sp>
    </p:spTree>
    <p:extLst>
      <p:ext uri="{BB962C8B-B14F-4D97-AF65-F5344CB8AC3E}">
        <p14:creationId xmlns:p14="http://schemas.microsoft.com/office/powerpoint/2010/main" val="1923782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8C320-FB00-41ED-8026-AFF33383E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CHOKE  VS STRANGLE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C4F31-3DB3-4824-A366-96E44B7D3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428" y="1715956"/>
            <a:ext cx="3604309" cy="1118885"/>
          </a:xfrm>
        </p:spPr>
        <p:txBody>
          <a:bodyPr>
            <a:normAutofit/>
          </a:bodyPr>
          <a:lstStyle/>
          <a:p>
            <a:r>
              <a:rPr lang="en-US" sz="3000" dirty="0"/>
              <a:t>You choke on food.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B998F8-7EC3-4DA6-ADB9-76767B972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45" y="2834841"/>
            <a:ext cx="4881673" cy="32588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7614DB-3F42-48F4-8E36-8380FDA6FA76}"/>
              </a:ext>
            </a:extLst>
          </p:cNvPr>
          <p:cNvSpPr txBox="1"/>
          <p:nvPr/>
        </p:nvSpPr>
        <p:spPr>
          <a:xfrm>
            <a:off x="6096000" y="3739399"/>
            <a:ext cx="5440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People strangle people.</a:t>
            </a:r>
          </a:p>
        </p:txBody>
      </p:sp>
    </p:spTree>
    <p:extLst>
      <p:ext uri="{BB962C8B-B14F-4D97-AF65-F5344CB8AC3E}">
        <p14:creationId xmlns:p14="http://schemas.microsoft.com/office/powerpoint/2010/main" val="3846506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DBD4729-DBDF-40A6-9BA4-E4C97EF6D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125130-F4AB-465E-8AE2-E583FCAAB2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BA65A2-0302-4468-ADA7-9EC3F9593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59A422-0023-4292-8200-E080556F3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C3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2413CA5-4739-4BC9-8BB3-B0A4928D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483296-2D80-4294-98EA-DF9D7CFF27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3485" y="480059"/>
            <a:ext cx="5748845" cy="573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42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rrow: Up 18">
            <a:extLst>
              <a:ext uri="{FF2B5EF4-FFF2-40B4-BE49-F238E27FC236}">
                <a16:creationId xmlns:a16="http://schemas.microsoft.com/office/drawing/2014/main" id="{96BD0DCF-00A4-4371-976E-70273EB8D6EB}"/>
              </a:ext>
            </a:extLst>
          </p:cNvPr>
          <p:cNvSpPr/>
          <p:nvPr/>
        </p:nvSpPr>
        <p:spPr>
          <a:xfrm rot="10800000">
            <a:off x="8608916" y="1952181"/>
            <a:ext cx="536270" cy="3579557"/>
          </a:xfrm>
          <a:prstGeom prst="upArrow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8473F9-ACB7-4705-96CA-6C3549CC32DD}"/>
              </a:ext>
            </a:extLst>
          </p:cNvPr>
          <p:cNvSpPr txBox="1"/>
          <p:nvPr/>
        </p:nvSpPr>
        <p:spPr>
          <a:xfrm>
            <a:off x="2409001" y="5051948"/>
            <a:ext cx="240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CAROTID ARTERY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71DED2-2481-4490-886C-F5997514F4CE}"/>
              </a:ext>
            </a:extLst>
          </p:cNvPr>
          <p:cNvSpPr txBox="1"/>
          <p:nvPr/>
        </p:nvSpPr>
        <p:spPr>
          <a:xfrm>
            <a:off x="7675091" y="1472392"/>
            <a:ext cx="240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JUGULAR VEIN</a:t>
            </a:r>
          </a:p>
        </p:txBody>
      </p:sp>
      <p:sp>
        <p:nvSpPr>
          <p:cNvPr id="23" name="Arrow: Up 22">
            <a:extLst>
              <a:ext uri="{FF2B5EF4-FFF2-40B4-BE49-F238E27FC236}">
                <a16:creationId xmlns:a16="http://schemas.microsoft.com/office/drawing/2014/main" id="{A8D9DD6B-387E-45BC-98E8-FEEA6F526746}"/>
              </a:ext>
            </a:extLst>
          </p:cNvPr>
          <p:cNvSpPr/>
          <p:nvPr/>
        </p:nvSpPr>
        <p:spPr>
          <a:xfrm>
            <a:off x="2437934" y="1472391"/>
            <a:ext cx="536270" cy="3579557"/>
          </a:xfrm>
          <a:prstGeom prst="upArrow">
            <a:avLst/>
          </a:prstGeom>
          <a:gradFill>
            <a:gsLst>
              <a:gs pos="0">
                <a:schemeClr val="accent1"/>
              </a:gs>
              <a:gs pos="100000">
                <a:srgbClr val="00B0F0"/>
              </a:gs>
              <a:gs pos="34000">
                <a:srgbClr val="FF0000"/>
              </a:gs>
            </a:gsLst>
            <a:lin ang="5400000" scaled="0"/>
          </a:gradFill>
          <a:ln w="381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8AB02B2-5B0C-45B6-85E4-80C30DBE58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39" y="1033811"/>
            <a:ext cx="2468909" cy="1934603"/>
          </a:xfrm>
          <a:prstGeom prst="flowChartExtract">
            <a:avLst/>
          </a:prstGeom>
          <a:effectLst>
            <a:reflection blurRad="800100" stA="45000" endPos="65000" dist="50800" dir="5400000" sy="-100000" algn="bl" rotWithShape="0"/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22F6FA6-0808-4394-90EE-05B19A04E7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5" t="2232" r="6621" b="12465"/>
          <a:stretch/>
        </p:blipFill>
        <p:spPr>
          <a:xfrm rot="1454034">
            <a:off x="5879608" y="3026637"/>
            <a:ext cx="2998946" cy="2226502"/>
          </a:xfrm>
          <a:prstGeom prst="ellipse">
            <a:avLst/>
          </a:prstGeom>
          <a:effectLst>
            <a:outerShdw blurRad="685800" dist="50800" dir="5400000" algn="ctr" rotWithShape="0">
              <a:srgbClr val="000000"/>
            </a:outerShdw>
          </a:effectLst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BDBCFE-A30C-406E-B3FB-C24FB50AF265}"/>
              </a:ext>
            </a:extLst>
          </p:cNvPr>
          <p:cNvSpPr txBox="1">
            <a:spLocks/>
          </p:cNvSpPr>
          <p:nvPr/>
        </p:nvSpPr>
        <p:spPr>
          <a:xfrm>
            <a:off x="4389177" y="6381999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2018 McKay Training &amp; Consulting, LLC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488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55"/>
    </mc:Choice>
    <mc:Fallback xmlns="">
      <p:transition spd="slow" advTm="52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3.1|7.4|10.8"/>
</p:tagLst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825</Words>
  <Application>Microsoft Office PowerPoint</Application>
  <PresentationFormat>Widescreen</PresentationFormat>
  <Paragraphs>125</Paragraphs>
  <Slides>28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Gill Sans MT</vt:lpstr>
      <vt:lpstr>Wingdings</vt:lpstr>
      <vt:lpstr>Wingdings 2</vt:lpstr>
      <vt:lpstr>Dividend</vt:lpstr>
      <vt:lpstr>Office Theme</vt:lpstr>
      <vt:lpstr>RESPONDING TO STRANGULATION – SB 70</vt:lpstr>
      <vt:lpstr>OBJECTIVES AND DISCLAIMERS </vt:lpstr>
      <vt:lpstr>PowerPoint Presentation</vt:lpstr>
      <vt:lpstr>PowerPoint Presentation</vt:lpstr>
      <vt:lpstr>What is strangulation? </vt:lpstr>
      <vt:lpstr>LACK OF VISIBle injury</vt:lpstr>
      <vt:lpstr>CHOKE  VS STRANGLE</vt:lpstr>
      <vt:lpstr>PowerPoint Presentation</vt:lpstr>
      <vt:lpstr>PowerPoint Presentation</vt:lpstr>
      <vt:lpstr>PowerPoint Presentation</vt:lpstr>
      <vt:lpstr>Pressure </vt:lpstr>
      <vt:lpstr>Short Term Symptoms/ COnsequences</vt:lpstr>
      <vt:lpstr>Long term consequences</vt:lpstr>
      <vt:lpstr>TRAUMA</vt:lpstr>
      <vt:lpstr>PowerPoint Presentation</vt:lpstr>
      <vt:lpstr>“The next time you hear the phrase, ‘He choked me,’ make sure it gets your attention. The victim’s abuser has just raised his hand and said, ‘I’m a killer.’”                                       -Casey Gwinn</vt:lpstr>
      <vt:lpstr>SENATE BILL 70</vt:lpstr>
      <vt:lpstr>FAYette County Strangulation Task Force </vt:lpstr>
      <vt:lpstr>COLLABORATING WITH MEDICAL </vt:lpstr>
      <vt:lpstr>COLLABORATING With law enforcement</vt:lpstr>
      <vt:lpstr>PowerPoint Presentation</vt:lpstr>
      <vt:lpstr>CCR</vt:lpstr>
      <vt:lpstr>PowerPoint Presentation</vt:lpstr>
      <vt:lpstr>PowerPoint Presentation</vt:lpstr>
      <vt:lpstr>Additional Resources</vt:lpstr>
      <vt:lpstr>PowerPoint Presentation</vt:lpstr>
      <vt:lpstr>PowerPoint Presentation</vt:lpstr>
      <vt:lpstr>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RESPONDING TO STRANGULATION – SB 70</dc:title>
  <dc:creator>Brittany Scordo</dc:creator>
  <cp:lastModifiedBy>Brittany Scordo</cp:lastModifiedBy>
  <cp:revision>6</cp:revision>
  <dcterms:created xsi:type="dcterms:W3CDTF">2019-06-11T13:19:38Z</dcterms:created>
  <dcterms:modified xsi:type="dcterms:W3CDTF">2019-06-14T13:33:47Z</dcterms:modified>
</cp:coreProperties>
</file>