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29"/>
  </p:notesMasterIdLst>
  <p:handoutMasterIdLst>
    <p:handoutMasterId r:id="rId30"/>
  </p:handoutMasterIdLst>
  <p:sldIdLst>
    <p:sldId id="256" r:id="rId2"/>
    <p:sldId id="503" r:id="rId3"/>
    <p:sldId id="466" r:id="rId4"/>
    <p:sldId id="493" r:id="rId5"/>
    <p:sldId id="415" r:id="rId6"/>
    <p:sldId id="344" r:id="rId7"/>
    <p:sldId id="345" r:id="rId8"/>
    <p:sldId id="277" r:id="rId9"/>
    <p:sldId id="419" r:id="rId10"/>
    <p:sldId id="367" r:id="rId11"/>
    <p:sldId id="421" r:id="rId12"/>
    <p:sldId id="430" r:id="rId13"/>
    <p:sldId id="515" r:id="rId14"/>
    <p:sldId id="370" r:id="rId15"/>
    <p:sldId id="520" r:id="rId16"/>
    <p:sldId id="440" r:id="rId17"/>
    <p:sldId id="423" r:id="rId18"/>
    <p:sldId id="510" r:id="rId19"/>
    <p:sldId id="469" r:id="rId20"/>
    <p:sldId id="470" r:id="rId21"/>
    <p:sldId id="479" r:id="rId22"/>
    <p:sldId id="535" r:id="rId23"/>
    <p:sldId id="540" r:id="rId24"/>
    <p:sldId id="547" r:id="rId25"/>
    <p:sldId id="551" r:id="rId26"/>
    <p:sldId id="268" r:id="rId27"/>
    <p:sldId id="292" r:id="rId28"/>
  </p:sldIdLst>
  <p:sldSz cx="10080625" cy="7559675"/>
  <p:notesSz cx="68580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52" autoAdjust="0"/>
    <p:restoredTop sz="94660"/>
  </p:normalViewPr>
  <p:slideViewPr>
    <p:cSldViewPr snapToGrid="0">
      <p:cViewPr varScale="1">
        <p:scale>
          <a:sx n="99" d="100"/>
          <a:sy n="99" d="100"/>
        </p:scale>
        <p:origin x="168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6725"/>
          </a:xfrm>
          <a:prstGeom prst="rect">
            <a:avLst/>
          </a:prstGeom>
        </p:spPr>
        <p:txBody>
          <a:bodyPr vert="horz" lIns="91440" tIns="45720" rIns="91440" bIns="45720" rtlCol="0"/>
          <a:lstStyle>
            <a:lvl1pPr algn="r">
              <a:defRPr sz="1200"/>
            </a:lvl1pPr>
          </a:lstStyle>
          <a:p>
            <a:fld id="{6769B8A2-4C54-4034-A524-601359995A0A}" type="datetimeFigureOut">
              <a:rPr lang="en-US" smtClean="0"/>
              <a:t>6/18/2019</a:t>
            </a:fld>
            <a:endParaRPr lang="en-US"/>
          </a:p>
        </p:txBody>
      </p:sp>
      <p:sp>
        <p:nvSpPr>
          <p:cNvPr id="4" name="Footer Placeholder 3"/>
          <p:cNvSpPr>
            <a:spLocks noGrp="1"/>
          </p:cNvSpPr>
          <p:nvPr>
            <p:ph type="ftr" sz="quarter" idx="2"/>
          </p:nvPr>
        </p:nvSpPr>
        <p:spPr>
          <a:xfrm>
            <a:off x="0" y="8829675"/>
            <a:ext cx="2971800"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675"/>
            <a:ext cx="2971800" cy="466725"/>
          </a:xfrm>
          <a:prstGeom prst="rect">
            <a:avLst/>
          </a:prstGeom>
        </p:spPr>
        <p:txBody>
          <a:bodyPr vert="horz" lIns="91440" tIns="45720" rIns="91440" bIns="45720" rtlCol="0" anchor="b"/>
          <a:lstStyle>
            <a:lvl1pPr algn="r">
              <a:defRPr sz="1200"/>
            </a:lvl1pPr>
          </a:lstStyle>
          <a:p>
            <a:fld id="{0E5BDC7E-A6CD-4535-9533-A98A1F0DA6F6}" type="slidenum">
              <a:rPr lang="en-US" smtClean="0"/>
              <a:t>‹#›</a:t>
            </a:fld>
            <a:endParaRPr lang="en-US"/>
          </a:p>
        </p:txBody>
      </p:sp>
    </p:spTree>
    <p:extLst>
      <p:ext uri="{BB962C8B-B14F-4D97-AF65-F5344CB8AC3E}">
        <p14:creationId xmlns:p14="http://schemas.microsoft.com/office/powerpoint/2010/main" val="12174852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049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785" y="4415780"/>
            <a:ext cx="5486386" cy="4183366"/>
          </a:xfrm>
          <a:prstGeom prst="rect">
            <a:avLst/>
          </a:prstGeom>
          <a:noFill/>
          <a:ln>
            <a:noFill/>
          </a:ln>
        </p:spPr>
        <p:txBody>
          <a:bodyPr spcFirstLastPara="1" wrap="square" lIns="80920" tIns="80920" rIns="80920" bIns="80920"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1049407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411ca4c730_0_360: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411ca4c730_0_360: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buNone/>
            </a:pPr>
            <a:r>
              <a:rPr lang="en-US" dirty="0" smtClean="0"/>
              <a:t>Brief intro., who we are, what we do.</a:t>
            </a:r>
          </a:p>
          <a:p>
            <a:pPr marL="0" indent="0">
              <a:buNone/>
            </a:pPr>
            <a:r>
              <a:rPr lang="en-US" dirty="0" smtClean="0"/>
              <a:t>Pass out notecards, explain that</a:t>
            </a:r>
            <a:r>
              <a:rPr lang="en-US" baseline="0" dirty="0" smtClean="0"/>
              <a:t> they can ask questions anytime.</a:t>
            </a:r>
          </a:p>
          <a:p>
            <a:pPr marL="0" indent="0">
              <a:buNone/>
            </a:pPr>
            <a:r>
              <a:rPr lang="en-US" baseline="0" dirty="0" smtClean="0"/>
              <a:t>5 min.</a:t>
            </a:r>
            <a:endParaRPr dirty="0"/>
          </a:p>
        </p:txBody>
      </p:sp>
    </p:spTree>
    <p:extLst>
      <p:ext uri="{BB962C8B-B14F-4D97-AF65-F5344CB8AC3E}">
        <p14:creationId xmlns:p14="http://schemas.microsoft.com/office/powerpoint/2010/main" val="42648787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411ca4c730_0_385: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411ca4c730_0_385: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buNone/>
            </a:pPr>
            <a:r>
              <a:rPr lang="en-US" dirty="0" smtClean="0"/>
              <a:t>10 min.</a:t>
            </a:r>
            <a:endParaRPr dirty="0"/>
          </a:p>
        </p:txBody>
      </p:sp>
    </p:spTree>
    <p:extLst>
      <p:ext uri="{BB962C8B-B14F-4D97-AF65-F5344CB8AC3E}">
        <p14:creationId xmlns:p14="http://schemas.microsoft.com/office/powerpoint/2010/main" val="649908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411ca4c730_0_395: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411ca4c730_0_395: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buNone/>
            </a:pPr>
            <a:endParaRPr/>
          </a:p>
        </p:txBody>
      </p:sp>
    </p:spTree>
    <p:extLst>
      <p:ext uri="{BB962C8B-B14F-4D97-AF65-F5344CB8AC3E}">
        <p14:creationId xmlns:p14="http://schemas.microsoft.com/office/powerpoint/2010/main" val="1913167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411ca4c730_0_400: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411ca4c730_0_400: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spcBef>
                <a:spcPts val="443"/>
              </a:spcBef>
              <a:buNone/>
            </a:pPr>
            <a:r>
              <a:rPr lang="en-US" dirty="0" smtClean="0"/>
              <a:t>Can include loss of access to services; loss of access to the courts; risk</a:t>
            </a:r>
            <a:r>
              <a:rPr lang="en-US" baseline="0" dirty="0" smtClean="0"/>
              <a:t> of re-victimization; does not cover purely economic hardship.</a:t>
            </a:r>
            <a:endParaRPr dirty="0"/>
          </a:p>
        </p:txBody>
      </p:sp>
    </p:spTree>
    <p:extLst>
      <p:ext uri="{BB962C8B-B14F-4D97-AF65-F5344CB8AC3E}">
        <p14:creationId xmlns:p14="http://schemas.microsoft.com/office/powerpoint/2010/main" val="2658057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411ca4c730_0_400: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411ca4c730_0_400: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lnSpc>
                <a:spcPct val="115000"/>
              </a:lnSpc>
              <a:spcBef>
                <a:spcPts val="708"/>
              </a:spcBef>
              <a:buNone/>
            </a:pPr>
            <a:r>
              <a:rPr lang="en-US" sz="900" dirty="0">
                <a:solidFill>
                  <a:srgbClr val="444444"/>
                </a:solidFill>
              </a:rPr>
              <a:t>You may be eligible for T nonimmigrant status if you:</a:t>
            </a:r>
            <a:endParaRPr sz="900" dirty="0">
              <a:solidFill>
                <a:srgbClr val="444444"/>
              </a:solidFill>
            </a:endParaRPr>
          </a:p>
          <a:p>
            <a:pPr marL="404668" indent="-261348">
              <a:lnSpc>
                <a:spcPct val="115000"/>
              </a:lnSpc>
              <a:spcBef>
                <a:spcPts val="708"/>
              </a:spcBef>
              <a:buClr>
                <a:srgbClr val="444444"/>
              </a:buClr>
              <a:buSzPts val="1050"/>
            </a:pPr>
            <a:r>
              <a:rPr lang="en-US" sz="900" dirty="0">
                <a:solidFill>
                  <a:srgbClr val="444444"/>
                </a:solidFill>
              </a:rPr>
              <a:t>Are or were a victim of a severe form of human trafficking as defined u</a:t>
            </a:r>
            <a:r>
              <a:rPr lang="en-US" sz="900" dirty="0"/>
              <a:t>nder federal law, a “severe form of trafficking” is:</a:t>
            </a:r>
            <a:endParaRPr sz="900" dirty="0"/>
          </a:p>
          <a:p>
            <a:pPr marL="809335" indent="-261348">
              <a:lnSpc>
                <a:spcPct val="115000"/>
              </a:lnSpc>
              <a:buSzPts val="1050"/>
            </a:pPr>
            <a:r>
              <a:rPr lang="en-US" sz="900" dirty="0"/>
              <a:t>Sex trafficking: When someone recruits, harbors, transports, provides, solicits, patronizes, or obtains a person for the purpose of a commercial sex act, where the commercial sex act is induced by force, fraud, or coercion, or the person being induced to perform such act is under 18 years of age; or</a:t>
            </a:r>
            <a:endParaRPr sz="900" dirty="0"/>
          </a:p>
          <a:p>
            <a:pPr marL="809335" indent="-261348">
              <a:lnSpc>
                <a:spcPct val="115000"/>
              </a:lnSpc>
              <a:buSzPts val="1050"/>
            </a:pPr>
            <a:r>
              <a:rPr lang="en-US" sz="900" dirty="0"/>
              <a:t>Labor trafficking: When someone recruits, harbors, transports, provides, or obtains a person for labor or services through the use of force, fraud, or coercion for the purpose of involuntary servitude, peonage, debt bondage, or slavery.</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Are in the United States, American Samoa, the Commonwealth of the Northern Mariana Islands, or at a port of entry due to trafficking;</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Comply with any reasonable request from a law enforcement agency for assistance in the investigation or prosecution of human trafficking (unless you are under the age of 18 or you are unable to cooperate due to physical or psychological trauma. In either case, you may not need to show that you complied with reasonable requests from law enforcement);</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Demonstrate that you would suffer extreme hardship involving unusual and severe harm if you were removed from the United States; and </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Are admissible to the United States (If you are not admissible, you may be eligible for a waiver of certain grounds of inadmissibility. You may apply for a waiver.)</a:t>
            </a:r>
            <a:endParaRPr sz="900" dirty="0">
              <a:solidFill>
                <a:srgbClr val="444444"/>
              </a:solidFill>
            </a:endParaRPr>
          </a:p>
          <a:p>
            <a:pPr marL="0" indent="0">
              <a:spcBef>
                <a:spcPts val="443"/>
              </a:spcBef>
              <a:buNone/>
            </a:pPr>
            <a:endParaRPr dirty="0"/>
          </a:p>
        </p:txBody>
      </p:sp>
    </p:spTree>
    <p:extLst>
      <p:ext uri="{BB962C8B-B14F-4D97-AF65-F5344CB8AC3E}">
        <p14:creationId xmlns:p14="http://schemas.microsoft.com/office/powerpoint/2010/main" val="427051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411ca4c730_0_395: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411ca4c730_0_395: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buNone/>
            </a:pPr>
            <a:r>
              <a:rPr lang="en-US" dirty="0" smtClean="0"/>
              <a:t>Involuntary servitude</a:t>
            </a:r>
            <a:r>
              <a:rPr lang="en-US" baseline="0" dirty="0" smtClean="0"/>
              <a:t> is </a:t>
            </a:r>
            <a:r>
              <a:rPr lang="en-US" dirty="0" smtClean="0"/>
              <a:t>any scheme, plan, or pattern intended to cause a person to believe that, if the person did not enter into or continue in such condition, that person or another person would suffer serious harm or physical restraint; or (B) the abuse or threatened abuse of the legal process.” </a:t>
            </a:r>
          </a:p>
          <a:p>
            <a:pPr marL="0" indent="0">
              <a:buNone/>
            </a:pPr>
            <a:r>
              <a:rPr lang="en-US" dirty="0" smtClean="0"/>
              <a:t>Physical presence-</a:t>
            </a:r>
            <a:r>
              <a:rPr lang="en-US" baseline="0" dirty="0" smtClean="0"/>
              <a:t> brought in by trafficker</a:t>
            </a:r>
          </a:p>
          <a:p>
            <a:pPr marL="0" indent="0">
              <a:buNone/>
            </a:pPr>
            <a:r>
              <a:rPr lang="en-US" baseline="0" dirty="0" smtClean="0"/>
              <a:t>Cooperating with law enforcement?</a:t>
            </a:r>
          </a:p>
          <a:p>
            <a:pPr marL="0" indent="0">
              <a:buNone/>
            </a:pPr>
            <a:r>
              <a:rPr lang="en-US" baseline="0" dirty="0" smtClean="0"/>
              <a:t>Severe harm?</a:t>
            </a:r>
            <a:endParaRPr dirty="0"/>
          </a:p>
        </p:txBody>
      </p:sp>
    </p:spTree>
    <p:extLst>
      <p:ext uri="{BB962C8B-B14F-4D97-AF65-F5344CB8AC3E}">
        <p14:creationId xmlns:p14="http://schemas.microsoft.com/office/powerpoint/2010/main" val="154883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411ca4c730_0_400: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411ca4c730_0_400: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lnSpc>
                <a:spcPct val="115000"/>
              </a:lnSpc>
              <a:spcBef>
                <a:spcPts val="708"/>
              </a:spcBef>
              <a:buNone/>
            </a:pPr>
            <a:r>
              <a:rPr lang="en-US" sz="900" dirty="0">
                <a:solidFill>
                  <a:srgbClr val="444444"/>
                </a:solidFill>
              </a:rPr>
              <a:t>You may be eligible for T nonimmigrant status if you:</a:t>
            </a:r>
            <a:endParaRPr sz="900" dirty="0">
              <a:solidFill>
                <a:srgbClr val="444444"/>
              </a:solidFill>
            </a:endParaRPr>
          </a:p>
          <a:p>
            <a:pPr marL="404668" indent="-261348">
              <a:lnSpc>
                <a:spcPct val="115000"/>
              </a:lnSpc>
              <a:spcBef>
                <a:spcPts val="708"/>
              </a:spcBef>
              <a:buClr>
                <a:srgbClr val="444444"/>
              </a:buClr>
              <a:buSzPts val="1050"/>
            </a:pPr>
            <a:r>
              <a:rPr lang="en-US" sz="900" dirty="0">
                <a:solidFill>
                  <a:srgbClr val="444444"/>
                </a:solidFill>
              </a:rPr>
              <a:t>Are or were a victim of a severe form of human trafficking as defined u</a:t>
            </a:r>
            <a:r>
              <a:rPr lang="en-US" sz="900" dirty="0"/>
              <a:t>nder federal law, a “severe form of trafficking” is:</a:t>
            </a:r>
            <a:endParaRPr sz="900" dirty="0"/>
          </a:p>
          <a:p>
            <a:pPr marL="809335" indent="-261348">
              <a:lnSpc>
                <a:spcPct val="115000"/>
              </a:lnSpc>
              <a:buSzPts val="1050"/>
            </a:pPr>
            <a:r>
              <a:rPr lang="en-US" sz="900" dirty="0"/>
              <a:t>Sex trafficking: When someone recruits, harbors, transports, provides, solicits, patronizes, or obtains a person for the purpose of a commercial sex act, where the commercial sex act is induced by force, fraud, or coercion, or the person being induced to perform such act is under 18 years of age; or</a:t>
            </a:r>
            <a:endParaRPr sz="900" dirty="0"/>
          </a:p>
          <a:p>
            <a:pPr marL="809335" indent="-261348">
              <a:lnSpc>
                <a:spcPct val="115000"/>
              </a:lnSpc>
              <a:buSzPts val="1050"/>
            </a:pPr>
            <a:r>
              <a:rPr lang="en-US" sz="900" dirty="0"/>
              <a:t>Labor trafficking: When someone recruits, harbors, transports, provides, or obtains a person for labor or services through the use of force, fraud, or coercion for the purpose of involuntary servitude, peonage, debt bondage, or slavery.</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Are in the United States, American Samoa, the Commonwealth of the Northern Mariana Islands, or at a port of entry due to trafficking;</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Comply with any reasonable request from a law enforcement agency for assistance in the investigation or prosecution of human trafficking (unless you are under the age of 18 or you are unable to cooperate due to physical or psychological trauma. In either case, you may not need to show that you complied with reasonable requests from law enforcement);</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Demonstrate that you would suffer extreme hardship involving unusual and severe harm if you were removed from the United States; and </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Are admissible to the United States (If you are not admissible, you may be eligible for a waiver of certain grounds of inadmissibility. You may apply for a waiver.)</a:t>
            </a:r>
            <a:endParaRPr sz="900" dirty="0">
              <a:solidFill>
                <a:srgbClr val="444444"/>
              </a:solidFill>
            </a:endParaRPr>
          </a:p>
          <a:p>
            <a:pPr marL="0" indent="0">
              <a:spcBef>
                <a:spcPts val="443"/>
              </a:spcBef>
              <a:buNone/>
            </a:pPr>
            <a:endParaRPr dirty="0"/>
          </a:p>
        </p:txBody>
      </p:sp>
    </p:spTree>
    <p:extLst>
      <p:ext uri="{BB962C8B-B14F-4D97-AF65-F5344CB8AC3E}">
        <p14:creationId xmlns:p14="http://schemas.microsoft.com/office/powerpoint/2010/main" val="26635516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411ca4c730_0_405: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411ca4c730_0_405: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buNone/>
            </a:pPr>
            <a:endParaRPr/>
          </a:p>
        </p:txBody>
      </p:sp>
    </p:spTree>
    <p:extLst>
      <p:ext uri="{BB962C8B-B14F-4D97-AF65-F5344CB8AC3E}">
        <p14:creationId xmlns:p14="http://schemas.microsoft.com/office/powerpoint/2010/main" val="9090133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411ca4c730_0_410: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411ca4c730_0_410: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404668" indent="-261348">
              <a:lnSpc>
                <a:spcPct val="115000"/>
              </a:lnSpc>
              <a:spcBef>
                <a:spcPts val="708"/>
              </a:spcBef>
              <a:buSzPts val="1050"/>
            </a:pPr>
            <a:r>
              <a:rPr lang="en-US" sz="900" dirty="0"/>
              <a:t>As a battered spouse, child or parent, you may file an immigrant visa petition under the Immigration and Nationality Act (INA), as amended by the Violence Against Women Act (VAWA).</a:t>
            </a:r>
            <a:endParaRPr sz="900" dirty="0"/>
          </a:p>
          <a:p>
            <a:pPr marL="404668" indent="-261348">
              <a:lnSpc>
                <a:spcPct val="115000"/>
              </a:lnSpc>
              <a:buSzPts val="1050"/>
            </a:pPr>
            <a:r>
              <a:rPr lang="en-US" sz="900" dirty="0"/>
              <a:t>The VAWA provisions in the INA allow certain spouses, children, and parents of U.S. citizens and certain spouses and children of permanent residents (Green Card holders) to file a petition for themselves, without the abuser's knowledge. This allows victims to seek both safety and independence from their abuser, who is not notified about the filing.</a:t>
            </a:r>
            <a:endParaRPr sz="900" dirty="0"/>
          </a:p>
          <a:p>
            <a:pPr marL="404668" indent="-261348">
              <a:lnSpc>
                <a:spcPct val="115000"/>
              </a:lnSpc>
              <a:buSzPts val="1050"/>
            </a:pPr>
            <a:r>
              <a:rPr lang="en-US" sz="900" dirty="0"/>
              <a:t>Spouse: You may file for yourself if you are, or were, the abused spouse of a U.S. citizen or permanent resident. You may also file as an abused spouse if your child has been abused by your U.S. citizen or permanent resident spouse.  You may also include on your petition your unmarried children who are under 21 if they have not filed for themselves.</a:t>
            </a:r>
            <a:endParaRPr sz="900" dirty="0"/>
          </a:p>
          <a:p>
            <a:pPr marL="404668" indent="-261348">
              <a:lnSpc>
                <a:spcPct val="115000"/>
              </a:lnSpc>
              <a:buSzPts val="1050"/>
            </a:pPr>
            <a:r>
              <a:rPr lang="en-US" sz="900" dirty="0"/>
              <a:t>Parent: You may file if you are the parent of a U.S. citizen, and you have been abused by your U.S. citizen son or daughter.</a:t>
            </a:r>
            <a:endParaRPr sz="900" dirty="0"/>
          </a:p>
          <a:p>
            <a:pPr marL="404668" indent="-261348">
              <a:lnSpc>
                <a:spcPct val="115000"/>
              </a:lnSpc>
              <a:buSzPts val="1050"/>
            </a:pPr>
            <a:r>
              <a:rPr lang="en-US" sz="900" dirty="0"/>
              <a:t>Child: You may file for yourself if you are an abused child under 21, unmarried and have been abused by your U.S. citizen or permanent resident parent. Your children may also be included on your petition. You may also file for yourself as a child after age 21 but before age 25 if you can demonstrate that the abuse was the main reason for the delay in filing.</a:t>
            </a:r>
            <a:endParaRPr sz="900" dirty="0"/>
          </a:p>
          <a:p>
            <a:pPr marL="404668" indent="-261348">
              <a:lnSpc>
                <a:spcPct val="115000"/>
              </a:lnSpc>
              <a:buSzPts val="1050"/>
            </a:pPr>
            <a:r>
              <a:rPr lang="en-US" sz="900" dirty="0"/>
              <a:t>You have a qualifying relationship to a U.S. citizen or permanent resident abuser </a:t>
            </a:r>
            <a:endParaRPr sz="900" dirty="0"/>
          </a:p>
          <a:p>
            <a:pPr marL="404668" indent="-261348">
              <a:lnSpc>
                <a:spcPct val="115000"/>
              </a:lnSpc>
              <a:buSzPts val="1050"/>
            </a:pPr>
            <a:r>
              <a:rPr lang="en-US" sz="900" dirty="0"/>
              <a:t>You have suffered battery/extreme cruelty by your U.S. citizen or permanent resident abuser:</a:t>
            </a:r>
            <a:endParaRPr sz="900" dirty="0"/>
          </a:p>
          <a:p>
            <a:pPr marL="404668" indent="-261348">
              <a:lnSpc>
                <a:spcPct val="115000"/>
              </a:lnSpc>
              <a:buSzPts val="1050"/>
            </a:pPr>
            <a:r>
              <a:rPr lang="en-US" sz="900" dirty="0"/>
              <a:t>You entered into the marriage in good faith (in the case of a spouse), not solely for immigration benefits.</a:t>
            </a:r>
            <a:endParaRPr sz="900" dirty="0"/>
          </a:p>
          <a:p>
            <a:pPr marL="404668" indent="-261348">
              <a:lnSpc>
                <a:spcPct val="115000"/>
              </a:lnSpc>
              <a:buSzPts val="1050"/>
            </a:pPr>
            <a:r>
              <a:rPr lang="en-US" sz="900" dirty="0"/>
              <a:t>You have resided with your abuser.</a:t>
            </a:r>
            <a:endParaRPr sz="900" dirty="0"/>
          </a:p>
          <a:p>
            <a:pPr marL="404668" indent="-261348">
              <a:lnSpc>
                <a:spcPct val="115000"/>
              </a:lnSpc>
              <a:buSzPts val="1050"/>
            </a:pPr>
            <a:r>
              <a:rPr lang="en-US" sz="900" dirty="0"/>
              <a:t>You are a person of good moral character.</a:t>
            </a:r>
            <a:endParaRPr sz="900" dirty="0"/>
          </a:p>
          <a:p>
            <a:pPr marL="0" indent="0">
              <a:spcBef>
                <a:spcPts val="1947"/>
              </a:spcBef>
              <a:buNone/>
            </a:pPr>
            <a:endParaRPr dirty="0"/>
          </a:p>
        </p:txBody>
      </p:sp>
    </p:spTree>
    <p:extLst>
      <p:ext uri="{BB962C8B-B14F-4D97-AF65-F5344CB8AC3E}">
        <p14:creationId xmlns:p14="http://schemas.microsoft.com/office/powerpoint/2010/main" val="6259198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411ca4c730_0_410: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411ca4c730_0_410: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404668" indent="-261348">
              <a:lnSpc>
                <a:spcPct val="115000"/>
              </a:lnSpc>
              <a:spcBef>
                <a:spcPts val="708"/>
              </a:spcBef>
              <a:buSzPts val="1050"/>
            </a:pPr>
            <a:r>
              <a:rPr lang="en-US" sz="900" dirty="0"/>
              <a:t>As a battered spouse, child or parent, you may file an immigrant visa petition under the Immigration and Nationality Act (INA), as amended by the Violence Against Women Act (VAWA).</a:t>
            </a:r>
            <a:endParaRPr sz="900" dirty="0"/>
          </a:p>
          <a:p>
            <a:pPr marL="404668" indent="-261348">
              <a:lnSpc>
                <a:spcPct val="115000"/>
              </a:lnSpc>
              <a:buSzPts val="1050"/>
            </a:pPr>
            <a:r>
              <a:rPr lang="en-US" sz="900" dirty="0"/>
              <a:t>The VAWA provisions in the INA allow certain spouses, children, and parents of U.S. citizens and certain spouses and children of permanent residents (Green Card holders) to file a petition for themselves, without the abuser's knowledge. This allows victims to seek both safety and independence from their abuser, who is not notified about the filing.</a:t>
            </a:r>
            <a:endParaRPr sz="900" dirty="0"/>
          </a:p>
          <a:p>
            <a:pPr marL="404668" indent="-261348">
              <a:lnSpc>
                <a:spcPct val="115000"/>
              </a:lnSpc>
              <a:buSzPts val="1050"/>
            </a:pPr>
            <a:r>
              <a:rPr lang="en-US" sz="900" dirty="0"/>
              <a:t>Spouse: You may file for yourself if you are, or were, the abused spouse of a U.S. citizen or permanent resident. You may also file as an abused spouse if your child has been abused by your U.S. citizen or permanent resident spouse.  You may also include on your petition your unmarried children who are under 21 if they have not filed for themselves.</a:t>
            </a:r>
            <a:endParaRPr sz="900" dirty="0"/>
          </a:p>
          <a:p>
            <a:pPr marL="404668" indent="-261348">
              <a:lnSpc>
                <a:spcPct val="115000"/>
              </a:lnSpc>
              <a:buSzPts val="1050"/>
            </a:pPr>
            <a:r>
              <a:rPr lang="en-US" sz="900" dirty="0"/>
              <a:t>Parent: You may file if you are the parent of a U.S. citizen, and you have been abused by your U.S. citizen son or daughter.</a:t>
            </a:r>
            <a:endParaRPr sz="900" dirty="0"/>
          </a:p>
          <a:p>
            <a:pPr marL="404668" indent="-261348">
              <a:lnSpc>
                <a:spcPct val="115000"/>
              </a:lnSpc>
              <a:buSzPts val="1050"/>
            </a:pPr>
            <a:r>
              <a:rPr lang="en-US" sz="900" dirty="0"/>
              <a:t>Child: You may file for yourself if you are an abused child under 21, unmarried and have been abused by your U.S. citizen or permanent resident parent. Your children may also be included on your petition. You may also file for yourself as a child after age 21 but before age 25 if you can demonstrate that the abuse was the main reason for the delay in filing.</a:t>
            </a:r>
            <a:endParaRPr sz="900" dirty="0"/>
          </a:p>
          <a:p>
            <a:pPr marL="404668" indent="-261348">
              <a:lnSpc>
                <a:spcPct val="115000"/>
              </a:lnSpc>
              <a:buSzPts val="1050"/>
            </a:pPr>
            <a:r>
              <a:rPr lang="en-US" sz="900" dirty="0"/>
              <a:t>You have a qualifying relationship to a U.S. citizen or permanent resident abuser </a:t>
            </a:r>
            <a:endParaRPr sz="900" dirty="0"/>
          </a:p>
          <a:p>
            <a:pPr marL="404668" indent="-261348">
              <a:lnSpc>
                <a:spcPct val="115000"/>
              </a:lnSpc>
              <a:buSzPts val="1050"/>
            </a:pPr>
            <a:r>
              <a:rPr lang="en-US" sz="900" dirty="0"/>
              <a:t>You have suffered battery/extreme cruelty by your U.S. citizen or permanent resident abuser:</a:t>
            </a:r>
            <a:endParaRPr sz="900" dirty="0"/>
          </a:p>
          <a:p>
            <a:pPr marL="404668" indent="-261348">
              <a:lnSpc>
                <a:spcPct val="115000"/>
              </a:lnSpc>
              <a:buSzPts val="1050"/>
            </a:pPr>
            <a:r>
              <a:rPr lang="en-US" sz="900" dirty="0"/>
              <a:t>You entered into the marriage in good faith (in the case of a spouse), not solely for immigration benefits.</a:t>
            </a:r>
            <a:endParaRPr sz="900" dirty="0"/>
          </a:p>
          <a:p>
            <a:pPr marL="404668" indent="-261348">
              <a:lnSpc>
                <a:spcPct val="115000"/>
              </a:lnSpc>
              <a:buSzPts val="1050"/>
            </a:pPr>
            <a:r>
              <a:rPr lang="en-US" sz="900" dirty="0"/>
              <a:t>You have resided with your abuser.</a:t>
            </a:r>
            <a:endParaRPr sz="900" dirty="0"/>
          </a:p>
          <a:p>
            <a:pPr marL="404668" indent="-261348">
              <a:lnSpc>
                <a:spcPct val="115000"/>
              </a:lnSpc>
              <a:buSzPts val="1050"/>
            </a:pPr>
            <a:r>
              <a:rPr lang="en-US" sz="900" dirty="0"/>
              <a:t>You are a person of good moral character.</a:t>
            </a:r>
            <a:endParaRPr sz="900" dirty="0"/>
          </a:p>
          <a:p>
            <a:pPr marL="0" indent="0">
              <a:spcBef>
                <a:spcPts val="1947"/>
              </a:spcBef>
              <a:buNone/>
            </a:pPr>
            <a:endParaRPr dirty="0"/>
          </a:p>
        </p:txBody>
      </p:sp>
    </p:spTree>
    <p:extLst>
      <p:ext uri="{BB962C8B-B14F-4D97-AF65-F5344CB8AC3E}">
        <p14:creationId xmlns:p14="http://schemas.microsoft.com/office/powerpoint/2010/main" val="35659372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411ca4c730_0_405: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411ca4c730_0_405: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buNone/>
            </a:pPr>
            <a:endParaRPr/>
          </a:p>
        </p:txBody>
      </p:sp>
    </p:spTree>
    <p:extLst>
      <p:ext uri="{BB962C8B-B14F-4D97-AF65-F5344CB8AC3E}">
        <p14:creationId xmlns:p14="http://schemas.microsoft.com/office/powerpoint/2010/main" val="1576181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6913"/>
            <a:ext cx="4649788"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174984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411ca4c730_0_410: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411ca4c730_0_410: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404668" indent="-261348">
              <a:lnSpc>
                <a:spcPct val="115000"/>
              </a:lnSpc>
              <a:spcBef>
                <a:spcPts val="708"/>
              </a:spcBef>
              <a:buSzPts val="1050"/>
            </a:pPr>
            <a:r>
              <a:rPr lang="en-US" sz="900"/>
              <a:t>As a battered spouse, child or parent, you may file an immigrant visa petition under the Immigration and Nationality Act (INA), as amended by the Violence Against Women Act (VAWA).</a:t>
            </a:r>
            <a:endParaRPr sz="900"/>
          </a:p>
          <a:p>
            <a:pPr marL="404668" indent="-261348">
              <a:lnSpc>
                <a:spcPct val="115000"/>
              </a:lnSpc>
              <a:buSzPts val="1050"/>
            </a:pPr>
            <a:r>
              <a:rPr lang="en-US" sz="900"/>
              <a:t>The VAWA provisions in the INA allow certain spouses, children, and parents of U.S. citizens and certain spouses and children of permanent residents (Green Card holders) to file a petition for themselves, without the abuser's knowledge. This allows victims to seek both safety and independence from their abuser, who is not notified about the filing.</a:t>
            </a:r>
            <a:endParaRPr sz="900"/>
          </a:p>
          <a:p>
            <a:pPr marL="404668" indent="-261348">
              <a:lnSpc>
                <a:spcPct val="115000"/>
              </a:lnSpc>
              <a:buSzPts val="1050"/>
            </a:pPr>
            <a:r>
              <a:rPr lang="en-US" sz="900"/>
              <a:t>Spouse: You may file for yourself if you are, or were, the abused spouse of a U.S. citizen or permanent resident. You may also file as an abused spouse if your child has been abused by your U.S. citizen or permanent resident spouse.  You may also include on your petition your unmarried children who are under 21 if they have not filed for themselves.</a:t>
            </a:r>
            <a:endParaRPr sz="900"/>
          </a:p>
          <a:p>
            <a:pPr marL="404668" indent="-261348">
              <a:lnSpc>
                <a:spcPct val="115000"/>
              </a:lnSpc>
              <a:buSzPts val="1050"/>
            </a:pPr>
            <a:r>
              <a:rPr lang="en-US" sz="900"/>
              <a:t>Parent: You may file if you are the parent of a U.S. citizen, and you have been abused by your U.S. citizen son or daughter.</a:t>
            </a:r>
            <a:endParaRPr sz="900"/>
          </a:p>
          <a:p>
            <a:pPr marL="404668" indent="-261348">
              <a:lnSpc>
                <a:spcPct val="115000"/>
              </a:lnSpc>
              <a:buSzPts val="1050"/>
            </a:pPr>
            <a:r>
              <a:rPr lang="en-US" sz="900"/>
              <a:t>Child: You may file for yourself if you are an abused child under 21, unmarried and have been abused by your U.S. citizen or permanent resident parent. Your children may also be included on your petition. You may also file for yourself as a child after age 21 but before age 25 if you can demonstrate that the abuse was the main reason for the delay in filing.</a:t>
            </a:r>
            <a:endParaRPr sz="900"/>
          </a:p>
          <a:p>
            <a:pPr marL="404668" indent="-261348">
              <a:lnSpc>
                <a:spcPct val="115000"/>
              </a:lnSpc>
              <a:buSzPts val="1050"/>
            </a:pPr>
            <a:r>
              <a:rPr lang="en-US" sz="900"/>
              <a:t>You have a qualifying relationship to a U.S. citizen or permanent resident abuser </a:t>
            </a:r>
            <a:endParaRPr sz="900"/>
          </a:p>
          <a:p>
            <a:pPr marL="404668" indent="-261348">
              <a:lnSpc>
                <a:spcPct val="115000"/>
              </a:lnSpc>
              <a:buSzPts val="1050"/>
            </a:pPr>
            <a:r>
              <a:rPr lang="en-US" sz="900"/>
              <a:t>You have suffered battery/extreme cruelty by your U.S. citizen or permanent resident abuser:</a:t>
            </a:r>
            <a:endParaRPr sz="900"/>
          </a:p>
          <a:p>
            <a:pPr marL="404668" indent="-261348">
              <a:lnSpc>
                <a:spcPct val="115000"/>
              </a:lnSpc>
              <a:buSzPts val="1050"/>
            </a:pPr>
            <a:r>
              <a:rPr lang="en-US" sz="900"/>
              <a:t>You entered into the marriage in good faith (in the case of a spouse), not solely for immigration benefits.</a:t>
            </a:r>
            <a:endParaRPr sz="900"/>
          </a:p>
          <a:p>
            <a:pPr marL="404668" indent="-261348">
              <a:lnSpc>
                <a:spcPct val="115000"/>
              </a:lnSpc>
              <a:buSzPts val="1050"/>
            </a:pPr>
            <a:r>
              <a:rPr lang="en-US" sz="900"/>
              <a:t>You have resided with your abuser.</a:t>
            </a:r>
            <a:endParaRPr sz="900"/>
          </a:p>
          <a:p>
            <a:pPr marL="404668" indent="-261348">
              <a:lnSpc>
                <a:spcPct val="115000"/>
              </a:lnSpc>
              <a:buSzPts val="1050"/>
            </a:pPr>
            <a:r>
              <a:rPr lang="en-US" sz="900"/>
              <a:t>You are a person of good moral character.</a:t>
            </a:r>
            <a:endParaRPr sz="900"/>
          </a:p>
          <a:p>
            <a:pPr marL="0" indent="0">
              <a:spcBef>
                <a:spcPts val="1947"/>
              </a:spcBef>
              <a:buNone/>
            </a:pPr>
            <a:endParaRPr/>
          </a:p>
        </p:txBody>
      </p:sp>
    </p:spTree>
    <p:extLst>
      <p:ext uri="{BB962C8B-B14F-4D97-AF65-F5344CB8AC3E}">
        <p14:creationId xmlns:p14="http://schemas.microsoft.com/office/powerpoint/2010/main" val="13378632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411ca4c730_0_415: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411ca4c730_0_415: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buNone/>
            </a:pPr>
            <a:r>
              <a:rPr lang="en-US" dirty="0" smtClean="0"/>
              <a:t>10 min.</a:t>
            </a:r>
            <a:endParaRPr dirty="0"/>
          </a:p>
        </p:txBody>
      </p:sp>
    </p:spTree>
    <p:extLst>
      <p:ext uri="{BB962C8B-B14F-4D97-AF65-F5344CB8AC3E}">
        <p14:creationId xmlns:p14="http://schemas.microsoft.com/office/powerpoint/2010/main" val="4351361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411ca4c730_0_420: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411ca4c730_0_420: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buNone/>
            </a:pPr>
            <a:r>
              <a:rPr lang="en-US" sz="900">
                <a:highlight>
                  <a:srgbClr val="FFFFFF"/>
                </a:highlight>
              </a:rPr>
              <a:t>If you are in the United States and need the protection of a juvenile court because you have been abused, abandoned, or neglected by a parent, you may be eligible for Special Immigrant Juvenile (SIJ) classification. If SIJ classification is granted, you may qualify for lawful permanent residency (also known as getting a Green Card).</a:t>
            </a:r>
            <a:endParaRPr sz="900">
              <a:highlight>
                <a:srgbClr val="FFFFFF"/>
              </a:highlight>
            </a:endParaRPr>
          </a:p>
          <a:p>
            <a:pPr marL="0" indent="0" algn="ctr">
              <a:lnSpc>
                <a:spcPct val="128205"/>
              </a:lnSpc>
              <a:spcBef>
                <a:spcPts val="1328"/>
              </a:spcBef>
              <a:buNone/>
            </a:pPr>
            <a:r>
              <a:rPr lang="en-US" b="1">
                <a:solidFill>
                  <a:srgbClr val="252525"/>
                </a:solidFill>
              </a:rPr>
              <a:t>You Must:</a:t>
            </a:r>
            <a:endParaRPr b="1">
              <a:solidFill>
                <a:srgbClr val="252525"/>
              </a:solidFill>
            </a:endParaRPr>
          </a:p>
          <a:p>
            <a:pPr marL="0" indent="0" algn="ctr">
              <a:lnSpc>
                <a:spcPct val="128205"/>
              </a:lnSpc>
              <a:spcBef>
                <a:spcPts val="1328"/>
              </a:spcBef>
              <a:buNone/>
            </a:pPr>
            <a:r>
              <a:rPr lang="en-US" b="1">
                <a:solidFill>
                  <a:srgbClr val="252525"/>
                </a:solidFill>
              </a:rPr>
              <a:t>When?</a:t>
            </a:r>
            <a:endParaRPr b="1">
              <a:solidFill>
                <a:srgbClr val="252525"/>
              </a:solidFill>
            </a:endParaRPr>
          </a:p>
          <a:p>
            <a:pPr marL="0" indent="0">
              <a:lnSpc>
                <a:spcPct val="115000"/>
              </a:lnSpc>
              <a:spcBef>
                <a:spcPts val="708"/>
              </a:spcBef>
              <a:buNone/>
            </a:pPr>
            <a:r>
              <a:rPr lang="en-US" sz="900">
                <a:solidFill>
                  <a:srgbClr val="444444"/>
                </a:solidFill>
              </a:rPr>
              <a:t>Be under 21 years of age.</a:t>
            </a:r>
            <a:endParaRPr sz="900">
              <a:solidFill>
                <a:srgbClr val="444444"/>
              </a:solidFill>
            </a:endParaRPr>
          </a:p>
          <a:p>
            <a:pPr marL="0" indent="0">
              <a:lnSpc>
                <a:spcPct val="115000"/>
              </a:lnSpc>
              <a:spcBef>
                <a:spcPts val="708"/>
              </a:spcBef>
              <a:buNone/>
            </a:pPr>
            <a:r>
              <a:rPr lang="en-US" sz="900">
                <a:solidFill>
                  <a:srgbClr val="444444"/>
                </a:solidFill>
              </a:rPr>
              <a:t> </a:t>
            </a:r>
            <a:endParaRPr sz="900">
              <a:solidFill>
                <a:srgbClr val="444444"/>
              </a:solidFill>
            </a:endParaRPr>
          </a:p>
          <a:p>
            <a:pPr marL="0" indent="0">
              <a:lnSpc>
                <a:spcPct val="115000"/>
              </a:lnSpc>
              <a:spcBef>
                <a:spcPts val="708"/>
              </a:spcBef>
              <a:buNone/>
            </a:pPr>
            <a:r>
              <a:rPr lang="en-US" sz="900">
                <a:solidFill>
                  <a:srgbClr val="444444"/>
                </a:solidFill>
              </a:rPr>
              <a:t>Only at the time you file the SIJ petition   (Form I-360).</a:t>
            </a:r>
            <a:endParaRPr sz="900">
              <a:solidFill>
                <a:srgbClr val="444444"/>
              </a:solidFill>
            </a:endParaRPr>
          </a:p>
          <a:p>
            <a:pPr marL="0" indent="0">
              <a:lnSpc>
                <a:spcPct val="115000"/>
              </a:lnSpc>
              <a:spcBef>
                <a:spcPts val="708"/>
              </a:spcBef>
              <a:buNone/>
            </a:pPr>
            <a:r>
              <a:rPr lang="en-US" sz="900">
                <a:solidFill>
                  <a:srgbClr val="444444"/>
                </a:solidFill>
              </a:rPr>
              <a:t>Be currently living in the United States. You cannot apply from outside the country to come to the United States on SIJ classification.</a:t>
            </a:r>
            <a:endParaRPr sz="900">
              <a:solidFill>
                <a:srgbClr val="444444"/>
              </a:solidFill>
            </a:endParaRPr>
          </a:p>
          <a:p>
            <a:pPr marL="0" indent="0">
              <a:lnSpc>
                <a:spcPct val="115000"/>
              </a:lnSpc>
              <a:spcBef>
                <a:spcPts val="708"/>
              </a:spcBef>
              <a:buNone/>
            </a:pPr>
            <a:r>
              <a:rPr lang="en-US" sz="900">
                <a:solidFill>
                  <a:srgbClr val="444444"/>
                </a:solidFill>
              </a:rPr>
              <a:t>Both at the time you file the SIJ petition and at the time USCIS makes a decision on your petition.</a:t>
            </a:r>
            <a:endParaRPr sz="900">
              <a:solidFill>
                <a:srgbClr val="444444"/>
              </a:solidFill>
            </a:endParaRPr>
          </a:p>
          <a:p>
            <a:pPr marL="0" indent="0">
              <a:lnSpc>
                <a:spcPct val="115000"/>
              </a:lnSpc>
              <a:spcBef>
                <a:spcPts val="708"/>
              </a:spcBef>
              <a:buNone/>
            </a:pPr>
            <a:r>
              <a:rPr lang="en-US" sz="900">
                <a:solidFill>
                  <a:srgbClr val="444444"/>
                </a:solidFill>
              </a:rPr>
              <a:t>Be unmarried. This means you either:</a:t>
            </a:r>
            <a:endParaRPr sz="900">
              <a:solidFill>
                <a:srgbClr val="444444"/>
              </a:solidFill>
            </a:endParaRPr>
          </a:p>
          <a:p>
            <a:pPr marL="404668" indent="-261348">
              <a:lnSpc>
                <a:spcPct val="115000"/>
              </a:lnSpc>
              <a:spcBef>
                <a:spcPts val="708"/>
              </a:spcBef>
              <a:buClr>
                <a:srgbClr val="444444"/>
              </a:buClr>
              <a:buSzPts val="1050"/>
            </a:pPr>
            <a:r>
              <a:rPr lang="en-US" sz="900">
                <a:solidFill>
                  <a:srgbClr val="444444"/>
                </a:solidFill>
              </a:rPr>
              <a:t>Have never been married; or</a:t>
            </a:r>
            <a:endParaRPr sz="900">
              <a:solidFill>
                <a:srgbClr val="444444"/>
              </a:solidFill>
            </a:endParaRPr>
          </a:p>
          <a:p>
            <a:pPr marL="404668" indent="-261348">
              <a:lnSpc>
                <a:spcPct val="115000"/>
              </a:lnSpc>
              <a:buClr>
                <a:srgbClr val="444444"/>
              </a:buClr>
              <a:buSzPts val="1050"/>
            </a:pPr>
            <a:r>
              <a:rPr lang="en-US" sz="900">
                <a:solidFill>
                  <a:srgbClr val="444444"/>
                </a:solidFill>
              </a:rPr>
              <a:t>Were previously married, but the marriage ended in annulment, divorce, or death.</a:t>
            </a:r>
            <a:endParaRPr sz="900">
              <a:solidFill>
                <a:srgbClr val="444444"/>
              </a:solidFill>
            </a:endParaRPr>
          </a:p>
          <a:p>
            <a:pPr marL="0" indent="0">
              <a:lnSpc>
                <a:spcPct val="115000"/>
              </a:lnSpc>
              <a:spcBef>
                <a:spcPts val="708"/>
              </a:spcBef>
              <a:buNone/>
            </a:pPr>
            <a:r>
              <a:rPr lang="en-US" sz="900">
                <a:solidFill>
                  <a:srgbClr val="444444"/>
                </a:solidFill>
              </a:rPr>
              <a:t>Both at the time you file the SIJ petition and at the time USCIS makes a decision on your petition.</a:t>
            </a:r>
            <a:endParaRPr sz="900">
              <a:solidFill>
                <a:srgbClr val="444444"/>
              </a:solidFill>
            </a:endParaRPr>
          </a:p>
          <a:p>
            <a:pPr marL="0" indent="0">
              <a:lnSpc>
                <a:spcPct val="115000"/>
              </a:lnSpc>
              <a:spcBef>
                <a:spcPts val="708"/>
              </a:spcBef>
              <a:buNone/>
            </a:pPr>
            <a:r>
              <a:rPr lang="en-US" sz="900">
                <a:solidFill>
                  <a:srgbClr val="444444"/>
                </a:solidFill>
              </a:rPr>
              <a:t>Have a valid juvenile court order issued by a state court in the United States which finds that:</a:t>
            </a:r>
            <a:endParaRPr sz="900">
              <a:solidFill>
                <a:srgbClr val="444444"/>
              </a:solidFill>
            </a:endParaRPr>
          </a:p>
          <a:p>
            <a:pPr marL="404668" indent="-261348">
              <a:lnSpc>
                <a:spcPct val="115000"/>
              </a:lnSpc>
              <a:spcBef>
                <a:spcPts val="708"/>
              </a:spcBef>
              <a:buClr>
                <a:srgbClr val="444444"/>
              </a:buClr>
              <a:buSzPts val="1050"/>
            </a:pPr>
            <a:r>
              <a:rPr lang="en-US" sz="900">
                <a:solidFill>
                  <a:srgbClr val="444444"/>
                </a:solidFill>
              </a:rPr>
              <a:t>You are dependent on the court, or in the custody of a state agency or department or an individual or entity appointed by the court;</a:t>
            </a:r>
            <a:endParaRPr sz="900">
              <a:solidFill>
                <a:srgbClr val="444444"/>
              </a:solidFill>
            </a:endParaRPr>
          </a:p>
          <a:p>
            <a:pPr marL="404668" indent="-261348">
              <a:lnSpc>
                <a:spcPct val="115000"/>
              </a:lnSpc>
              <a:buClr>
                <a:srgbClr val="444444"/>
              </a:buClr>
              <a:buSzPts val="1050"/>
            </a:pPr>
            <a:r>
              <a:rPr lang="en-US" sz="900">
                <a:solidFill>
                  <a:srgbClr val="444444"/>
                </a:solidFill>
              </a:rPr>
              <a:t>You cannot be reunified with one or both of your parents because of ANY of the following:</a:t>
            </a:r>
            <a:endParaRPr sz="900">
              <a:solidFill>
                <a:srgbClr val="444444"/>
              </a:solidFill>
            </a:endParaRPr>
          </a:p>
          <a:p>
            <a:pPr marL="404668" indent="-261348">
              <a:lnSpc>
                <a:spcPct val="115000"/>
              </a:lnSpc>
              <a:buClr>
                <a:srgbClr val="444444"/>
              </a:buClr>
              <a:buSzPts val="1050"/>
            </a:pPr>
            <a:r>
              <a:rPr lang="en-US" sz="900">
                <a:solidFill>
                  <a:srgbClr val="444444"/>
                </a:solidFill>
              </a:rPr>
              <a:t>Abuse,</a:t>
            </a:r>
            <a:endParaRPr sz="900">
              <a:solidFill>
                <a:srgbClr val="444444"/>
              </a:solidFill>
            </a:endParaRPr>
          </a:p>
          <a:p>
            <a:pPr marL="404668" indent="-261348">
              <a:lnSpc>
                <a:spcPct val="115000"/>
              </a:lnSpc>
              <a:buClr>
                <a:srgbClr val="444444"/>
              </a:buClr>
              <a:buSzPts val="1050"/>
            </a:pPr>
            <a:r>
              <a:rPr lang="en-US" sz="900">
                <a:solidFill>
                  <a:srgbClr val="444444"/>
                </a:solidFill>
              </a:rPr>
              <a:t>Abandonment,</a:t>
            </a:r>
            <a:endParaRPr sz="900">
              <a:solidFill>
                <a:srgbClr val="444444"/>
              </a:solidFill>
            </a:endParaRPr>
          </a:p>
          <a:p>
            <a:pPr marL="404668" indent="-261348">
              <a:lnSpc>
                <a:spcPct val="115000"/>
              </a:lnSpc>
              <a:buClr>
                <a:srgbClr val="444444"/>
              </a:buClr>
              <a:buSzPts val="1050"/>
            </a:pPr>
            <a:r>
              <a:rPr lang="en-US" sz="900">
                <a:solidFill>
                  <a:srgbClr val="444444"/>
                </a:solidFill>
              </a:rPr>
              <a:t>Neglect, or</a:t>
            </a:r>
            <a:endParaRPr sz="900">
              <a:solidFill>
                <a:srgbClr val="444444"/>
              </a:solidFill>
            </a:endParaRPr>
          </a:p>
          <a:p>
            <a:pPr marL="404668" indent="-261348">
              <a:lnSpc>
                <a:spcPct val="115000"/>
              </a:lnSpc>
              <a:buClr>
                <a:srgbClr val="444444"/>
              </a:buClr>
              <a:buSzPts val="1050"/>
            </a:pPr>
            <a:r>
              <a:rPr lang="en-US" sz="900">
                <a:solidFill>
                  <a:srgbClr val="444444"/>
                </a:solidFill>
              </a:rPr>
              <a:t>A similar basis under state law;</a:t>
            </a:r>
            <a:endParaRPr sz="900">
              <a:solidFill>
                <a:srgbClr val="444444"/>
              </a:solidFill>
            </a:endParaRPr>
          </a:p>
          <a:p>
            <a:pPr marL="0" indent="0">
              <a:lnSpc>
                <a:spcPct val="115000"/>
              </a:lnSpc>
              <a:spcBef>
                <a:spcPts val="708"/>
              </a:spcBef>
              <a:buNone/>
            </a:pPr>
            <a:r>
              <a:rPr lang="en-US" sz="900">
                <a:solidFill>
                  <a:srgbClr val="444444"/>
                </a:solidFill>
              </a:rPr>
              <a:t>AND</a:t>
            </a:r>
            <a:endParaRPr sz="900">
              <a:solidFill>
                <a:srgbClr val="444444"/>
              </a:solidFill>
            </a:endParaRPr>
          </a:p>
          <a:p>
            <a:pPr marL="404668" indent="-261348">
              <a:lnSpc>
                <a:spcPct val="115000"/>
              </a:lnSpc>
              <a:spcBef>
                <a:spcPts val="708"/>
              </a:spcBef>
              <a:buClr>
                <a:srgbClr val="444444"/>
              </a:buClr>
              <a:buSzPts val="1050"/>
            </a:pPr>
            <a:r>
              <a:rPr lang="en-US" sz="900">
                <a:solidFill>
                  <a:srgbClr val="444444"/>
                </a:solidFill>
              </a:rPr>
              <a:t>It is not in your best interests to return to the country of nationality or last habitual residence of you or your parents.</a:t>
            </a:r>
            <a:endParaRPr sz="900">
              <a:solidFill>
                <a:srgbClr val="444444"/>
              </a:solidFill>
            </a:endParaRPr>
          </a:p>
          <a:p>
            <a:pPr marL="0" indent="0">
              <a:lnSpc>
                <a:spcPct val="115000"/>
              </a:lnSpc>
              <a:spcBef>
                <a:spcPts val="708"/>
              </a:spcBef>
              <a:buNone/>
            </a:pPr>
            <a:r>
              <a:rPr lang="en-US" sz="900">
                <a:solidFill>
                  <a:srgbClr val="444444"/>
                </a:solidFill>
              </a:rPr>
              <a:t>Note: Some juvenile courts may only be able to issue a juvenile court order if you are under 18 years of age.</a:t>
            </a:r>
            <a:endParaRPr sz="900">
              <a:solidFill>
                <a:srgbClr val="444444"/>
              </a:solidFill>
            </a:endParaRPr>
          </a:p>
          <a:p>
            <a:pPr marL="0" indent="0">
              <a:lnSpc>
                <a:spcPct val="115000"/>
              </a:lnSpc>
              <a:spcBef>
                <a:spcPts val="708"/>
              </a:spcBef>
              <a:buNone/>
            </a:pPr>
            <a:r>
              <a:rPr lang="en-US" sz="900">
                <a:solidFill>
                  <a:srgbClr val="444444"/>
                </a:solidFill>
              </a:rPr>
              <a:t>Both at the time you file the SIJ petition and at the time USCIS makes a decision on your petition.</a:t>
            </a:r>
            <a:endParaRPr sz="900">
              <a:solidFill>
                <a:srgbClr val="444444"/>
              </a:solidFill>
            </a:endParaRPr>
          </a:p>
          <a:p>
            <a:pPr marL="0" indent="0">
              <a:lnSpc>
                <a:spcPct val="115000"/>
              </a:lnSpc>
              <a:spcBef>
                <a:spcPts val="708"/>
              </a:spcBef>
              <a:buNone/>
            </a:pPr>
            <a:r>
              <a:rPr lang="en-US" sz="900">
                <a:solidFill>
                  <a:srgbClr val="444444"/>
                </a:solidFill>
              </a:rPr>
              <a:t>EXCEPTIONS: You do not need to currently be under the jurisdiction of the juvenile court that issued your order if the court’s jurisdiction ended solely because:</a:t>
            </a:r>
            <a:endParaRPr sz="900">
              <a:solidFill>
                <a:srgbClr val="444444"/>
              </a:solidFill>
            </a:endParaRPr>
          </a:p>
          <a:p>
            <a:pPr marL="404668" indent="-261348">
              <a:lnSpc>
                <a:spcPct val="115000"/>
              </a:lnSpc>
              <a:spcBef>
                <a:spcPts val="708"/>
              </a:spcBef>
              <a:buClr>
                <a:srgbClr val="444444"/>
              </a:buClr>
              <a:buSzPts val="1050"/>
            </a:pPr>
            <a:r>
              <a:rPr lang="en-US" sz="900">
                <a:solidFill>
                  <a:srgbClr val="444444"/>
                </a:solidFill>
              </a:rPr>
              <a:t>You were adopted or placed in a permanent guardianship; or</a:t>
            </a:r>
            <a:endParaRPr sz="900">
              <a:solidFill>
                <a:srgbClr val="444444"/>
              </a:solidFill>
            </a:endParaRPr>
          </a:p>
          <a:p>
            <a:pPr marL="404668" indent="-261348">
              <a:lnSpc>
                <a:spcPct val="115000"/>
              </a:lnSpc>
              <a:buClr>
                <a:srgbClr val="444444"/>
              </a:buClr>
              <a:buSzPts val="1050"/>
            </a:pPr>
            <a:r>
              <a:rPr lang="en-US" sz="900">
                <a:solidFill>
                  <a:srgbClr val="444444"/>
                </a:solidFill>
              </a:rPr>
              <a:t>You aged out of the juvenile court’s jurisdiction.</a:t>
            </a:r>
            <a:endParaRPr sz="900">
              <a:solidFill>
                <a:srgbClr val="444444"/>
              </a:solidFill>
            </a:endParaRPr>
          </a:p>
          <a:p>
            <a:pPr marL="0" indent="0">
              <a:lnSpc>
                <a:spcPct val="115000"/>
              </a:lnSpc>
              <a:spcBef>
                <a:spcPts val="708"/>
              </a:spcBef>
              <a:buNone/>
            </a:pPr>
            <a:r>
              <a:rPr lang="en-US" sz="900">
                <a:solidFill>
                  <a:srgbClr val="444444"/>
                </a:solidFill>
              </a:rPr>
              <a:t> </a:t>
            </a:r>
            <a:endParaRPr sz="900">
              <a:solidFill>
                <a:srgbClr val="444444"/>
              </a:solidFill>
            </a:endParaRPr>
          </a:p>
          <a:p>
            <a:pPr marL="0" indent="0">
              <a:lnSpc>
                <a:spcPct val="115000"/>
              </a:lnSpc>
              <a:spcBef>
                <a:spcPts val="708"/>
              </a:spcBef>
              <a:buNone/>
            </a:pPr>
            <a:r>
              <a:rPr lang="en-US" sz="900">
                <a:solidFill>
                  <a:srgbClr val="444444"/>
                </a:solidFill>
              </a:rPr>
              <a:t>Be eligible for USCIS consent. This means that you must have sought the juvenile court order to obtain relief from abuse, neglect, abandonment, or a similar basis under state law and not primarily to obtain an immigration benefit.</a:t>
            </a:r>
            <a:endParaRPr sz="900">
              <a:solidFill>
                <a:srgbClr val="444444"/>
              </a:solidFill>
            </a:endParaRPr>
          </a:p>
          <a:p>
            <a:pPr marL="0" indent="0">
              <a:lnSpc>
                <a:spcPct val="115000"/>
              </a:lnSpc>
              <a:spcBef>
                <a:spcPts val="708"/>
              </a:spcBef>
              <a:buNone/>
            </a:pPr>
            <a:r>
              <a:rPr lang="en-US" sz="900">
                <a:solidFill>
                  <a:srgbClr val="444444"/>
                </a:solidFill>
              </a:rPr>
              <a:t>At the time USCIS makes a decision on your petition.</a:t>
            </a:r>
            <a:endParaRPr sz="900">
              <a:solidFill>
                <a:srgbClr val="444444"/>
              </a:solidFill>
            </a:endParaRPr>
          </a:p>
          <a:p>
            <a:pPr marL="0" indent="0">
              <a:lnSpc>
                <a:spcPct val="115000"/>
              </a:lnSpc>
              <a:spcBef>
                <a:spcPts val="708"/>
              </a:spcBef>
              <a:buNone/>
            </a:pPr>
            <a:r>
              <a:rPr lang="en-US" sz="900">
                <a:solidFill>
                  <a:srgbClr val="444444"/>
                </a:solidFill>
              </a:rPr>
              <a:t>Have written consent from the Department of Health and Human Services (HHS)/ Office of Refugee Resettlement (ORR) to the court’s jurisdiction if:</a:t>
            </a:r>
            <a:endParaRPr sz="900">
              <a:solidFill>
                <a:srgbClr val="444444"/>
              </a:solidFill>
            </a:endParaRPr>
          </a:p>
          <a:p>
            <a:pPr marL="404668" indent="-261348">
              <a:lnSpc>
                <a:spcPct val="115000"/>
              </a:lnSpc>
              <a:spcBef>
                <a:spcPts val="708"/>
              </a:spcBef>
              <a:buClr>
                <a:srgbClr val="444444"/>
              </a:buClr>
              <a:buSzPts val="1050"/>
            </a:pPr>
            <a:r>
              <a:rPr lang="en-US" sz="900">
                <a:solidFill>
                  <a:srgbClr val="444444"/>
                </a:solidFill>
              </a:rPr>
              <a:t>You are currently in the custody of HHS, AND</a:t>
            </a:r>
            <a:endParaRPr sz="900">
              <a:solidFill>
                <a:srgbClr val="444444"/>
              </a:solidFill>
            </a:endParaRPr>
          </a:p>
          <a:p>
            <a:pPr marL="404668" indent="-261348">
              <a:lnSpc>
                <a:spcPct val="115000"/>
              </a:lnSpc>
              <a:buClr>
                <a:srgbClr val="444444"/>
              </a:buClr>
              <a:buSzPts val="1050"/>
            </a:pPr>
            <a:r>
              <a:rPr lang="en-US" sz="900">
                <a:solidFill>
                  <a:srgbClr val="444444"/>
                </a:solidFill>
              </a:rPr>
              <a:t>The juvenile court order also changes your custody status or placement. </a:t>
            </a:r>
            <a:endParaRPr sz="900">
              <a:solidFill>
                <a:srgbClr val="444444"/>
              </a:solidFill>
            </a:endParaRPr>
          </a:p>
          <a:p>
            <a:pPr marL="0" indent="0">
              <a:lnSpc>
                <a:spcPct val="115000"/>
              </a:lnSpc>
              <a:spcBef>
                <a:spcPts val="708"/>
              </a:spcBef>
              <a:buNone/>
            </a:pPr>
            <a:r>
              <a:rPr lang="en-US" sz="900">
                <a:solidFill>
                  <a:srgbClr val="444444"/>
                </a:solidFill>
              </a:rPr>
              <a:t>At the time USCIS makes a decision on your petition.</a:t>
            </a:r>
            <a:endParaRPr sz="900">
              <a:solidFill>
                <a:srgbClr val="444444"/>
              </a:solidFill>
            </a:endParaRPr>
          </a:p>
          <a:p>
            <a:pPr marL="0" indent="0">
              <a:lnSpc>
                <a:spcPct val="115000"/>
              </a:lnSpc>
              <a:spcBef>
                <a:spcPts val="708"/>
              </a:spcBef>
              <a:buNone/>
            </a:pPr>
            <a:endParaRPr sz="900">
              <a:solidFill>
                <a:srgbClr val="444444"/>
              </a:solidFill>
            </a:endParaRPr>
          </a:p>
          <a:p>
            <a:pPr marL="0" indent="0">
              <a:spcBef>
                <a:spcPts val="708"/>
              </a:spcBef>
              <a:buNone/>
            </a:pPr>
            <a:endParaRPr sz="900">
              <a:highlight>
                <a:srgbClr val="FFFFFF"/>
              </a:highlight>
            </a:endParaRPr>
          </a:p>
        </p:txBody>
      </p:sp>
    </p:spTree>
    <p:extLst>
      <p:ext uri="{BB962C8B-B14F-4D97-AF65-F5344CB8AC3E}">
        <p14:creationId xmlns:p14="http://schemas.microsoft.com/office/powerpoint/2010/main" val="13327587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411ca4c730_0_415: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411ca4c730_0_415: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buNone/>
            </a:pPr>
            <a:r>
              <a:rPr lang="en-US" dirty="0" smtClean="0"/>
              <a:t>10 min.</a:t>
            </a:r>
            <a:endParaRPr dirty="0"/>
          </a:p>
        </p:txBody>
      </p:sp>
    </p:spTree>
    <p:extLst>
      <p:ext uri="{BB962C8B-B14F-4D97-AF65-F5344CB8AC3E}">
        <p14:creationId xmlns:p14="http://schemas.microsoft.com/office/powerpoint/2010/main" val="28183894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411ca4c730_0_420: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411ca4c730_0_420: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buNone/>
            </a:pPr>
            <a:r>
              <a:rPr lang="en-US" sz="900" dirty="0">
                <a:highlight>
                  <a:srgbClr val="FFFFFF"/>
                </a:highlight>
              </a:rPr>
              <a:t>If you are in the United States and need the protection of a juvenile court because you have been abused, abandoned, or neglected by a parent, you may be eligible for Special Immigrant Juvenile (SIJ) classification. If SIJ classification is granted, you may qualify for lawful permanent residency (also known as getting a Green Card).</a:t>
            </a:r>
            <a:endParaRPr sz="900" dirty="0">
              <a:highlight>
                <a:srgbClr val="FFFFFF"/>
              </a:highlight>
            </a:endParaRPr>
          </a:p>
          <a:p>
            <a:pPr marL="0" indent="0" algn="ctr">
              <a:lnSpc>
                <a:spcPct val="128205"/>
              </a:lnSpc>
              <a:spcBef>
                <a:spcPts val="1328"/>
              </a:spcBef>
              <a:buNone/>
            </a:pPr>
            <a:r>
              <a:rPr lang="en-US" b="1" dirty="0">
                <a:solidFill>
                  <a:srgbClr val="252525"/>
                </a:solidFill>
              </a:rPr>
              <a:t>You Must:</a:t>
            </a:r>
            <a:endParaRPr b="1" dirty="0">
              <a:solidFill>
                <a:srgbClr val="252525"/>
              </a:solidFill>
            </a:endParaRPr>
          </a:p>
          <a:p>
            <a:pPr marL="0" indent="0" algn="ctr">
              <a:lnSpc>
                <a:spcPct val="128205"/>
              </a:lnSpc>
              <a:spcBef>
                <a:spcPts val="1328"/>
              </a:spcBef>
              <a:buNone/>
            </a:pPr>
            <a:r>
              <a:rPr lang="en-US" b="1" dirty="0">
                <a:solidFill>
                  <a:srgbClr val="252525"/>
                </a:solidFill>
              </a:rPr>
              <a:t>When?</a:t>
            </a:r>
            <a:endParaRPr b="1" dirty="0">
              <a:solidFill>
                <a:srgbClr val="252525"/>
              </a:solidFill>
            </a:endParaRPr>
          </a:p>
          <a:p>
            <a:pPr marL="0" indent="0">
              <a:lnSpc>
                <a:spcPct val="115000"/>
              </a:lnSpc>
              <a:spcBef>
                <a:spcPts val="708"/>
              </a:spcBef>
              <a:buNone/>
            </a:pPr>
            <a:r>
              <a:rPr lang="en-US" sz="900" dirty="0">
                <a:solidFill>
                  <a:srgbClr val="444444"/>
                </a:solidFill>
              </a:rPr>
              <a:t>Be under 21 years of age.</a:t>
            </a:r>
            <a:endParaRPr sz="900" dirty="0">
              <a:solidFill>
                <a:srgbClr val="444444"/>
              </a:solidFill>
            </a:endParaRPr>
          </a:p>
          <a:p>
            <a:pPr marL="0" indent="0">
              <a:lnSpc>
                <a:spcPct val="115000"/>
              </a:lnSpc>
              <a:spcBef>
                <a:spcPts val="708"/>
              </a:spcBef>
              <a:buNone/>
            </a:pPr>
            <a:r>
              <a:rPr lang="en-US" sz="900" dirty="0">
                <a:solidFill>
                  <a:srgbClr val="444444"/>
                </a:solidFill>
              </a:rPr>
              <a:t> </a:t>
            </a:r>
            <a:endParaRPr sz="900" dirty="0">
              <a:solidFill>
                <a:srgbClr val="444444"/>
              </a:solidFill>
            </a:endParaRPr>
          </a:p>
          <a:p>
            <a:pPr marL="0" indent="0">
              <a:lnSpc>
                <a:spcPct val="115000"/>
              </a:lnSpc>
              <a:spcBef>
                <a:spcPts val="708"/>
              </a:spcBef>
              <a:buNone/>
            </a:pPr>
            <a:r>
              <a:rPr lang="en-US" sz="900" dirty="0">
                <a:solidFill>
                  <a:srgbClr val="444444"/>
                </a:solidFill>
              </a:rPr>
              <a:t>Only at the time you file the SIJ petition   (Form I-360).</a:t>
            </a:r>
            <a:endParaRPr sz="900" dirty="0">
              <a:solidFill>
                <a:srgbClr val="444444"/>
              </a:solidFill>
            </a:endParaRPr>
          </a:p>
          <a:p>
            <a:pPr marL="0" indent="0">
              <a:lnSpc>
                <a:spcPct val="115000"/>
              </a:lnSpc>
              <a:spcBef>
                <a:spcPts val="708"/>
              </a:spcBef>
              <a:buNone/>
            </a:pPr>
            <a:r>
              <a:rPr lang="en-US" sz="900" dirty="0">
                <a:solidFill>
                  <a:srgbClr val="444444"/>
                </a:solidFill>
              </a:rPr>
              <a:t>Be currently living in the United States. You cannot apply from outside the country to come to the United States on SIJ classification.</a:t>
            </a:r>
            <a:endParaRPr sz="900" dirty="0">
              <a:solidFill>
                <a:srgbClr val="444444"/>
              </a:solidFill>
            </a:endParaRPr>
          </a:p>
          <a:p>
            <a:pPr marL="0" indent="0">
              <a:lnSpc>
                <a:spcPct val="115000"/>
              </a:lnSpc>
              <a:spcBef>
                <a:spcPts val="708"/>
              </a:spcBef>
              <a:buNone/>
            </a:pPr>
            <a:r>
              <a:rPr lang="en-US" sz="900" dirty="0">
                <a:solidFill>
                  <a:srgbClr val="444444"/>
                </a:solidFill>
              </a:rPr>
              <a:t>Both at the time you file the SIJ petition and at the time USCIS makes a decision on your petition.</a:t>
            </a:r>
            <a:endParaRPr sz="900" dirty="0">
              <a:solidFill>
                <a:srgbClr val="444444"/>
              </a:solidFill>
            </a:endParaRPr>
          </a:p>
          <a:p>
            <a:pPr marL="0" indent="0">
              <a:lnSpc>
                <a:spcPct val="115000"/>
              </a:lnSpc>
              <a:spcBef>
                <a:spcPts val="708"/>
              </a:spcBef>
              <a:buNone/>
            </a:pPr>
            <a:r>
              <a:rPr lang="en-US" sz="900" dirty="0">
                <a:solidFill>
                  <a:srgbClr val="444444"/>
                </a:solidFill>
              </a:rPr>
              <a:t>Be unmarried. This means you either:</a:t>
            </a:r>
            <a:endParaRPr sz="900" dirty="0">
              <a:solidFill>
                <a:srgbClr val="444444"/>
              </a:solidFill>
            </a:endParaRPr>
          </a:p>
          <a:p>
            <a:pPr marL="404668" indent="-261348">
              <a:lnSpc>
                <a:spcPct val="115000"/>
              </a:lnSpc>
              <a:spcBef>
                <a:spcPts val="708"/>
              </a:spcBef>
              <a:buClr>
                <a:srgbClr val="444444"/>
              </a:buClr>
              <a:buSzPts val="1050"/>
            </a:pPr>
            <a:r>
              <a:rPr lang="en-US" sz="900" dirty="0">
                <a:solidFill>
                  <a:srgbClr val="444444"/>
                </a:solidFill>
              </a:rPr>
              <a:t>Have never been married; or</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Were previously married, but the marriage ended in annulment, divorce, or death.</a:t>
            </a:r>
            <a:endParaRPr sz="900" dirty="0">
              <a:solidFill>
                <a:srgbClr val="444444"/>
              </a:solidFill>
            </a:endParaRPr>
          </a:p>
          <a:p>
            <a:pPr marL="0" indent="0">
              <a:lnSpc>
                <a:spcPct val="115000"/>
              </a:lnSpc>
              <a:spcBef>
                <a:spcPts val="708"/>
              </a:spcBef>
              <a:buNone/>
            </a:pPr>
            <a:r>
              <a:rPr lang="en-US" sz="900" dirty="0">
                <a:solidFill>
                  <a:srgbClr val="444444"/>
                </a:solidFill>
              </a:rPr>
              <a:t>Both at the time you file the SIJ petition and at the time USCIS makes a decision on your petition.</a:t>
            </a:r>
            <a:endParaRPr sz="900" dirty="0">
              <a:solidFill>
                <a:srgbClr val="444444"/>
              </a:solidFill>
            </a:endParaRPr>
          </a:p>
          <a:p>
            <a:pPr marL="0" indent="0">
              <a:lnSpc>
                <a:spcPct val="115000"/>
              </a:lnSpc>
              <a:spcBef>
                <a:spcPts val="708"/>
              </a:spcBef>
              <a:buNone/>
            </a:pPr>
            <a:r>
              <a:rPr lang="en-US" sz="900" dirty="0">
                <a:solidFill>
                  <a:srgbClr val="444444"/>
                </a:solidFill>
              </a:rPr>
              <a:t>Have a valid juvenile court order issued by a state court in the United States which finds that:</a:t>
            </a:r>
            <a:endParaRPr sz="900" dirty="0">
              <a:solidFill>
                <a:srgbClr val="444444"/>
              </a:solidFill>
            </a:endParaRPr>
          </a:p>
          <a:p>
            <a:pPr marL="404668" indent="-261348">
              <a:lnSpc>
                <a:spcPct val="115000"/>
              </a:lnSpc>
              <a:spcBef>
                <a:spcPts val="708"/>
              </a:spcBef>
              <a:buClr>
                <a:srgbClr val="444444"/>
              </a:buClr>
              <a:buSzPts val="1050"/>
            </a:pPr>
            <a:r>
              <a:rPr lang="en-US" sz="900" dirty="0">
                <a:solidFill>
                  <a:srgbClr val="444444"/>
                </a:solidFill>
              </a:rPr>
              <a:t>You are dependent on the court, or in the custody of a state agency or department or an individual or entity appointed by the court;</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You cannot be reunified with one or both of your parents because of ANY of the following:</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Abuse,</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Abandonment,</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Neglect, or</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A similar basis under state law;</a:t>
            </a:r>
            <a:endParaRPr sz="900" dirty="0">
              <a:solidFill>
                <a:srgbClr val="444444"/>
              </a:solidFill>
            </a:endParaRPr>
          </a:p>
          <a:p>
            <a:pPr marL="0" indent="0">
              <a:lnSpc>
                <a:spcPct val="115000"/>
              </a:lnSpc>
              <a:spcBef>
                <a:spcPts val="708"/>
              </a:spcBef>
              <a:buNone/>
            </a:pPr>
            <a:r>
              <a:rPr lang="en-US" sz="900" dirty="0">
                <a:solidFill>
                  <a:srgbClr val="444444"/>
                </a:solidFill>
              </a:rPr>
              <a:t>AND</a:t>
            </a:r>
            <a:endParaRPr sz="900" dirty="0">
              <a:solidFill>
                <a:srgbClr val="444444"/>
              </a:solidFill>
            </a:endParaRPr>
          </a:p>
          <a:p>
            <a:pPr marL="404668" indent="-261348">
              <a:lnSpc>
                <a:spcPct val="115000"/>
              </a:lnSpc>
              <a:spcBef>
                <a:spcPts val="708"/>
              </a:spcBef>
              <a:buClr>
                <a:srgbClr val="444444"/>
              </a:buClr>
              <a:buSzPts val="1050"/>
            </a:pPr>
            <a:r>
              <a:rPr lang="en-US" sz="900" dirty="0">
                <a:solidFill>
                  <a:srgbClr val="444444"/>
                </a:solidFill>
              </a:rPr>
              <a:t>It is not in your best interests to return to the country of nationality or last habitual residence of you or your parents.</a:t>
            </a:r>
            <a:endParaRPr sz="900" dirty="0">
              <a:solidFill>
                <a:srgbClr val="444444"/>
              </a:solidFill>
            </a:endParaRPr>
          </a:p>
          <a:p>
            <a:pPr marL="0" indent="0">
              <a:lnSpc>
                <a:spcPct val="115000"/>
              </a:lnSpc>
              <a:spcBef>
                <a:spcPts val="708"/>
              </a:spcBef>
              <a:buNone/>
            </a:pPr>
            <a:r>
              <a:rPr lang="en-US" sz="900" dirty="0">
                <a:solidFill>
                  <a:srgbClr val="444444"/>
                </a:solidFill>
              </a:rPr>
              <a:t>Note: Some juvenile courts may only be able to issue a juvenile court order if you are under 18 years of age.</a:t>
            </a:r>
            <a:endParaRPr sz="900" dirty="0">
              <a:solidFill>
                <a:srgbClr val="444444"/>
              </a:solidFill>
            </a:endParaRPr>
          </a:p>
          <a:p>
            <a:pPr marL="0" indent="0">
              <a:lnSpc>
                <a:spcPct val="115000"/>
              </a:lnSpc>
              <a:spcBef>
                <a:spcPts val="708"/>
              </a:spcBef>
              <a:buNone/>
            </a:pPr>
            <a:r>
              <a:rPr lang="en-US" sz="900" dirty="0">
                <a:solidFill>
                  <a:srgbClr val="444444"/>
                </a:solidFill>
              </a:rPr>
              <a:t>Both at the time you file the SIJ petition and at the time USCIS makes a decision on your petition.</a:t>
            </a:r>
            <a:endParaRPr sz="900" dirty="0">
              <a:solidFill>
                <a:srgbClr val="444444"/>
              </a:solidFill>
            </a:endParaRPr>
          </a:p>
          <a:p>
            <a:pPr marL="0" indent="0">
              <a:lnSpc>
                <a:spcPct val="115000"/>
              </a:lnSpc>
              <a:spcBef>
                <a:spcPts val="708"/>
              </a:spcBef>
              <a:buNone/>
            </a:pPr>
            <a:r>
              <a:rPr lang="en-US" sz="900" dirty="0">
                <a:solidFill>
                  <a:srgbClr val="444444"/>
                </a:solidFill>
              </a:rPr>
              <a:t>EXCEPTIONS: You do not need to currently be under the jurisdiction of the juvenile court that issued your order if the court’s jurisdiction ended solely because:</a:t>
            </a:r>
            <a:endParaRPr sz="900" dirty="0">
              <a:solidFill>
                <a:srgbClr val="444444"/>
              </a:solidFill>
            </a:endParaRPr>
          </a:p>
          <a:p>
            <a:pPr marL="404668" indent="-261348">
              <a:lnSpc>
                <a:spcPct val="115000"/>
              </a:lnSpc>
              <a:spcBef>
                <a:spcPts val="708"/>
              </a:spcBef>
              <a:buClr>
                <a:srgbClr val="444444"/>
              </a:buClr>
              <a:buSzPts val="1050"/>
            </a:pPr>
            <a:r>
              <a:rPr lang="en-US" sz="900" dirty="0">
                <a:solidFill>
                  <a:srgbClr val="444444"/>
                </a:solidFill>
              </a:rPr>
              <a:t>You were adopted or placed in a permanent guardianship; or</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You aged out of the juvenile court’s jurisdiction.</a:t>
            </a:r>
            <a:endParaRPr sz="900" dirty="0">
              <a:solidFill>
                <a:srgbClr val="444444"/>
              </a:solidFill>
            </a:endParaRPr>
          </a:p>
          <a:p>
            <a:pPr marL="0" indent="0">
              <a:lnSpc>
                <a:spcPct val="115000"/>
              </a:lnSpc>
              <a:spcBef>
                <a:spcPts val="708"/>
              </a:spcBef>
              <a:buNone/>
            </a:pPr>
            <a:r>
              <a:rPr lang="en-US" sz="900" dirty="0">
                <a:solidFill>
                  <a:srgbClr val="444444"/>
                </a:solidFill>
              </a:rPr>
              <a:t> </a:t>
            </a:r>
            <a:endParaRPr sz="900" dirty="0">
              <a:solidFill>
                <a:srgbClr val="444444"/>
              </a:solidFill>
            </a:endParaRPr>
          </a:p>
          <a:p>
            <a:pPr marL="0" indent="0">
              <a:lnSpc>
                <a:spcPct val="115000"/>
              </a:lnSpc>
              <a:spcBef>
                <a:spcPts val="708"/>
              </a:spcBef>
              <a:buNone/>
            </a:pPr>
            <a:r>
              <a:rPr lang="en-US" sz="900" dirty="0">
                <a:solidFill>
                  <a:srgbClr val="444444"/>
                </a:solidFill>
              </a:rPr>
              <a:t>Be eligible for USCIS consent. This means that you must have sought the juvenile court order to obtain relief from abuse, neglect, abandonment, or a similar basis under state law and not primarily to obtain an immigration benefit.</a:t>
            </a:r>
            <a:endParaRPr sz="900" dirty="0">
              <a:solidFill>
                <a:srgbClr val="444444"/>
              </a:solidFill>
            </a:endParaRPr>
          </a:p>
          <a:p>
            <a:pPr marL="0" indent="0">
              <a:lnSpc>
                <a:spcPct val="115000"/>
              </a:lnSpc>
              <a:spcBef>
                <a:spcPts val="708"/>
              </a:spcBef>
              <a:buNone/>
            </a:pPr>
            <a:r>
              <a:rPr lang="en-US" sz="900" dirty="0">
                <a:solidFill>
                  <a:srgbClr val="444444"/>
                </a:solidFill>
              </a:rPr>
              <a:t>At the time USCIS makes a decision on your petition.</a:t>
            </a:r>
            <a:endParaRPr sz="900" dirty="0">
              <a:solidFill>
                <a:srgbClr val="444444"/>
              </a:solidFill>
            </a:endParaRPr>
          </a:p>
          <a:p>
            <a:pPr marL="0" indent="0">
              <a:lnSpc>
                <a:spcPct val="115000"/>
              </a:lnSpc>
              <a:spcBef>
                <a:spcPts val="708"/>
              </a:spcBef>
              <a:buNone/>
            </a:pPr>
            <a:r>
              <a:rPr lang="en-US" sz="900" dirty="0">
                <a:solidFill>
                  <a:srgbClr val="444444"/>
                </a:solidFill>
              </a:rPr>
              <a:t>Have written consent from the Department of Health and Human Services (HHS)/ Office of Refugee Resettlement (ORR) to the court’s jurisdiction if:</a:t>
            </a:r>
            <a:endParaRPr sz="900" dirty="0">
              <a:solidFill>
                <a:srgbClr val="444444"/>
              </a:solidFill>
            </a:endParaRPr>
          </a:p>
          <a:p>
            <a:pPr marL="404668" indent="-261348">
              <a:lnSpc>
                <a:spcPct val="115000"/>
              </a:lnSpc>
              <a:spcBef>
                <a:spcPts val="708"/>
              </a:spcBef>
              <a:buClr>
                <a:srgbClr val="444444"/>
              </a:buClr>
              <a:buSzPts val="1050"/>
            </a:pPr>
            <a:r>
              <a:rPr lang="en-US" sz="900" dirty="0">
                <a:solidFill>
                  <a:srgbClr val="444444"/>
                </a:solidFill>
              </a:rPr>
              <a:t>You are currently in the custody of HHS, AND</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The juvenile court order also changes your custody status or placement. </a:t>
            </a:r>
            <a:endParaRPr sz="900" dirty="0">
              <a:solidFill>
                <a:srgbClr val="444444"/>
              </a:solidFill>
            </a:endParaRPr>
          </a:p>
          <a:p>
            <a:pPr marL="0" indent="0">
              <a:lnSpc>
                <a:spcPct val="115000"/>
              </a:lnSpc>
              <a:spcBef>
                <a:spcPts val="708"/>
              </a:spcBef>
              <a:buNone/>
            </a:pPr>
            <a:r>
              <a:rPr lang="en-US" sz="900" dirty="0">
                <a:solidFill>
                  <a:srgbClr val="444444"/>
                </a:solidFill>
              </a:rPr>
              <a:t>At the time USCIS makes a decision on your petition.</a:t>
            </a:r>
            <a:endParaRPr sz="900" dirty="0">
              <a:solidFill>
                <a:srgbClr val="444444"/>
              </a:solidFill>
            </a:endParaRPr>
          </a:p>
          <a:p>
            <a:pPr marL="0" indent="0">
              <a:lnSpc>
                <a:spcPct val="115000"/>
              </a:lnSpc>
              <a:spcBef>
                <a:spcPts val="708"/>
              </a:spcBef>
              <a:buNone/>
            </a:pPr>
            <a:endParaRPr sz="900" dirty="0">
              <a:solidFill>
                <a:srgbClr val="444444"/>
              </a:solidFill>
            </a:endParaRPr>
          </a:p>
          <a:p>
            <a:pPr marL="0" indent="0">
              <a:spcBef>
                <a:spcPts val="708"/>
              </a:spcBef>
              <a:buNone/>
            </a:pPr>
            <a:endParaRPr sz="900" dirty="0">
              <a:highlight>
                <a:srgbClr val="FFFFFF"/>
              </a:highlight>
            </a:endParaRPr>
          </a:p>
        </p:txBody>
      </p:sp>
    </p:spTree>
    <p:extLst>
      <p:ext uri="{BB962C8B-B14F-4D97-AF65-F5344CB8AC3E}">
        <p14:creationId xmlns:p14="http://schemas.microsoft.com/office/powerpoint/2010/main" val="24192747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411ca4c730_0_425: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411ca4c730_0_425: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382362" indent="-262042">
              <a:buClr>
                <a:srgbClr val="FF6633"/>
              </a:buClr>
              <a:buSzPts val="1000"/>
              <a:buFont typeface="Noto Sans Symbols"/>
              <a:buChar char="●"/>
            </a:pPr>
            <a:r>
              <a:rPr lang="en-US" sz="900" dirty="0">
                <a:solidFill>
                  <a:srgbClr val="000080"/>
                </a:solidFill>
              </a:rPr>
              <a:t>10 min.</a:t>
            </a:r>
          </a:p>
          <a:p>
            <a:pPr marL="382362" indent="-262042">
              <a:buClr>
                <a:srgbClr val="FF6633"/>
              </a:buClr>
              <a:buSzPts val="1000"/>
              <a:buFont typeface="Noto Sans Symbols"/>
              <a:buChar char="●"/>
            </a:pPr>
            <a:r>
              <a:rPr lang="en-US" sz="900" dirty="0">
                <a:solidFill>
                  <a:srgbClr val="000080"/>
                </a:solidFill>
              </a:rPr>
              <a:t>Subtle nuances matter.</a:t>
            </a:r>
            <a:endParaRPr sz="900" dirty="0">
              <a:solidFill>
                <a:srgbClr val="000080"/>
              </a:solidFill>
            </a:endParaRPr>
          </a:p>
          <a:p>
            <a:pPr marL="382362" indent="-262042">
              <a:buClr>
                <a:srgbClr val="000080"/>
              </a:buClr>
              <a:buSzPts val="1000"/>
              <a:buFont typeface="Noto Sans Symbols"/>
              <a:buChar char="●"/>
            </a:pPr>
            <a:r>
              <a:rPr lang="en-US" sz="900" dirty="0">
                <a:solidFill>
                  <a:srgbClr val="000080"/>
                </a:solidFill>
              </a:rPr>
              <a:t>Why not to screen? Proficiency in immigration law? Conflict due to agencies’ role in case?</a:t>
            </a:r>
            <a:endParaRPr sz="900" dirty="0">
              <a:solidFill>
                <a:srgbClr val="000080"/>
              </a:solidFill>
            </a:endParaRPr>
          </a:p>
          <a:p>
            <a:pPr marL="382362" indent="-262042">
              <a:buClr>
                <a:srgbClr val="FF6633"/>
              </a:buClr>
              <a:buSzPts val="1000"/>
              <a:buFont typeface="Noto Sans Symbols"/>
              <a:buChar char="●"/>
            </a:pPr>
            <a:r>
              <a:rPr lang="en-US" sz="900" dirty="0">
                <a:solidFill>
                  <a:srgbClr val="000080"/>
                </a:solidFill>
              </a:rPr>
              <a:t>What question do we need to ask to screen her for possible immigration benefits?</a:t>
            </a:r>
            <a:endParaRPr sz="900" dirty="0">
              <a:solidFill>
                <a:srgbClr val="000080"/>
              </a:solidFill>
            </a:endParaRPr>
          </a:p>
          <a:p>
            <a:pPr marL="382362" indent="-262042">
              <a:buClr>
                <a:srgbClr val="FF6633"/>
              </a:buClr>
              <a:buSzPts val="1000"/>
              <a:buFont typeface="Noto Sans Symbols"/>
              <a:buChar char="●"/>
            </a:pPr>
            <a:r>
              <a:rPr lang="en-US" sz="900" dirty="0">
                <a:solidFill>
                  <a:srgbClr val="000080"/>
                </a:solidFill>
              </a:rPr>
              <a:t>What immigration relief could she potentially qualify for?</a:t>
            </a:r>
            <a:endParaRPr sz="900" dirty="0"/>
          </a:p>
          <a:p>
            <a:pPr marL="0" indent="0">
              <a:buNone/>
            </a:pPr>
            <a:endParaRPr sz="900" dirty="0"/>
          </a:p>
        </p:txBody>
      </p:sp>
    </p:spTree>
    <p:extLst>
      <p:ext uri="{BB962C8B-B14F-4D97-AF65-F5344CB8AC3E}">
        <p14:creationId xmlns:p14="http://schemas.microsoft.com/office/powerpoint/2010/main" val="34737251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411ca4c730_0_425: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411ca4c730_0_425: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buNone/>
            </a:pPr>
            <a:r>
              <a:rPr lang="en-US" sz="900" dirty="0"/>
              <a:t>15-20 min.</a:t>
            </a:r>
            <a:endParaRPr sz="900" dirty="0"/>
          </a:p>
        </p:txBody>
      </p:sp>
    </p:spTree>
    <p:extLst>
      <p:ext uri="{BB962C8B-B14F-4D97-AF65-F5344CB8AC3E}">
        <p14:creationId xmlns:p14="http://schemas.microsoft.com/office/powerpoint/2010/main" val="886876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411ca4c730_0_378: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411ca4c730_0_378: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buNone/>
            </a:pPr>
            <a:endParaRPr/>
          </a:p>
        </p:txBody>
      </p:sp>
    </p:spTree>
    <p:extLst>
      <p:ext uri="{BB962C8B-B14F-4D97-AF65-F5344CB8AC3E}">
        <p14:creationId xmlns:p14="http://schemas.microsoft.com/office/powerpoint/2010/main" val="3343652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411ca4c730_0_385: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411ca4c730_0_385: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buNone/>
            </a:pPr>
            <a:r>
              <a:rPr lang="en-US" dirty="0" smtClean="0"/>
              <a:t>10 min.</a:t>
            </a:r>
            <a:endParaRPr dirty="0"/>
          </a:p>
        </p:txBody>
      </p:sp>
    </p:spTree>
    <p:extLst>
      <p:ext uri="{BB962C8B-B14F-4D97-AF65-F5344CB8AC3E}">
        <p14:creationId xmlns:p14="http://schemas.microsoft.com/office/powerpoint/2010/main" val="4003531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411ca4c730_0_390: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411ca4c730_0_390: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lnSpc>
                <a:spcPct val="115000"/>
              </a:lnSpc>
              <a:spcBef>
                <a:spcPts val="708"/>
              </a:spcBef>
              <a:buNone/>
            </a:pPr>
            <a:r>
              <a:rPr lang="en-US" sz="900" dirty="0">
                <a:solidFill>
                  <a:srgbClr val="444444"/>
                </a:solidFill>
              </a:rPr>
              <a:t>You may be eligible for a U nonimmigrant visa if:</a:t>
            </a:r>
            <a:endParaRPr sz="900" dirty="0">
              <a:solidFill>
                <a:srgbClr val="444444"/>
              </a:solidFill>
            </a:endParaRPr>
          </a:p>
          <a:p>
            <a:pPr marL="404668" indent="-261348">
              <a:lnSpc>
                <a:spcPct val="115000"/>
              </a:lnSpc>
              <a:spcBef>
                <a:spcPts val="708"/>
              </a:spcBef>
              <a:buClr>
                <a:srgbClr val="444444"/>
              </a:buClr>
              <a:buSzPts val="1050"/>
            </a:pPr>
            <a:r>
              <a:rPr lang="en-US" sz="900" dirty="0">
                <a:solidFill>
                  <a:srgbClr val="444444"/>
                </a:solidFill>
              </a:rPr>
              <a:t>You are the victim of qualifying criminal activity.</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You have suffered substantial physical or mental abuse as a result of having been a victim of criminal activity.</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You have information about the criminal activity. If you are under the age of 16 or unable to provide information due to a disability, a parent, guardian, or next friend may possess the information about the crime on your behalf.</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You were helpful, are helpful, or are likely to be helpful to law enforcement in the investigation or prosecution of the crime. If you are under the age of 16 or unable to provide information due to a disability, a parent, guardian, or next friend may assist law enforcement on your behalf.</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The crime occurred in the United States or violated U.S. laws.</a:t>
            </a:r>
            <a:endParaRPr sz="900" dirty="0">
              <a:solidFill>
                <a:srgbClr val="444444"/>
              </a:solidFill>
            </a:endParaRPr>
          </a:p>
          <a:p>
            <a:pPr marL="404668" indent="-261348">
              <a:lnSpc>
                <a:spcPct val="115000"/>
              </a:lnSpc>
              <a:buClr>
                <a:srgbClr val="444444"/>
              </a:buClr>
              <a:buSzPts val="1050"/>
            </a:pPr>
            <a:r>
              <a:rPr lang="en-US" sz="900" dirty="0">
                <a:solidFill>
                  <a:srgbClr val="444444"/>
                </a:solidFill>
              </a:rPr>
              <a:t>You are admissible to the United States. If you are not admissible, you may apply for a waiver .</a:t>
            </a:r>
            <a:endParaRPr dirty="0"/>
          </a:p>
        </p:txBody>
      </p:sp>
    </p:spTree>
    <p:extLst>
      <p:ext uri="{BB962C8B-B14F-4D97-AF65-F5344CB8AC3E}">
        <p14:creationId xmlns:p14="http://schemas.microsoft.com/office/powerpoint/2010/main" val="1495885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411ca4c730_0_390: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411ca4c730_0_390: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lnSpc>
                <a:spcPct val="115000"/>
              </a:lnSpc>
              <a:spcBef>
                <a:spcPts val="708"/>
              </a:spcBef>
              <a:buNone/>
            </a:pPr>
            <a:r>
              <a:rPr lang="en-US" sz="900">
                <a:solidFill>
                  <a:srgbClr val="444444"/>
                </a:solidFill>
              </a:rPr>
              <a:t>You may be eligible for a U nonimmigrant visa if:</a:t>
            </a:r>
            <a:endParaRPr sz="900">
              <a:solidFill>
                <a:srgbClr val="444444"/>
              </a:solidFill>
            </a:endParaRPr>
          </a:p>
          <a:p>
            <a:pPr marL="404668" indent="-261348">
              <a:lnSpc>
                <a:spcPct val="115000"/>
              </a:lnSpc>
              <a:spcBef>
                <a:spcPts val="708"/>
              </a:spcBef>
              <a:buClr>
                <a:srgbClr val="444444"/>
              </a:buClr>
              <a:buSzPts val="1050"/>
            </a:pPr>
            <a:r>
              <a:rPr lang="en-US" sz="900">
                <a:solidFill>
                  <a:srgbClr val="444444"/>
                </a:solidFill>
              </a:rPr>
              <a:t>You are the victim of qualifying criminal activity.</a:t>
            </a:r>
            <a:endParaRPr sz="900">
              <a:solidFill>
                <a:srgbClr val="444444"/>
              </a:solidFill>
            </a:endParaRPr>
          </a:p>
          <a:p>
            <a:pPr marL="404668" indent="-261348">
              <a:lnSpc>
                <a:spcPct val="115000"/>
              </a:lnSpc>
              <a:buClr>
                <a:srgbClr val="444444"/>
              </a:buClr>
              <a:buSzPts val="1050"/>
            </a:pPr>
            <a:r>
              <a:rPr lang="en-US" sz="900">
                <a:solidFill>
                  <a:srgbClr val="444444"/>
                </a:solidFill>
              </a:rPr>
              <a:t>You have suffered substantial physical or mental abuse as a result of having been a victim of criminal activity.</a:t>
            </a:r>
            <a:endParaRPr sz="900">
              <a:solidFill>
                <a:srgbClr val="444444"/>
              </a:solidFill>
            </a:endParaRPr>
          </a:p>
          <a:p>
            <a:pPr marL="404668" indent="-261348">
              <a:lnSpc>
                <a:spcPct val="115000"/>
              </a:lnSpc>
              <a:buClr>
                <a:srgbClr val="444444"/>
              </a:buClr>
              <a:buSzPts val="1050"/>
            </a:pPr>
            <a:r>
              <a:rPr lang="en-US" sz="900">
                <a:solidFill>
                  <a:srgbClr val="444444"/>
                </a:solidFill>
              </a:rPr>
              <a:t>You have information about the criminal activity. If you are under the age of 16 or unable to provide information due to a disability, a parent, guardian, or next friend may possess the information about the crime on your behalf.</a:t>
            </a:r>
            <a:endParaRPr sz="900">
              <a:solidFill>
                <a:srgbClr val="444444"/>
              </a:solidFill>
            </a:endParaRPr>
          </a:p>
          <a:p>
            <a:pPr marL="404668" indent="-261348">
              <a:lnSpc>
                <a:spcPct val="115000"/>
              </a:lnSpc>
              <a:buClr>
                <a:srgbClr val="444444"/>
              </a:buClr>
              <a:buSzPts val="1050"/>
            </a:pPr>
            <a:r>
              <a:rPr lang="en-US" sz="900">
                <a:solidFill>
                  <a:srgbClr val="444444"/>
                </a:solidFill>
              </a:rPr>
              <a:t>You were helpful, are helpful, or are likely to be helpful to law enforcement in the investigation or prosecution of the crime. If you are under the age of 16 or unable to provide information due to a disability, a parent, guardian, or next friend may assist law enforcement on your behalf.</a:t>
            </a:r>
            <a:endParaRPr sz="900">
              <a:solidFill>
                <a:srgbClr val="444444"/>
              </a:solidFill>
            </a:endParaRPr>
          </a:p>
          <a:p>
            <a:pPr marL="404668" indent="-261348">
              <a:lnSpc>
                <a:spcPct val="115000"/>
              </a:lnSpc>
              <a:buClr>
                <a:srgbClr val="444444"/>
              </a:buClr>
              <a:buSzPts val="1050"/>
            </a:pPr>
            <a:r>
              <a:rPr lang="en-US" sz="900">
                <a:solidFill>
                  <a:srgbClr val="444444"/>
                </a:solidFill>
              </a:rPr>
              <a:t>The crime occurred in the United States or violated U.S. laws.</a:t>
            </a:r>
            <a:endParaRPr sz="900">
              <a:solidFill>
                <a:srgbClr val="444444"/>
              </a:solidFill>
            </a:endParaRPr>
          </a:p>
          <a:p>
            <a:pPr marL="404668" indent="-261348">
              <a:lnSpc>
                <a:spcPct val="115000"/>
              </a:lnSpc>
              <a:buClr>
                <a:srgbClr val="444444"/>
              </a:buClr>
              <a:buSzPts val="1050"/>
            </a:pPr>
            <a:r>
              <a:rPr lang="en-US" sz="900">
                <a:solidFill>
                  <a:srgbClr val="444444"/>
                </a:solidFill>
              </a:rPr>
              <a:t>You are admissible to the United States. If you are not admissible, you may apply for a waiver .</a:t>
            </a:r>
            <a:endParaRPr/>
          </a:p>
        </p:txBody>
      </p:sp>
    </p:spTree>
    <p:extLst>
      <p:ext uri="{BB962C8B-B14F-4D97-AF65-F5344CB8AC3E}">
        <p14:creationId xmlns:p14="http://schemas.microsoft.com/office/powerpoint/2010/main" val="2970989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411ca4c730_0_390: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411ca4c730_0_390: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lnSpc>
                <a:spcPct val="115000"/>
              </a:lnSpc>
              <a:spcBef>
                <a:spcPts val="708"/>
              </a:spcBef>
              <a:buNone/>
            </a:pPr>
            <a:r>
              <a:rPr lang="en-US" sz="900">
                <a:solidFill>
                  <a:srgbClr val="444444"/>
                </a:solidFill>
              </a:rPr>
              <a:t>You may be eligible for a U nonimmigrant visa if:</a:t>
            </a:r>
            <a:endParaRPr sz="900">
              <a:solidFill>
                <a:srgbClr val="444444"/>
              </a:solidFill>
            </a:endParaRPr>
          </a:p>
          <a:p>
            <a:pPr marL="404668" indent="-261348">
              <a:lnSpc>
                <a:spcPct val="115000"/>
              </a:lnSpc>
              <a:spcBef>
                <a:spcPts val="708"/>
              </a:spcBef>
              <a:buClr>
                <a:srgbClr val="444444"/>
              </a:buClr>
              <a:buSzPts val="1050"/>
            </a:pPr>
            <a:r>
              <a:rPr lang="en-US" sz="900">
                <a:solidFill>
                  <a:srgbClr val="444444"/>
                </a:solidFill>
              </a:rPr>
              <a:t>You are the victim of qualifying criminal activity.</a:t>
            </a:r>
            <a:endParaRPr sz="900">
              <a:solidFill>
                <a:srgbClr val="444444"/>
              </a:solidFill>
            </a:endParaRPr>
          </a:p>
          <a:p>
            <a:pPr marL="404668" indent="-261348">
              <a:lnSpc>
                <a:spcPct val="115000"/>
              </a:lnSpc>
              <a:buClr>
                <a:srgbClr val="444444"/>
              </a:buClr>
              <a:buSzPts val="1050"/>
            </a:pPr>
            <a:r>
              <a:rPr lang="en-US" sz="900">
                <a:solidFill>
                  <a:srgbClr val="444444"/>
                </a:solidFill>
              </a:rPr>
              <a:t>You have suffered substantial physical or mental abuse as a result of having been a victim of criminal activity.</a:t>
            </a:r>
            <a:endParaRPr sz="900">
              <a:solidFill>
                <a:srgbClr val="444444"/>
              </a:solidFill>
            </a:endParaRPr>
          </a:p>
          <a:p>
            <a:pPr marL="404668" indent="-261348">
              <a:lnSpc>
                <a:spcPct val="115000"/>
              </a:lnSpc>
              <a:buClr>
                <a:srgbClr val="444444"/>
              </a:buClr>
              <a:buSzPts val="1050"/>
            </a:pPr>
            <a:r>
              <a:rPr lang="en-US" sz="900">
                <a:solidFill>
                  <a:srgbClr val="444444"/>
                </a:solidFill>
              </a:rPr>
              <a:t>You have information about the criminal activity. If you are under the age of 16 or unable to provide information due to a disability, a parent, guardian, or next friend may possess the information about the crime on your behalf.</a:t>
            </a:r>
            <a:endParaRPr sz="900">
              <a:solidFill>
                <a:srgbClr val="444444"/>
              </a:solidFill>
            </a:endParaRPr>
          </a:p>
          <a:p>
            <a:pPr marL="404668" indent="-261348">
              <a:lnSpc>
                <a:spcPct val="115000"/>
              </a:lnSpc>
              <a:buClr>
                <a:srgbClr val="444444"/>
              </a:buClr>
              <a:buSzPts val="1050"/>
            </a:pPr>
            <a:r>
              <a:rPr lang="en-US" sz="900">
                <a:solidFill>
                  <a:srgbClr val="444444"/>
                </a:solidFill>
              </a:rPr>
              <a:t>You were helpful, are helpful, or are likely to be helpful to law enforcement in the investigation or prosecution of the crime. If you are under the age of 16 or unable to provide information due to a disability, a parent, guardian, or next friend may assist law enforcement on your behalf.</a:t>
            </a:r>
            <a:endParaRPr sz="900">
              <a:solidFill>
                <a:srgbClr val="444444"/>
              </a:solidFill>
            </a:endParaRPr>
          </a:p>
          <a:p>
            <a:pPr marL="404668" indent="-261348">
              <a:lnSpc>
                <a:spcPct val="115000"/>
              </a:lnSpc>
              <a:buClr>
                <a:srgbClr val="444444"/>
              </a:buClr>
              <a:buSzPts val="1050"/>
            </a:pPr>
            <a:r>
              <a:rPr lang="en-US" sz="900">
                <a:solidFill>
                  <a:srgbClr val="444444"/>
                </a:solidFill>
              </a:rPr>
              <a:t>The crime occurred in the United States or violated U.S. laws.</a:t>
            </a:r>
            <a:endParaRPr sz="900">
              <a:solidFill>
                <a:srgbClr val="444444"/>
              </a:solidFill>
            </a:endParaRPr>
          </a:p>
          <a:p>
            <a:pPr marL="404668" indent="-261348">
              <a:lnSpc>
                <a:spcPct val="115000"/>
              </a:lnSpc>
              <a:buClr>
                <a:srgbClr val="444444"/>
              </a:buClr>
              <a:buSzPts val="1050"/>
            </a:pPr>
            <a:r>
              <a:rPr lang="en-US" sz="900">
                <a:solidFill>
                  <a:srgbClr val="444444"/>
                </a:solidFill>
              </a:rPr>
              <a:t>You are admissible to the United States. If you are not admissible, you may apply for a waiver .</a:t>
            </a:r>
            <a:endParaRPr/>
          </a:p>
        </p:txBody>
      </p:sp>
    </p:spTree>
    <p:extLst>
      <p:ext uri="{BB962C8B-B14F-4D97-AF65-F5344CB8AC3E}">
        <p14:creationId xmlns:p14="http://schemas.microsoft.com/office/powerpoint/2010/main" val="831226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411ca4c730_0_385:notes"/>
          <p:cNvSpPr>
            <a:spLocks noGrp="1" noRot="1" noChangeAspect="1"/>
          </p:cNvSpPr>
          <p:nvPr>
            <p:ph type="sldImg" idx="2"/>
          </p:nvPr>
        </p:nvSpPr>
        <p:spPr>
          <a:xfrm>
            <a:off x="11049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411ca4c730_0_385:notes"/>
          <p:cNvSpPr txBox="1">
            <a:spLocks noGrp="1"/>
          </p:cNvSpPr>
          <p:nvPr>
            <p:ph type="body" idx="1"/>
          </p:nvPr>
        </p:nvSpPr>
        <p:spPr>
          <a:xfrm>
            <a:off x="685784" y="4415780"/>
            <a:ext cx="5486364" cy="4183453"/>
          </a:xfrm>
          <a:prstGeom prst="rect">
            <a:avLst/>
          </a:prstGeom>
        </p:spPr>
        <p:txBody>
          <a:bodyPr spcFirstLastPara="1" wrap="square" lIns="80920" tIns="80920" rIns="80920" bIns="80920" anchor="t" anchorCtr="0">
            <a:noAutofit/>
          </a:bodyPr>
          <a:lstStyle/>
          <a:p>
            <a:pPr marL="0" indent="0">
              <a:buNone/>
            </a:pPr>
            <a:r>
              <a:rPr lang="en-US" dirty="0" smtClean="0"/>
              <a:t>10 min.</a:t>
            </a:r>
            <a:endParaRPr dirty="0"/>
          </a:p>
        </p:txBody>
      </p:sp>
    </p:spTree>
    <p:extLst>
      <p:ext uri="{BB962C8B-B14F-4D97-AF65-F5344CB8AC3E}">
        <p14:creationId xmlns:p14="http://schemas.microsoft.com/office/powerpoint/2010/main" val="210719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6913"/>
            <a:ext cx="4649788" cy="348615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4910890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cxnSp>
        <p:nvCxnSpPr>
          <p:cNvPr id="10" name="Google Shape;10;p2"/>
          <p:cNvCxnSpPr/>
          <p:nvPr/>
        </p:nvCxnSpPr>
        <p:spPr>
          <a:xfrm>
            <a:off x="7725541" y="4669240"/>
            <a:ext cx="619800" cy="0"/>
          </a:xfrm>
          <a:prstGeom prst="straightConnector1">
            <a:avLst/>
          </a:prstGeom>
          <a:noFill/>
          <a:ln w="76200" cap="flat" cmpd="sng">
            <a:solidFill>
              <a:schemeClr val="lt2"/>
            </a:solidFill>
            <a:prstDash val="solid"/>
            <a:round/>
            <a:headEnd type="none" w="sm" len="sm"/>
            <a:tailEnd type="none" w="sm" len="sm"/>
          </a:ln>
        </p:spPr>
      </p:cxnSp>
      <p:cxnSp>
        <p:nvCxnSpPr>
          <p:cNvPr id="11" name="Google Shape;11;p2"/>
          <p:cNvCxnSpPr/>
          <p:nvPr/>
        </p:nvCxnSpPr>
        <p:spPr>
          <a:xfrm>
            <a:off x="1736367" y="4641850"/>
            <a:ext cx="619800" cy="0"/>
          </a:xfrm>
          <a:prstGeom prst="straightConnector1">
            <a:avLst/>
          </a:prstGeom>
          <a:noFill/>
          <a:ln w="76200" cap="flat" cmpd="sng">
            <a:solidFill>
              <a:schemeClr val="lt2"/>
            </a:solidFill>
            <a:prstDash val="solid"/>
            <a:round/>
            <a:headEnd type="none" w="sm" len="sm"/>
            <a:tailEnd type="none" w="sm" len="sm"/>
          </a:ln>
        </p:spPr>
      </p:cxnSp>
      <p:grpSp>
        <p:nvGrpSpPr>
          <p:cNvPr id="12" name="Google Shape;12;p2"/>
          <p:cNvGrpSpPr/>
          <p:nvPr/>
        </p:nvGrpSpPr>
        <p:grpSpPr>
          <a:xfrm>
            <a:off x="1107001" y="1502172"/>
            <a:ext cx="7867691" cy="223998"/>
            <a:chOff x="1346429" y="1011300"/>
            <a:chExt cx="6452100" cy="152400"/>
          </a:xfrm>
        </p:grpSpPr>
        <p:cxnSp>
          <p:nvCxnSpPr>
            <p:cNvPr id="13" name="Google Shape;13;p2"/>
            <p:cNvCxnSpPr/>
            <p:nvPr/>
          </p:nvCxnSpPr>
          <p:spPr>
            <a:xfrm rot="10800000">
              <a:off x="1346429" y="1011300"/>
              <a:ext cx="6452100" cy="0"/>
            </a:xfrm>
            <a:prstGeom prst="straightConnector1">
              <a:avLst/>
            </a:prstGeom>
            <a:noFill/>
            <a:ln w="76200" cap="flat" cmpd="sng">
              <a:solidFill>
                <a:schemeClr val="accent3"/>
              </a:solidFill>
              <a:prstDash val="solid"/>
              <a:round/>
              <a:headEnd type="none" w="sm" len="sm"/>
              <a:tailEnd type="none" w="sm" len="sm"/>
            </a:ln>
          </p:spPr>
        </p:cxnSp>
        <p:cxnSp>
          <p:nvCxnSpPr>
            <p:cNvPr id="14" name="Google Shape;14;p2"/>
            <p:cNvCxnSpPr/>
            <p:nvPr/>
          </p:nvCxnSpPr>
          <p:spPr>
            <a:xfrm rot="10800000">
              <a:off x="1346429" y="1163700"/>
              <a:ext cx="6452100" cy="0"/>
            </a:xfrm>
            <a:prstGeom prst="straightConnector1">
              <a:avLst/>
            </a:prstGeom>
            <a:noFill/>
            <a:ln w="9525" cap="flat" cmpd="sng">
              <a:solidFill>
                <a:schemeClr val="accent3"/>
              </a:solidFill>
              <a:prstDash val="solid"/>
              <a:round/>
              <a:headEnd type="none" w="sm" len="sm"/>
              <a:tailEnd type="none" w="sm" len="sm"/>
            </a:ln>
          </p:spPr>
        </p:cxnSp>
      </p:grpSp>
      <p:grpSp>
        <p:nvGrpSpPr>
          <p:cNvPr id="15" name="Google Shape;15;p2"/>
          <p:cNvGrpSpPr/>
          <p:nvPr/>
        </p:nvGrpSpPr>
        <p:grpSpPr>
          <a:xfrm>
            <a:off x="1107009" y="5833783"/>
            <a:ext cx="7867691" cy="223998"/>
            <a:chOff x="1346435" y="3969088"/>
            <a:chExt cx="6452100" cy="152400"/>
          </a:xfrm>
        </p:grpSpPr>
        <p:cxnSp>
          <p:nvCxnSpPr>
            <p:cNvPr id="16" name="Google Shape;16;p2"/>
            <p:cNvCxnSpPr/>
            <p:nvPr/>
          </p:nvCxnSpPr>
          <p:spPr>
            <a:xfrm>
              <a:off x="1346435" y="4121488"/>
              <a:ext cx="6452100" cy="0"/>
            </a:xfrm>
            <a:prstGeom prst="straightConnector1">
              <a:avLst/>
            </a:prstGeom>
            <a:noFill/>
            <a:ln w="76200" cap="flat" cmpd="sng">
              <a:solidFill>
                <a:schemeClr val="accent3"/>
              </a:solidFill>
              <a:prstDash val="solid"/>
              <a:round/>
              <a:headEnd type="none" w="sm" len="sm"/>
              <a:tailEnd type="none" w="sm" len="sm"/>
            </a:ln>
          </p:spPr>
        </p:cxnSp>
        <p:cxnSp>
          <p:nvCxnSpPr>
            <p:cNvPr id="17" name="Google Shape;17;p2"/>
            <p:cNvCxnSpPr/>
            <p:nvPr/>
          </p:nvCxnSpPr>
          <p:spPr>
            <a:xfrm>
              <a:off x="1346435" y="3969088"/>
              <a:ext cx="6452100" cy="0"/>
            </a:xfrm>
            <a:prstGeom prst="straightConnector1">
              <a:avLst/>
            </a:prstGeom>
            <a:noFill/>
            <a:ln w="9525" cap="flat" cmpd="sng">
              <a:solidFill>
                <a:schemeClr val="accent3"/>
              </a:solidFill>
              <a:prstDash val="solid"/>
              <a:round/>
              <a:headEnd type="none" w="sm" len="sm"/>
              <a:tailEnd type="none" w="sm" len="sm"/>
            </a:ln>
          </p:spPr>
        </p:cxnSp>
      </p:grpSp>
      <p:sp>
        <p:nvSpPr>
          <p:cNvPr id="18" name="Google Shape;18;p2"/>
          <p:cNvSpPr txBox="1">
            <a:spLocks noGrp="1"/>
          </p:cNvSpPr>
          <p:nvPr>
            <p:ph type="ctrTitle"/>
          </p:nvPr>
        </p:nvSpPr>
        <p:spPr>
          <a:xfrm>
            <a:off x="1107006" y="2574661"/>
            <a:ext cx="7867800" cy="1502700"/>
          </a:xfrm>
          <a:prstGeom prst="rect">
            <a:avLst/>
          </a:prstGeom>
        </p:spPr>
        <p:txBody>
          <a:bodyPr spcFirstLastPara="1" wrap="square" lIns="111975" tIns="111975" rIns="111975" bIns="111975" anchor="b" anchorCtr="0"/>
          <a:lstStyle>
            <a:lvl1pPr lvl="0" algn="ctr">
              <a:spcBef>
                <a:spcPts val="0"/>
              </a:spcBef>
              <a:spcAft>
                <a:spcPts val="0"/>
              </a:spcAft>
              <a:buSzPts val="6600"/>
              <a:buNone/>
              <a:defRPr sz="6600"/>
            </a:lvl1pPr>
            <a:lvl2pPr lvl="1" algn="ctr">
              <a:spcBef>
                <a:spcPts val="0"/>
              </a:spcBef>
              <a:spcAft>
                <a:spcPts val="0"/>
              </a:spcAft>
              <a:buSzPts val="6600"/>
              <a:buNone/>
              <a:defRPr sz="6600"/>
            </a:lvl2pPr>
            <a:lvl3pPr lvl="2" algn="ctr">
              <a:spcBef>
                <a:spcPts val="0"/>
              </a:spcBef>
              <a:spcAft>
                <a:spcPts val="0"/>
              </a:spcAft>
              <a:buSzPts val="6600"/>
              <a:buNone/>
              <a:defRPr sz="6600"/>
            </a:lvl3pPr>
            <a:lvl4pPr lvl="3" algn="ctr">
              <a:spcBef>
                <a:spcPts val="0"/>
              </a:spcBef>
              <a:spcAft>
                <a:spcPts val="0"/>
              </a:spcAft>
              <a:buSzPts val="6600"/>
              <a:buNone/>
              <a:defRPr sz="6600"/>
            </a:lvl4pPr>
            <a:lvl5pPr lvl="4" algn="ctr">
              <a:spcBef>
                <a:spcPts val="0"/>
              </a:spcBef>
              <a:spcAft>
                <a:spcPts val="0"/>
              </a:spcAft>
              <a:buSzPts val="6600"/>
              <a:buNone/>
              <a:defRPr sz="6600"/>
            </a:lvl5pPr>
            <a:lvl6pPr lvl="5" algn="ctr">
              <a:spcBef>
                <a:spcPts val="0"/>
              </a:spcBef>
              <a:spcAft>
                <a:spcPts val="0"/>
              </a:spcAft>
              <a:buSzPts val="6600"/>
              <a:buNone/>
              <a:defRPr sz="6600"/>
            </a:lvl6pPr>
            <a:lvl7pPr lvl="6" algn="ctr">
              <a:spcBef>
                <a:spcPts val="0"/>
              </a:spcBef>
              <a:spcAft>
                <a:spcPts val="0"/>
              </a:spcAft>
              <a:buSzPts val="6600"/>
              <a:buNone/>
              <a:defRPr sz="6600"/>
            </a:lvl7pPr>
            <a:lvl8pPr lvl="7" algn="ctr">
              <a:spcBef>
                <a:spcPts val="0"/>
              </a:spcBef>
              <a:spcAft>
                <a:spcPts val="0"/>
              </a:spcAft>
              <a:buSzPts val="6600"/>
              <a:buNone/>
              <a:defRPr sz="6600"/>
            </a:lvl8pPr>
            <a:lvl9pPr lvl="8" algn="ctr">
              <a:spcBef>
                <a:spcPts val="0"/>
              </a:spcBef>
              <a:spcAft>
                <a:spcPts val="0"/>
              </a:spcAft>
              <a:buSzPts val="6600"/>
              <a:buNone/>
              <a:defRPr sz="6600"/>
            </a:lvl9pPr>
          </a:lstStyle>
          <a:p>
            <a:endParaRPr/>
          </a:p>
        </p:txBody>
      </p:sp>
      <p:sp>
        <p:nvSpPr>
          <p:cNvPr id="19" name="Google Shape;19;p2"/>
          <p:cNvSpPr txBox="1">
            <a:spLocks noGrp="1"/>
          </p:cNvSpPr>
          <p:nvPr>
            <p:ph type="subTitle" idx="1"/>
          </p:nvPr>
        </p:nvSpPr>
        <p:spPr>
          <a:xfrm>
            <a:off x="2356142" y="4188854"/>
            <a:ext cx="5369400" cy="1164900"/>
          </a:xfrm>
          <a:prstGeom prst="rect">
            <a:avLst/>
          </a:prstGeom>
        </p:spPr>
        <p:txBody>
          <a:bodyPr spcFirstLastPara="1" wrap="square" lIns="111975" tIns="111975" rIns="111975" bIns="111975" anchor="t" anchorCtr="0"/>
          <a:lstStyle>
            <a:lvl1pPr lvl="0" algn="ctr">
              <a:lnSpc>
                <a:spcPct val="100000"/>
              </a:lnSpc>
              <a:spcBef>
                <a:spcPts val="0"/>
              </a:spcBef>
              <a:spcAft>
                <a:spcPts val="0"/>
              </a:spcAft>
              <a:buSzPts val="2900"/>
              <a:buNone/>
              <a:defRPr sz="2900"/>
            </a:lvl1pPr>
            <a:lvl2pPr lvl="1" algn="ctr">
              <a:lnSpc>
                <a:spcPct val="100000"/>
              </a:lnSpc>
              <a:spcBef>
                <a:spcPts val="0"/>
              </a:spcBef>
              <a:spcAft>
                <a:spcPts val="0"/>
              </a:spcAft>
              <a:buSzPts val="2900"/>
              <a:buNone/>
              <a:defRPr sz="2900"/>
            </a:lvl2pPr>
            <a:lvl3pPr lvl="2" algn="ctr">
              <a:lnSpc>
                <a:spcPct val="100000"/>
              </a:lnSpc>
              <a:spcBef>
                <a:spcPts val="0"/>
              </a:spcBef>
              <a:spcAft>
                <a:spcPts val="0"/>
              </a:spcAft>
              <a:buSzPts val="2900"/>
              <a:buNone/>
              <a:defRPr sz="2900"/>
            </a:lvl3pPr>
            <a:lvl4pPr lvl="3" algn="ctr">
              <a:lnSpc>
                <a:spcPct val="100000"/>
              </a:lnSpc>
              <a:spcBef>
                <a:spcPts val="0"/>
              </a:spcBef>
              <a:spcAft>
                <a:spcPts val="0"/>
              </a:spcAft>
              <a:buSzPts val="2900"/>
              <a:buNone/>
              <a:defRPr sz="2900"/>
            </a:lvl4pPr>
            <a:lvl5pPr lvl="4" algn="ctr">
              <a:lnSpc>
                <a:spcPct val="100000"/>
              </a:lnSpc>
              <a:spcBef>
                <a:spcPts val="0"/>
              </a:spcBef>
              <a:spcAft>
                <a:spcPts val="0"/>
              </a:spcAft>
              <a:buSzPts val="2900"/>
              <a:buNone/>
              <a:defRPr sz="2900"/>
            </a:lvl5pPr>
            <a:lvl6pPr lvl="5" algn="ctr">
              <a:lnSpc>
                <a:spcPct val="100000"/>
              </a:lnSpc>
              <a:spcBef>
                <a:spcPts val="0"/>
              </a:spcBef>
              <a:spcAft>
                <a:spcPts val="0"/>
              </a:spcAft>
              <a:buSzPts val="2900"/>
              <a:buNone/>
              <a:defRPr sz="2900"/>
            </a:lvl6pPr>
            <a:lvl7pPr lvl="6" algn="ctr">
              <a:lnSpc>
                <a:spcPct val="100000"/>
              </a:lnSpc>
              <a:spcBef>
                <a:spcPts val="0"/>
              </a:spcBef>
              <a:spcAft>
                <a:spcPts val="0"/>
              </a:spcAft>
              <a:buSzPts val="2900"/>
              <a:buNone/>
              <a:defRPr sz="2900"/>
            </a:lvl7pPr>
            <a:lvl8pPr lvl="7" algn="ctr">
              <a:lnSpc>
                <a:spcPct val="100000"/>
              </a:lnSpc>
              <a:spcBef>
                <a:spcPts val="0"/>
              </a:spcBef>
              <a:spcAft>
                <a:spcPts val="0"/>
              </a:spcAft>
              <a:buSzPts val="2900"/>
              <a:buNone/>
              <a:defRPr sz="2900"/>
            </a:lvl8pPr>
            <a:lvl9pPr lvl="8" algn="ctr">
              <a:lnSpc>
                <a:spcPct val="100000"/>
              </a:lnSpc>
              <a:spcBef>
                <a:spcPts val="0"/>
              </a:spcBef>
              <a:spcAft>
                <a:spcPts val="0"/>
              </a:spcAft>
              <a:buSzPts val="2900"/>
              <a:buNone/>
              <a:defRPr sz="2900"/>
            </a:lvl9pPr>
          </a:lstStyle>
          <a:p>
            <a:endParaRPr/>
          </a:p>
        </p:txBody>
      </p:sp>
      <p:sp>
        <p:nvSpPr>
          <p:cNvPr id="20" name="Google Shape;20;p2"/>
          <p:cNvSpPr txBox="1">
            <a:spLocks noGrp="1"/>
          </p:cNvSpPr>
          <p:nvPr>
            <p:ph type="sldNum" idx="12"/>
          </p:nvPr>
        </p:nvSpPr>
        <p:spPr>
          <a:xfrm>
            <a:off x="9340296" y="6853777"/>
            <a:ext cx="604800" cy="578400"/>
          </a:xfrm>
          <a:prstGeom prst="rect">
            <a:avLst/>
          </a:prstGeom>
        </p:spPr>
        <p:txBody>
          <a:bodyPr spcFirstLastPara="1" wrap="square" lIns="111975" tIns="111975" rIns="111975" bIns="1119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5"/>
        <p:cNvGrpSpPr/>
        <p:nvPr/>
      </p:nvGrpSpPr>
      <p:grpSpPr>
        <a:xfrm>
          <a:off x="0" y="0"/>
          <a:ext cx="0" cy="0"/>
          <a:chOff x="0" y="0"/>
          <a:chExt cx="0" cy="0"/>
        </a:xfrm>
      </p:grpSpPr>
      <p:sp>
        <p:nvSpPr>
          <p:cNvPr id="26" name="Google Shape;26;p4"/>
          <p:cNvSpPr/>
          <p:nvPr/>
        </p:nvSpPr>
        <p:spPr>
          <a:xfrm>
            <a:off x="-83" y="7415933"/>
            <a:ext cx="10080600" cy="143700"/>
          </a:xfrm>
          <a:prstGeom prst="rect">
            <a:avLst/>
          </a:prstGeom>
          <a:solidFill>
            <a:schemeClr val="accent3"/>
          </a:solidFill>
          <a:ln>
            <a:noFill/>
          </a:ln>
        </p:spPr>
        <p:txBody>
          <a:bodyPr spcFirstLastPara="1" wrap="square" lIns="111975" tIns="111975" rIns="111975" bIns="111975" anchor="ctr" anchorCtr="0">
            <a:noAutofit/>
          </a:bodyPr>
          <a:lstStyle/>
          <a:p>
            <a:pPr marL="0" lvl="0" indent="0" algn="l" rtl="0">
              <a:spcBef>
                <a:spcPts val="0"/>
              </a:spcBef>
              <a:spcAft>
                <a:spcPts val="0"/>
              </a:spcAft>
              <a:buNone/>
            </a:pPr>
            <a:endParaRPr/>
          </a:p>
        </p:txBody>
      </p:sp>
      <p:sp>
        <p:nvSpPr>
          <p:cNvPr id="27" name="Google Shape;27;p4"/>
          <p:cNvSpPr txBox="1">
            <a:spLocks noGrp="1"/>
          </p:cNvSpPr>
          <p:nvPr>
            <p:ph type="title"/>
          </p:nvPr>
        </p:nvSpPr>
        <p:spPr>
          <a:xfrm>
            <a:off x="343628" y="654077"/>
            <a:ext cx="9393300" cy="1039800"/>
          </a:xfrm>
          <a:prstGeom prst="rect">
            <a:avLst/>
          </a:prstGeom>
        </p:spPr>
        <p:txBody>
          <a:bodyPr spcFirstLastPara="1" wrap="square" lIns="111975" tIns="111975" rIns="111975" bIns="111975" anchor="t" anchorCtr="0"/>
          <a:lstStyle>
            <a:lvl1pPr lvl="0">
              <a:spcBef>
                <a:spcPts val="0"/>
              </a:spcBef>
              <a:spcAft>
                <a:spcPts val="0"/>
              </a:spcAft>
              <a:buSzPts val="4400"/>
              <a:buNone/>
              <a:defRPr/>
            </a:lvl1pPr>
            <a:lvl2pPr lvl="1">
              <a:spcBef>
                <a:spcPts val="0"/>
              </a:spcBef>
              <a:spcAft>
                <a:spcPts val="0"/>
              </a:spcAft>
              <a:buSzPts val="4400"/>
              <a:buNone/>
              <a:defRPr/>
            </a:lvl2pPr>
            <a:lvl3pPr lvl="2">
              <a:spcBef>
                <a:spcPts val="0"/>
              </a:spcBef>
              <a:spcAft>
                <a:spcPts val="0"/>
              </a:spcAft>
              <a:buSzPts val="4400"/>
              <a:buNone/>
              <a:defRPr/>
            </a:lvl3pPr>
            <a:lvl4pPr lvl="3">
              <a:spcBef>
                <a:spcPts val="0"/>
              </a:spcBef>
              <a:spcAft>
                <a:spcPts val="0"/>
              </a:spcAft>
              <a:buSzPts val="4400"/>
              <a:buNone/>
              <a:defRPr/>
            </a:lvl4pPr>
            <a:lvl5pPr lvl="4">
              <a:spcBef>
                <a:spcPts val="0"/>
              </a:spcBef>
              <a:spcAft>
                <a:spcPts val="0"/>
              </a:spcAft>
              <a:buSzPts val="4400"/>
              <a:buNone/>
              <a:defRPr/>
            </a:lvl5pPr>
            <a:lvl6pPr lvl="5">
              <a:spcBef>
                <a:spcPts val="0"/>
              </a:spcBef>
              <a:spcAft>
                <a:spcPts val="0"/>
              </a:spcAft>
              <a:buSzPts val="4400"/>
              <a:buNone/>
              <a:defRPr/>
            </a:lvl6pPr>
            <a:lvl7pPr lvl="6">
              <a:spcBef>
                <a:spcPts val="0"/>
              </a:spcBef>
              <a:spcAft>
                <a:spcPts val="0"/>
              </a:spcAft>
              <a:buSzPts val="4400"/>
              <a:buNone/>
              <a:defRPr/>
            </a:lvl7pPr>
            <a:lvl8pPr lvl="7">
              <a:spcBef>
                <a:spcPts val="0"/>
              </a:spcBef>
              <a:spcAft>
                <a:spcPts val="0"/>
              </a:spcAft>
              <a:buSzPts val="4400"/>
              <a:buNone/>
              <a:defRPr/>
            </a:lvl8pPr>
            <a:lvl9pPr lvl="8">
              <a:spcBef>
                <a:spcPts val="0"/>
              </a:spcBef>
              <a:spcAft>
                <a:spcPts val="0"/>
              </a:spcAft>
              <a:buSzPts val="4400"/>
              <a:buNone/>
              <a:defRPr/>
            </a:lvl9pPr>
          </a:lstStyle>
          <a:p>
            <a:endParaRPr/>
          </a:p>
        </p:txBody>
      </p:sp>
      <p:sp>
        <p:nvSpPr>
          <p:cNvPr id="28" name="Google Shape;28;p4"/>
          <p:cNvSpPr txBox="1">
            <a:spLocks noGrp="1"/>
          </p:cNvSpPr>
          <p:nvPr>
            <p:ph type="body" idx="1"/>
          </p:nvPr>
        </p:nvSpPr>
        <p:spPr>
          <a:xfrm>
            <a:off x="343628" y="1861185"/>
            <a:ext cx="9393300" cy="4854300"/>
          </a:xfrm>
          <a:prstGeom prst="rect">
            <a:avLst/>
          </a:prstGeom>
        </p:spPr>
        <p:txBody>
          <a:bodyPr spcFirstLastPara="1" wrap="square" lIns="111975" tIns="111975" rIns="111975" bIns="111975" anchor="t" anchorCtr="0"/>
          <a:lstStyle>
            <a:lvl1pPr marL="457200" lvl="0" indent="-368300">
              <a:spcBef>
                <a:spcPts val="0"/>
              </a:spcBef>
              <a:spcAft>
                <a:spcPts val="0"/>
              </a:spcAft>
              <a:buSzPts val="2200"/>
              <a:buChar char="●"/>
              <a:defRPr/>
            </a:lvl1pPr>
            <a:lvl2pPr marL="914400" lvl="1" indent="-336550">
              <a:spcBef>
                <a:spcPts val="2000"/>
              </a:spcBef>
              <a:spcAft>
                <a:spcPts val="0"/>
              </a:spcAft>
              <a:buSzPts val="1700"/>
              <a:buChar char="○"/>
              <a:defRPr/>
            </a:lvl2pPr>
            <a:lvl3pPr marL="1371600" lvl="2" indent="-336550">
              <a:spcBef>
                <a:spcPts val="2000"/>
              </a:spcBef>
              <a:spcAft>
                <a:spcPts val="0"/>
              </a:spcAft>
              <a:buSzPts val="1700"/>
              <a:buChar char="■"/>
              <a:defRPr/>
            </a:lvl3pPr>
            <a:lvl4pPr marL="1828800" lvl="3" indent="-336550">
              <a:spcBef>
                <a:spcPts val="2000"/>
              </a:spcBef>
              <a:spcAft>
                <a:spcPts val="0"/>
              </a:spcAft>
              <a:buSzPts val="1700"/>
              <a:buChar char="●"/>
              <a:defRPr/>
            </a:lvl4pPr>
            <a:lvl5pPr marL="2286000" lvl="4" indent="-336550">
              <a:spcBef>
                <a:spcPts val="2000"/>
              </a:spcBef>
              <a:spcAft>
                <a:spcPts val="0"/>
              </a:spcAft>
              <a:buSzPts val="1700"/>
              <a:buChar char="○"/>
              <a:defRPr/>
            </a:lvl5pPr>
            <a:lvl6pPr marL="2743200" lvl="5" indent="-336550">
              <a:spcBef>
                <a:spcPts val="2000"/>
              </a:spcBef>
              <a:spcAft>
                <a:spcPts val="0"/>
              </a:spcAft>
              <a:buSzPts val="1700"/>
              <a:buChar char="■"/>
              <a:defRPr/>
            </a:lvl6pPr>
            <a:lvl7pPr marL="3200400" lvl="6" indent="-336550">
              <a:spcBef>
                <a:spcPts val="2000"/>
              </a:spcBef>
              <a:spcAft>
                <a:spcPts val="0"/>
              </a:spcAft>
              <a:buSzPts val="1700"/>
              <a:buChar char="●"/>
              <a:defRPr/>
            </a:lvl7pPr>
            <a:lvl8pPr marL="3657600" lvl="7" indent="-336550">
              <a:spcBef>
                <a:spcPts val="2000"/>
              </a:spcBef>
              <a:spcAft>
                <a:spcPts val="0"/>
              </a:spcAft>
              <a:buSzPts val="1700"/>
              <a:buChar char="○"/>
              <a:defRPr/>
            </a:lvl8pPr>
            <a:lvl9pPr marL="4114800" lvl="8" indent="-336550">
              <a:spcBef>
                <a:spcPts val="2000"/>
              </a:spcBef>
              <a:spcAft>
                <a:spcPts val="2000"/>
              </a:spcAft>
              <a:buSzPts val="1700"/>
              <a:buChar char="■"/>
              <a:defRPr/>
            </a:lvl9pPr>
          </a:lstStyle>
          <a:p>
            <a:endParaRPr/>
          </a:p>
        </p:txBody>
      </p:sp>
      <p:sp>
        <p:nvSpPr>
          <p:cNvPr id="29" name="Google Shape;29;p4"/>
          <p:cNvSpPr txBox="1">
            <a:spLocks noGrp="1"/>
          </p:cNvSpPr>
          <p:nvPr>
            <p:ph type="sldNum" idx="12"/>
          </p:nvPr>
        </p:nvSpPr>
        <p:spPr>
          <a:xfrm>
            <a:off x="9340296" y="6853777"/>
            <a:ext cx="604800" cy="578400"/>
          </a:xfrm>
          <a:prstGeom prst="rect">
            <a:avLst/>
          </a:prstGeom>
        </p:spPr>
        <p:txBody>
          <a:bodyPr spcFirstLastPara="1" wrap="square" lIns="111975" tIns="111975" rIns="111975" bIns="1119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343628" y="654077"/>
            <a:ext cx="9393300" cy="1039800"/>
          </a:xfrm>
          <a:prstGeom prst="rect">
            <a:avLst/>
          </a:prstGeom>
        </p:spPr>
        <p:txBody>
          <a:bodyPr spcFirstLastPara="1" wrap="square" lIns="111975" tIns="111975" rIns="111975" bIns="111975" anchor="t" anchorCtr="0"/>
          <a:lstStyle>
            <a:lvl1pPr lvl="0">
              <a:spcBef>
                <a:spcPts val="0"/>
              </a:spcBef>
              <a:spcAft>
                <a:spcPts val="0"/>
              </a:spcAft>
              <a:buSzPts val="4400"/>
              <a:buNone/>
              <a:defRPr/>
            </a:lvl1pPr>
            <a:lvl2pPr lvl="1">
              <a:spcBef>
                <a:spcPts val="0"/>
              </a:spcBef>
              <a:spcAft>
                <a:spcPts val="0"/>
              </a:spcAft>
              <a:buSzPts val="4400"/>
              <a:buNone/>
              <a:defRPr/>
            </a:lvl2pPr>
            <a:lvl3pPr lvl="2">
              <a:spcBef>
                <a:spcPts val="0"/>
              </a:spcBef>
              <a:spcAft>
                <a:spcPts val="0"/>
              </a:spcAft>
              <a:buSzPts val="4400"/>
              <a:buNone/>
              <a:defRPr/>
            </a:lvl3pPr>
            <a:lvl4pPr lvl="3">
              <a:spcBef>
                <a:spcPts val="0"/>
              </a:spcBef>
              <a:spcAft>
                <a:spcPts val="0"/>
              </a:spcAft>
              <a:buSzPts val="4400"/>
              <a:buNone/>
              <a:defRPr/>
            </a:lvl4pPr>
            <a:lvl5pPr lvl="4">
              <a:spcBef>
                <a:spcPts val="0"/>
              </a:spcBef>
              <a:spcAft>
                <a:spcPts val="0"/>
              </a:spcAft>
              <a:buSzPts val="4400"/>
              <a:buNone/>
              <a:defRPr/>
            </a:lvl5pPr>
            <a:lvl6pPr lvl="5">
              <a:spcBef>
                <a:spcPts val="0"/>
              </a:spcBef>
              <a:spcAft>
                <a:spcPts val="0"/>
              </a:spcAft>
              <a:buSzPts val="4400"/>
              <a:buNone/>
              <a:defRPr/>
            </a:lvl6pPr>
            <a:lvl7pPr lvl="6">
              <a:spcBef>
                <a:spcPts val="0"/>
              </a:spcBef>
              <a:spcAft>
                <a:spcPts val="0"/>
              </a:spcAft>
              <a:buSzPts val="4400"/>
              <a:buNone/>
              <a:defRPr/>
            </a:lvl7pPr>
            <a:lvl8pPr lvl="7">
              <a:spcBef>
                <a:spcPts val="0"/>
              </a:spcBef>
              <a:spcAft>
                <a:spcPts val="0"/>
              </a:spcAft>
              <a:buSzPts val="4400"/>
              <a:buNone/>
              <a:defRPr/>
            </a:lvl8pPr>
            <a:lvl9pPr lvl="8">
              <a:spcBef>
                <a:spcPts val="0"/>
              </a:spcBef>
              <a:spcAft>
                <a:spcPts val="0"/>
              </a:spcAft>
              <a:buSzPts val="4400"/>
              <a:buNone/>
              <a:defRPr/>
            </a:lvl9pPr>
          </a:lstStyle>
          <a:p>
            <a:endParaRPr/>
          </a:p>
        </p:txBody>
      </p:sp>
      <p:sp>
        <p:nvSpPr>
          <p:cNvPr id="37" name="Google Shape;37;p6"/>
          <p:cNvSpPr txBox="1">
            <a:spLocks noGrp="1"/>
          </p:cNvSpPr>
          <p:nvPr>
            <p:ph type="sldNum" idx="12"/>
          </p:nvPr>
        </p:nvSpPr>
        <p:spPr>
          <a:xfrm>
            <a:off x="9340296" y="6853777"/>
            <a:ext cx="604800" cy="578400"/>
          </a:xfrm>
          <a:prstGeom prst="rect">
            <a:avLst/>
          </a:prstGeom>
        </p:spPr>
        <p:txBody>
          <a:bodyPr spcFirstLastPara="1" wrap="square" lIns="111975" tIns="111975" rIns="111975" bIns="1119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343628" y="816595"/>
            <a:ext cx="3095700" cy="1110600"/>
          </a:xfrm>
          <a:prstGeom prst="rect">
            <a:avLst/>
          </a:prstGeom>
        </p:spPr>
        <p:txBody>
          <a:bodyPr spcFirstLastPara="1" wrap="square" lIns="111975" tIns="111975" rIns="111975" bIns="111975" anchor="b" anchorCtr="0"/>
          <a:lstStyle>
            <a:lvl1pPr lvl="0">
              <a:spcBef>
                <a:spcPts val="0"/>
              </a:spcBef>
              <a:spcAft>
                <a:spcPts val="0"/>
              </a:spcAft>
              <a:buSzPts val="2900"/>
              <a:buNone/>
              <a:defRPr sz="2900"/>
            </a:lvl1pPr>
            <a:lvl2pPr lvl="1">
              <a:spcBef>
                <a:spcPts val="0"/>
              </a:spcBef>
              <a:spcAft>
                <a:spcPts val="0"/>
              </a:spcAft>
              <a:buSzPts val="2900"/>
              <a:buNone/>
              <a:defRPr sz="2900"/>
            </a:lvl2pPr>
            <a:lvl3pPr lvl="2">
              <a:spcBef>
                <a:spcPts val="0"/>
              </a:spcBef>
              <a:spcAft>
                <a:spcPts val="0"/>
              </a:spcAft>
              <a:buSzPts val="2900"/>
              <a:buNone/>
              <a:defRPr sz="2900"/>
            </a:lvl3pPr>
            <a:lvl4pPr lvl="3">
              <a:spcBef>
                <a:spcPts val="0"/>
              </a:spcBef>
              <a:spcAft>
                <a:spcPts val="0"/>
              </a:spcAft>
              <a:buSzPts val="2900"/>
              <a:buNone/>
              <a:defRPr sz="2900"/>
            </a:lvl4pPr>
            <a:lvl5pPr lvl="4">
              <a:spcBef>
                <a:spcPts val="0"/>
              </a:spcBef>
              <a:spcAft>
                <a:spcPts val="0"/>
              </a:spcAft>
              <a:buSzPts val="2900"/>
              <a:buNone/>
              <a:defRPr sz="2900"/>
            </a:lvl5pPr>
            <a:lvl6pPr lvl="5">
              <a:spcBef>
                <a:spcPts val="0"/>
              </a:spcBef>
              <a:spcAft>
                <a:spcPts val="0"/>
              </a:spcAft>
              <a:buSzPts val="2900"/>
              <a:buNone/>
              <a:defRPr sz="2900"/>
            </a:lvl6pPr>
            <a:lvl7pPr lvl="6">
              <a:spcBef>
                <a:spcPts val="0"/>
              </a:spcBef>
              <a:spcAft>
                <a:spcPts val="0"/>
              </a:spcAft>
              <a:buSzPts val="2900"/>
              <a:buNone/>
              <a:defRPr sz="2900"/>
            </a:lvl7pPr>
            <a:lvl8pPr lvl="7">
              <a:spcBef>
                <a:spcPts val="0"/>
              </a:spcBef>
              <a:spcAft>
                <a:spcPts val="0"/>
              </a:spcAft>
              <a:buSzPts val="2900"/>
              <a:buNone/>
              <a:defRPr sz="2900"/>
            </a:lvl8pPr>
            <a:lvl9pPr lvl="8">
              <a:spcBef>
                <a:spcPts val="0"/>
              </a:spcBef>
              <a:spcAft>
                <a:spcPts val="0"/>
              </a:spcAft>
              <a:buSzPts val="2900"/>
              <a:buNone/>
              <a:defRPr sz="2900"/>
            </a:lvl9pPr>
          </a:lstStyle>
          <a:p>
            <a:endParaRPr/>
          </a:p>
        </p:txBody>
      </p:sp>
      <p:sp>
        <p:nvSpPr>
          <p:cNvPr id="40" name="Google Shape;40;p7"/>
          <p:cNvSpPr txBox="1">
            <a:spLocks noGrp="1"/>
          </p:cNvSpPr>
          <p:nvPr>
            <p:ph type="body" idx="1"/>
          </p:nvPr>
        </p:nvSpPr>
        <p:spPr>
          <a:xfrm>
            <a:off x="343628" y="2042369"/>
            <a:ext cx="3095700" cy="4672800"/>
          </a:xfrm>
          <a:prstGeom prst="rect">
            <a:avLst/>
          </a:prstGeom>
        </p:spPr>
        <p:txBody>
          <a:bodyPr spcFirstLastPara="1" wrap="square" lIns="111975" tIns="111975" rIns="111975" bIns="111975" anchor="t" anchorCtr="0"/>
          <a:lstStyle>
            <a:lvl1pPr marL="457200" lvl="0" indent="-323850">
              <a:spcBef>
                <a:spcPts val="0"/>
              </a:spcBef>
              <a:spcAft>
                <a:spcPts val="0"/>
              </a:spcAft>
              <a:buSzPts val="1500"/>
              <a:buChar char="●"/>
              <a:defRPr sz="1500"/>
            </a:lvl1pPr>
            <a:lvl2pPr marL="914400" lvl="1" indent="-323850">
              <a:spcBef>
                <a:spcPts val="2000"/>
              </a:spcBef>
              <a:spcAft>
                <a:spcPts val="0"/>
              </a:spcAft>
              <a:buSzPts val="1500"/>
              <a:buChar char="○"/>
              <a:defRPr sz="1500"/>
            </a:lvl2pPr>
            <a:lvl3pPr marL="1371600" lvl="2" indent="-323850">
              <a:spcBef>
                <a:spcPts val="2000"/>
              </a:spcBef>
              <a:spcAft>
                <a:spcPts val="0"/>
              </a:spcAft>
              <a:buSzPts val="1500"/>
              <a:buChar char="■"/>
              <a:defRPr sz="1500"/>
            </a:lvl3pPr>
            <a:lvl4pPr marL="1828800" lvl="3" indent="-323850">
              <a:spcBef>
                <a:spcPts val="2000"/>
              </a:spcBef>
              <a:spcAft>
                <a:spcPts val="0"/>
              </a:spcAft>
              <a:buSzPts val="1500"/>
              <a:buChar char="●"/>
              <a:defRPr sz="1500"/>
            </a:lvl4pPr>
            <a:lvl5pPr marL="2286000" lvl="4" indent="-323850">
              <a:spcBef>
                <a:spcPts val="2000"/>
              </a:spcBef>
              <a:spcAft>
                <a:spcPts val="0"/>
              </a:spcAft>
              <a:buSzPts val="1500"/>
              <a:buChar char="○"/>
              <a:defRPr sz="1500"/>
            </a:lvl5pPr>
            <a:lvl6pPr marL="2743200" lvl="5" indent="-323850">
              <a:spcBef>
                <a:spcPts val="2000"/>
              </a:spcBef>
              <a:spcAft>
                <a:spcPts val="0"/>
              </a:spcAft>
              <a:buSzPts val="1500"/>
              <a:buChar char="■"/>
              <a:defRPr sz="1500"/>
            </a:lvl6pPr>
            <a:lvl7pPr marL="3200400" lvl="6" indent="-323850">
              <a:spcBef>
                <a:spcPts val="2000"/>
              </a:spcBef>
              <a:spcAft>
                <a:spcPts val="0"/>
              </a:spcAft>
              <a:buSzPts val="1500"/>
              <a:buChar char="●"/>
              <a:defRPr sz="1500"/>
            </a:lvl7pPr>
            <a:lvl8pPr marL="3657600" lvl="7" indent="-323850">
              <a:spcBef>
                <a:spcPts val="2000"/>
              </a:spcBef>
              <a:spcAft>
                <a:spcPts val="0"/>
              </a:spcAft>
              <a:buSzPts val="1500"/>
              <a:buChar char="○"/>
              <a:defRPr sz="1500"/>
            </a:lvl8pPr>
            <a:lvl9pPr marL="4114800" lvl="8" indent="-323850">
              <a:spcBef>
                <a:spcPts val="2000"/>
              </a:spcBef>
              <a:spcAft>
                <a:spcPts val="2000"/>
              </a:spcAft>
              <a:buSzPts val="1500"/>
              <a:buChar char="■"/>
              <a:defRPr sz="1500"/>
            </a:lvl9pPr>
          </a:lstStyle>
          <a:p>
            <a:endParaRPr/>
          </a:p>
        </p:txBody>
      </p:sp>
      <p:sp>
        <p:nvSpPr>
          <p:cNvPr id="41" name="Google Shape;41;p7"/>
          <p:cNvSpPr txBox="1">
            <a:spLocks noGrp="1"/>
          </p:cNvSpPr>
          <p:nvPr>
            <p:ph type="sldNum" idx="12"/>
          </p:nvPr>
        </p:nvSpPr>
        <p:spPr>
          <a:xfrm>
            <a:off x="9340296" y="6853777"/>
            <a:ext cx="604800" cy="578400"/>
          </a:xfrm>
          <a:prstGeom prst="rect">
            <a:avLst/>
          </a:prstGeom>
        </p:spPr>
        <p:txBody>
          <a:bodyPr spcFirstLastPara="1" wrap="square" lIns="111975" tIns="111975" rIns="111975" bIns="1119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6"/>
        </a:solidFill>
        <a:effectLst/>
      </p:bgPr>
    </p:bg>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540467" y="773605"/>
            <a:ext cx="6188700" cy="6012600"/>
          </a:xfrm>
          <a:prstGeom prst="rect">
            <a:avLst/>
          </a:prstGeom>
        </p:spPr>
        <p:txBody>
          <a:bodyPr spcFirstLastPara="1" wrap="square" lIns="111975" tIns="111975" rIns="111975" bIns="111975" anchor="ctr" anchorCtr="0"/>
          <a:lstStyle>
            <a:lvl1pPr lvl="0">
              <a:spcBef>
                <a:spcPts val="0"/>
              </a:spcBef>
              <a:spcAft>
                <a:spcPts val="0"/>
              </a:spcAft>
              <a:buClr>
                <a:schemeClr val="dk2"/>
              </a:buClr>
              <a:buSzPts val="6600"/>
              <a:buNone/>
              <a:defRPr sz="6600" b="0">
                <a:solidFill>
                  <a:schemeClr val="dk2"/>
                </a:solidFill>
              </a:defRPr>
            </a:lvl1pPr>
            <a:lvl2pPr lvl="1">
              <a:spcBef>
                <a:spcPts val="0"/>
              </a:spcBef>
              <a:spcAft>
                <a:spcPts val="0"/>
              </a:spcAft>
              <a:buClr>
                <a:schemeClr val="dk2"/>
              </a:buClr>
              <a:buSzPts val="6600"/>
              <a:buNone/>
              <a:defRPr sz="6600" b="0">
                <a:solidFill>
                  <a:schemeClr val="dk2"/>
                </a:solidFill>
              </a:defRPr>
            </a:lvl2pPr>
            <a:lvl3pPr lvl="2">
              <a:spcBef>
                <a:spcPts val="0"/>
              </a:spcBef>
              <a:spcAft>
                <a:spcPts val="0"/>
              </a:spcAft>
              <a:buClr>
                <a:schemeClr val="dk2"/>
              </a:buClr>
              <a:buSzPts val="6600"/>
              <a:buNone/>
              <a:defRPr sz="6600" b="0">
                <a:solidFill>
                  <a:schemeClr val="dk2"/>
                </a:solidFill>
              </a:defRPr>
            </a:lvl3pPr>
            <a:lvl4pPr lvl="3">
              <a:spcBef>
                <a:spcPts val="0"/>
              </a:spcBef>
              <a:spcAft>
                <a:spcPts val="0"/>
              </a:spcAft>
              <a:buClr>
                <a:schemeClr val="dk2"/>
              </a:buClr>
              <a:buSzPts val="6600"/>
              <a:buNone/>
              <a:defRPr sz="6600" b="0">
                <a:solidFill>
                  <a:schemeClr val="dk2"/>
                </a:solidFill>
              </a:defRPr>
            </a:lvl4pPr>
            <a:lvl5pPr lvl="4">
              <a:spcBef>
                <a:spcPts val="0"/>
              </a:spcBef>
              <a:spcAft>
                <a:spcPts val="0"/>
              </a:spcAft>
              <a:buClr>
                <a:schemeClr val="dk2"/>
              </a:buClr>
              <a:buSzPts val="6600"/>
              <a:buNone/>
              <a:defRPr sz="6600" b="0">
                <a:solidFill>
                  <a:schemeClr val="dk2"/>
                </a:solidFill>
              </a:defRPr>
            </a:lvl5pPr>
            <a:lvl6pPr lvl="5">
              <a:spcBef>
                <a:spcPts val="0"/>
              </a:spcBef>
              <a:spcAft>
                <a:spcPts val="0"/>
              </a:spcAft>
              <a:buClr>
                <a:schemeClr val="dk2"/>
              </a:buClr>
              <a:buSzPts val="6600"/>
              <a:buNone/>
              <a:defRPr sz="6600" b="0">
                <a:solidFill>
                  <a:schemeClr val="dk2"/>
                </a:solidFill>
              </a:defRPr>
            </a:lvl6pPr>
            <a:lvl7pPr lvl="6">
              <a:spcBef>
                <a:spcPts val="0"/>
              </a:spcBef>
              <a:spcAft>
                <a:spcPts val="0"/>
              </a:spcAft>
              <a:buClr>
                <a:schemeClr val="dk2"/>
              </a:buClr>
              <a:buSzPts val="6600"/>
              <a:buNone/>
              <a:defRPr sz="6600" b="0">
                <a:solidFill>
                  <a:schemeClr val="dk2"/>
                </a:solidFill>
              </a:defRPr>
            </a:lvl7pPr>
            <a:lvl8pPr lvl="7">
              <a:spcBef>
                <a:spcPts val="0"/>
              </a:spcBef>
              <a:spcAft>
                <a:spcPts val="0"/>
              </a:spcAft>
              <a:buClr>
                <a:schemeClr val="dk2"/>
              </a:buClr>
              <a:buSzPts val="6600"/>
              <a:buNone/>
              <a:defRPr sz="6600" b="0">
                <a:solidFill>
                  <a:schemeClr val="dk2"/>
                </a:solidFill>
              </a:defRPr>
            </a:lvl8pPr>
            <a:lvl9pPr lvl="8">
              <a:spcBef>
                <a:spcPts val="0"/>
              </a:spcBef>
              <a:spcAft>
                <a:spcPts val="0"/>
              </a:spcAft>
              <a:buClr>
                <a:schemeClr val="dk2"/>
              </a:buClr>
              <a:buSzPts val="6600"/>
              <a:buNone/>
              <a:defRPr sz="6600" b="0">
                <a:solidFill>
                  <a:schemeClr val="dk2"/>
                </a:solidFill>
              </a:defRPr>
            </a:lvl9pPr>
          </a:lstStyle>
          <a:p>
            <a:endParaRPr/>
          </a:p>
        </p:txBody>
      </p:sp>
      <p:sp>
        <p:nvSpPr>
          <p:cNvPr id="44" name="Google Shape;44;p8"/>
          <p:cNvSpPr txBox="1">
            <a:spLocks noGrp="1"/>
          </p:cNvSpPr>
          <p:nvPr>
            <p:ph type="sldNum" idx="12"/>
          </p:nvPr>
        </p:nvSpPr>
        <p:spPr>
          <a:xfrm>
            <a:off x="9340296" y="6853777"/>
            <a:ext cx="604800" cy="578400"/>
          </a:xfrm>
          <a:prstGeom prst="rect">
            <a:avLst/>
          </a:prstGeom>
        </p:spPr>
        <p:txBody>
          <a:bodyPr spcFirstLastPara="1" wrap="square" lIns="111975" tIns="111975" rIns="111975" bIns="1119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2"/>
        <p:cNvGrpSpPr/>
        <p:nvPr/>
      </p:nvGrpSpPr>
      <p:grpSpPr>
        <a:xfrm>
          <a:off x="0" y="0"/>
          <a:ext cx="0" cy="0"/>
          <a:chOff x="0" y="0"/>
          <a:chExt cx="0" cy="0"/>
        </a:xfrm>
      </p:grpSpPr>
      <p:sp>
        <p:nvSpPr>
          <p:cNvPr id="53" name="Google Shape;53;p10"/>
          <p:cNvSpPr txBox="1">
            <a:spLocks noGrp="1"/>
          </p:cNvSpPr>
          <p:nvPr>
            <p:ph type="body" idx="1"/>
          </p:nvPr>
        </p:nvSpPr>
        <p:spPr>
          <a:xfrm>
            <a:off x="343628" y="6218121"/>
            <a:ext cx="6613200" cy="880200"/>
          </a:xfrm>
          <a:prstGeom prst="rect">
            <a:avLst/>
          </a:prstGeom>
        </p:spPr>
        <p:txBody>
          <a:bodyPr spcFirstLastPara="1" wrap="square" lIns="111975" tIns="111975" rIns="111975" bIns="111975" anchor="ctr" anchorCtr="0"/>
          <a:lstStyle>
            <a:lvl1pPr marL="457200" lvl="0" indent="-228600">
              <a:lnSpc>
                <a:spcPct val="100000"/>
              </a:lnSpc>
              <a:spcBef>
                <a:spcPts val="0"/>
              </a:spcBef>
              <a:spcAft>
                <a:spcPts val="0"/>
              </a:spcAft>
              <a:buSzPts val="2900"/>
              <a:buFont typeface="PT Sans Narrow"/>
              <a:buNone/>
              <a:defRPr sz="2900">
                <a:latin typeface="PT Sans Narrow"/>
                <a:ea typeface="PT Sans Narrow"/>
                <a:cs typeface="PT Sans Narrow"/>
                <a:sym typeface="PT Sans Narrow"/>
              </a:defRPr>
            </a:lvl1pPr>
          </a:lstStyle>
          <a:p>
            <a:endParaRPr/>
          </a:p>
        </p:txBody>
      </p:sp>
      <p:sp>
        <p:nvSpPr>
          <p:cNvPr id="54" name="Google Shape;54;p10"/>
          <p:cNvSpPr txBox="1">
            <a:spLocks noGrp="1"/>
          </p:cNvSpPr>
          <p:nvPr>
            <p:ph type="sldNum" idx="12"/>
          </p:nvPr>
        </p:nvSpPr>
        <p:spPr>
          <a:xfrm>
            <a:off x="9340296" y="6853777"/>
            <a:ext cx="604800" cy="578400"/>
          </a:xfrm>
          <a:prstGeom prst="rect">
            <a:avLst/>
          </a:prstGeom>
        </p:spPr>
        <p:txBody>
          <a:bodyPr spcFirstLastPara="1" wrap="square" lIns="111975" tIns="111975" rIns="111975" bIns="1119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5"/>
        <p:cNvGrpSpPr/>
        <p:nvPr/>
      </p:nvGrpSpPr>
      <p:grpSpPr>
        <a:xfrm>
          <a:off x="0" y="0"/>
          <a:ext cx="0" cy="0"/>
          <a:chOff x="0" y="0"/>
          <a:chExt cx="0" cy="0"/>
        </a:xfrm>
      </p:grpSpPr>
      <p:sp>
        <p:nvSpPr>
          <p:cNvPr id="56" name="Google Shape;56;p11"/>
          <p:cNvSpPr/>
          <p:nvPr/>
        </p:nvSpPr>
        <p:spPr>
          <a:xfrm>
            <a:off x="-83" y="7415933"/>
            <a:ext cx="10080600" cy="143700"/>
          </a:xfrm>
          <a:prstGeom prst="rect">
            <a:avLst/>
          </a:prstGeom>
          <a:solidFill>
            <a:schemeClr val="lt2"/>
          </a:solidFill>
          <a:ln>
            <a:noFill/>
          </a:ln>
        </p:spPr>
        <p:txBody>
          <a:bodyPr spcFirstLastPara="1" wrap="square" lIns="111975" tIns="111975" rIns="111975" bIns="111975" anchor="ctr" anchorCtr="0">
            <a:noAutofit/>
          </a:bodyPr>
          <a:lstStyle/>
          <a:p>
            <a:pPr marL="0" lvl="0" indent="0" algn="l" rtl="0">
              <a:spcBef>
                <a:spcPts val="0"/>
              </a:spcBef>
              <a:spcAft>
                <a:spcPts val="0"/>
              </a:spcAft>
              <a:buNone/>
            </a:pPr>
            <a:endParaRPr/>
          </a:p>
        </p:txBody>
      </p:sp>
      <p:sp>
        <p:nvSpPr>
          <p:cNvPr id="57" name="Google Shape;57;p11"/>
          <p:cNvSpPr txBox="1">
            <a:spLocks noGrp="1"/>
          </p:cNvSpPr>
          <p:nvPr>
            <p:ph type="title" hasCustomPrompt="1"/>
          </p:nvPr>
        </p:nvSpPr>
        <p:spPr>
          <a:xfrm>
            <a:off x="343628" y="1917807"/>
            <a:ext cx="9393300" cy="2261100"/>
          </a:xfrm>
          <a:prstGeom prst="rect">
            <a:avLst/>
          </a:prstGeom>
        </p:spPr>
        <p:txBody>
          <a:bodyPr spcFirstLastPara="1" wrap="square" lIns="111975" tIns="111975" rIns="111975" bIns="111975" anchor="ctr" anchorCtr="0"/>
          <a:lstStyle>
            <a:lvl1pPr lvl="0" algn="ctr">
              <a:spcBef>
                <a:spcPts val="0"/>
              </a:spcBef>
              <a:spcAft>
                <a:spcPts val="0"/>
              </a:spcAft>
              <a:buClr>
                <a:schemeClr val="accent3"/>
              </a:buClr>
              <a:buSzPts val="15900"/>
              <a:buNone/>
              <a:defRPr sz="15900">
                <a:solidFill>
                  <a:schemeClr val="accent3"/>
                </a:solidFill>
              </a:defRPr>
            </a:lvl1pPr>
            <a:lvl2pPr lvl="1" algn="ctr">
              <a:spcBef>
                <a:spcPts val="0"/>
              </a:spcBef>
              <a:spcAft>
                <a:spcPts val="0"/>
              </a:spcAft>
              <a:buClr>
                <a:schemeClr val="accent3"/>
              </a:buClr>
              <a:buSzPts val="15900"/>
              <a:buNone/>
              <a:defRPr sz="15900">
                <a:solidFill>
                  <a:schemeClr val="accent3"/>
                </a:solidFill>
              </a:defRPr>
            </a:lvl2pPr>
            <a:lvl3pPr lvl="2" algn="ctr">
              <a:spcBef>
                <a:spcPts val="0"/>
              </a:spcBef>
              <a:spcAft>
                <a:spcPts val="0"/>
              </a:spcAft>
              <a:buClr>
                <a:schemeClr val="accent3"/>
              </a:buClr>
              <a:buSzPts val="15900"/>
              <a:buNone/>
              <a:defRPr sz="15900">
                <a:solidFill>
                  <a:schemeClr val="accent3"/>
                </a:solidFill>
              </a:defRPr>
            </a:lvl3pPr>
            <a:lvl4pPr lvl="3" algn="ctr">
              <a:spcBef>
                <a:spcPts val="0"/>
              </a:spcBef>
              <a:spcAft>
                <a:spcPts val="0"/>
              </a:spcAft>
              <a:buClr>
                <a:schemeClr val="accent3"/>
              </a:buClr>
              <a:buSzPts val="15900"/>
              <a:buNone/>
              <a:defRPr sz="15900">
                <a:solidFill>
                  <a:schemeClr val="accent3"/>
                </a:solidFill>
              </a:defRPr>
            </a:lvl4pPr>
            <a:lvl5pPr lvl="4" algn="ctr">
              <a:spcBef>
                <a:spcPts val="0"/>
              </a:spcBef>
              <a:spcAft>
                <a:spcPts val="0"/>
              </a:spcAft>
              <a:buClr>
                <a:schemeClr val="accent3"/>
              </a:buClr>
              <a:buSzPts val="15900"/>
              <a:buNone/>
              <a:defRPr sz="15900">
                <a:solidFill>
                  <a:schemeClr val="accent3"/>
                </a:solidFill>
              </a:defRPr>
            </a:lvl5pPr>
            <a:lvl6pPr lvl="5" algn="ctr">
              <a:spcBef>
                <a:spcPts val="0"/>
              </a:spcBef>
              <a:spcAft>
                <a:spcPts val="0"/>
              </a:spcAft>
              <a:buClr>
                <a:schemeClr val="accent3"/>
              </a:buClr>
              <a:buSzPts val="15900"/>
              <a:buNone/>
              <a:defRPr sz="15900">
                <a:solidFill>
                  <a:schemeClr val="accent3"/>
                </a:solidFill>
              </a:defRPr>
            </a:lvl6pPr>
            <a:lvl7pPr lvl="6" algn="ctr">
              <a:spcBef>
                <a:spcPts val="0"/>
              </a:spcBef>
              <a:spcAft>
                <a:spcPts val="0"/>
              </a:spcAft>
              <a:buClr>
                <a:schemeClr val="accent3"/>
              </a:buClr>
              <a:buSzPts val="15900"/>
              <a:buNone/>
              <a:defRPr sz="15900">
                <a:solidFill>
                  <a:schemeClr val="accent3"/>
                </a:solidFill>
              </a:defRPr>
            </a:lvl7pPr>
            <a:lvl8pPr lvl="7" algn="ctr">
              <a:spcBef>
                <a:spcPts val="0"/>
              </a:spcBef>
              <a:spcAft>
                <a:spcPts val="0"/>
              </a:spcAft>
              <a:buClr>
                <a:schemeClr val="accent3"/>
              </a:buClr>
              <a:buSzPts val="15900"/>
              <a:buNone/>
              <a:defRPr sz="15900">
                <a:solidFill>
                  <a:schemeClr val="accent3"/>
                </a:solidFill>
              </a:defRPr>
            </a:lvl8pPr>
            <a:lvl9pPr lvl="8" algn="ctr">
              <a:spcBef>
                <a:spcPts val="0"/>
              </a:spcBef>
              <a:spcAft>
                <a:spcPts val="0"/>
              </a:spcAft>
              <a:buClr>
                <a:schemeClr val="accent3"/>
              </a:buClr>
              <a:buSzPts val="15900"/>
              <a:buNone/>
              <a:defRPr sz="15900">
                <a:solidFill>
                  <a:schemeClr val="accent3"/>
                </a:solidFill>
              </a:defRPr>
            </a:lvl9pPr>
          </a:lstStyle>
          <a:p>
            <a:r>
              <a:t>xx%</a:t>
            </a:r>
          </a:p>
        </p:txBody>
      </p:sp>
      <p:sp>
        <p:nvSpPr>
          <p:cNvPr id="58" name="Google Shape;58;p11"/>
          <p:cNvSpPr txBox="1">
            <a:spLocks noGrp="1"/>
          </p:cNvSpPr>
          <p:nvPr>
            <p:ph type="body" idx="1"/>
          </p:nvPr>
        </p:nvSpPr>
        <p:spPr>
          <a:xfrm>
            <a:off x="343628" y="4402866"/>
            <a:ext cx="9393300" cy="1575000"/>
          </a:xfrm>
          <a:prstGeom prst="rect">
            <a:avLst/>
          </a:prstGeom>
        </p:spPr>
        <p:txBody>
          <a:bodyPr spcFirstLastPara="1" wrap="square" lIns="111975" tIns="111975" rIns="111975" bIns="111975" anchor="t" anchorCtr="0"/>
          <a:lstStyle>
            <a:lvl1pPr marL="457200" lvl="0" indent="-368300" algn="ctr">
              <a:spcBef>
                <a:spcPts val="0"/>
              </a:spcBef>
              <a:spcAft>
                <a:spcPts val="0"/>
              </a:spcAft>
              <a:buSzPts val="2200"/>
              <a:buChar char="●"/>
              <a:defRPr/>
            </a:lvl1pPr>
            <a:lvl2pPr marL="914400" lvl="1" indent="-336550" algn="ctr">
              <a:spcBef>
                <a:spcPts val="2000"/>
              </a:spcBef>
              <a:spcAft>
                <a:spcPts val="0"/>
              </a:spcAft>
              <a:buSzPts val="1700"/>
              <a:buChar char="○"/>
              <a:defRPr/>
            </a:lvl2pPr>
            <a:lvl3pPr marL="1371600" lvl="2" indent="-336550" algn="ctr">
              <a:spcBef>
                <a:spcPts val="2000"/>
              </a:spcBef>
              <a:spcAft>
                <a:spcPts val="0"/>
              </a:spcAft>
              <a:buSzPts val="1700"/>
              <a:buChar char="■"/>
              <a:defRPr/>
            </a:lvl3pPr>
            <a:lvl4pPr marL="1828800" lvl="3" indent="-336550" algn="ctr">
              <a:spcBef>
                <a:spcPts val="2000"/>
              </a:spcBef>
              <a:spcAft>
                <a:spcPts val="0"/>
              </a:spcAft>
              <a:buSzPts val="1700"/>
              <a:buChar char="●"/>
              <a:defRPr/>
            </a:lvl4pPr>
            <a:lvl5pPr marL="2286000" lvl="4" indent="-336550" algn="ctr">
              <a:spcBef>
                <a:spcPts val="2000"/>
              </a:spcBef>
              <a:spcAft>
                <a:spcPts val="0"/>
              </a:spcAft>
              <a:buSzPts val="1700"/>
              <a:buChar char="○"/>
              <a:defRPr/>
            </a:lvl5pPr>
            <a:lvl6pPr marL="2743200" lvl="5" indent="-336550" algn="ctr">
              <a:spcBef>
                <a:spcPts val="2000"/>
              </a:spcBef>
              <a:spcAft>
                <a:spcPts val="0"/>
              </a:spcAft>
              <a:buSzPts val="1700"/>
              <a:buChar char="■"/>
              <a:defRPr/>
            </a:lvl6pPr>
            <a:lvl7pPr marL="3200400" lvl="6" indent="-336550" algn="ctr">
              <a:spcBef>
                <a:spcPts val="2000"/>
              </a:spcBef>
              <a:spcAft>
                <a:spcPts val="0"/>
              </a:spcAft>
              <a:buSzPts val="1700"/>
              <a:buChar char="●"/>
              <a:defRPr/>
            </a:lvl7pPr>
            <a:lvl8pPr marL="3657600" lvl="7" indent="-336550" algn="ctr">
              <a:spcBef>
                <a:spcPts val="2000"/>
              </a:spcBef>
              <a:spcAft>
                <a:spcPts val="0"/>
              </a:spcAft>
              <a:buSzPts val="1700"/>
              <a:buChar char="○"/>
              <a:defRPr/>
            </a:lvl8pPr>
            <a:lvl9pPr marL="4114800" lvl="8" indent="-336550" algn="ctr">
              <a:spcBef>
                <a:spcPts val="2000"/>
              </a:spcBef>
              <a:spcAft>
                <a:spcPts val="2000"/>
              </a:spcAft>
              <a:buSzPts val="1700"/>
              <a:buChar char="■"/>
              <a:defRPr/>
            </a:lvl9pPr>
          </a:lstStyle>
          <a:p>
            <a:endParaRPr/>
          </a:p>
        </p:txBody>
      </p:sp>
      <p:sp>
        <p:nvSpPr>
          <p:cNvPr id="59" name="Google Shape;59;p11"/>
          <p:cNvSpPr txBox="1">
            <a:spLocks noGrp="1"/>
          </p:cNvSpPr>
          <p:nvPr>
            <p:ph type="sldNum" idx="12"/>
          </p:nvPr>
        </p:nvSpPr>
        <p:spPr>
          <a:xfrm>
            <a:off x="9340296" y="6853777"/>
            <a:ext cx="604800" cy="578400"/>
          </a:xfrm>
          <a:prstGeom prst="rect">
            <a:avLst/>
          </a:prstGeom>
        </p:spPr>
        <p:txBody>
          <a:bodyPr spcFirstLastPara="1" wrap="square" lIns="111975" tIns="111975" rIns="111975" bIns="1119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12"/>
          <p:cNvSpPr txBox="1">
            <a:spLocks noGrp="1"/>
          </p:cNvSpPr>
          <p:nvPr>
            <p:ph type="sldNum" idx="12"/>
          </p:nvPr>
        </p:nvSpPr>
        <p:spPr>
          <a:xfrm>
            <a:off x="9340296" y="6853777"/>
            <a:ext cx="604800" cy="578400"/>
          </a:xfrm>
          <a:prstGeom prst="rect">
            <a:avLst/>
          </a:prstGeom>
        </p:spPr>
        <p:txBody>
          <a:bodyPr spcFirstLastPara="1" wrap="square" lIns="111975" tIns="111975" rIns="111975" bIns="11197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43628" y="654077"/>
            <a:ext cx="9393300" cy="1039800"/>
          </a:xfrm>
          <a:prstGeom prst="rect">
            <a:avLst/>
          </a:prstGeom>
          <a:noFill/>
          <a:ln>
            <a:noFill/>
          </a:ln>
        </p:spPr>
        <p:txBody>
          <a:bodyPr spcFirstLastPara="1" wrap="square" lIns="111975" tIns="111975" rIns="111975" bIns="111975" anchor="t" anchorCtr="0"/>
          <a:lstStyle>
            <a:lvl1pPr lvl="0">
              <a:spcBef>
                <a:spcPts val="0"/>
              </a:spcBef>
              <a:spcAft>
                <a:spcPts val="0"/>
              </a:spcAft>
              <a:buClr>
                <a:schemeClr val="accent1"/>
              </a:buClr>
              <a:buSzPts val="4400"/>
              <a:buFont typeface="PT Sans Narrow"/>
              <a:buNone/>
              <a:defRPr sz="4400" b="1">
                <a:solidFill>
                  <a:schemeClr val="accent1"/>
                </a:solidFill>
                <a:latin typeface="PT Sans Narrow"/>
                <a:ea typeface="PT Sans Narrow"/>
                <a:cs typeface="PT Sans Narrow"/>
                <a:sym typeface="PT Sans Narrow"/>
              </a:defRPr>
            </a:lvl1pPr>
            <a:lvl2pPr lvl="1">
              <a:spcBef>
                <a:spcPts val="0"/>
              </a:spcBef>
              <a:spcAft>
                <a:spcPts val="0"/>
              </a:spcAft>
              <a:buClr>
                <a:schemeClr val="accent1"/>
              </a:buClr>
              <a:buSzPts val="4400"/>
              <a:buFont typeface="PT Sans Narrow"/>
              <a:buNone/>
              <a:defRPr sz="4400" b="1">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4400"/>
              <a:buFont typeface="PT Sans Narrow"/>
              <a:buNone/>
              <a:defRPr sz="4400" b="1">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4400"/>
              <a:buFont typeface="PT Sans Narrow"/>
              <a:buNone/>
              <a:defRPr sz="4400" b="1">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4400"/>
              <a:buFont typeface="PT Sans Narrow"/>
              <a:buNone/>
              <a:defRPr sz="4400" b="1">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4400"/>
              <a:buFont typeface="PT Sans Narrow"/>
              <a:buNone/>
              <a:defRPr sz="4400" b="1">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4400"/>
              <a:buFont typeface="PT Sans Narrow"/>
              <a:buNone/>
              <a:defRPr sz="4400" b="1">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4400"/>
              <a:buFont typeface="PT Sans Narrow"/>
              <a:buNone/>
              <a:defRPr sz="4400" b="1">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4400"/>
              <a:buFont typeface="PT Sans Narrow"/>
              <a:buNone/>
              <a:defRPr sz="4400" b="1">
                <a:solidFill>
                  <a:schemeClr val="accent1"/>
                </a:solidFill>
                <a:latin typeface="PT Sans Narrow"/>
                <a:ea typeface="PT Sans Narrow"/>
                <a:cs typeface="PT Sans Narrow"/>
                <a:sym typeface="PT Sans Narrow"/>
              </a:defRPr>
            </a:lvl9pPr>
          </a:lstStyle>
          <a:p>
            <a:endParaRPr/>
          </a:p>
        </p:txBody>
      </p:sp>
      <p:sp>
        <p:nvSpPr>
          <p:cNvPr id="7" name="Google Shape;7;p1"/>
          <p:cNvSpPr txBox="1">
            <a:spLocks noGrp="1"/>
          </p:cNvSpPr>
          <p:nvPr>
            <p:ph type="body" idx="1"/>
          </p:nvPr>
        </p:nvSpPr>
        <p:spPr>
          <a:xfrm>
            <a:off x="343628" y="1861185"/>
            <a:ext cx="9393300" cy="4854300"/>
          </a:xfrm>
          <a:prstGeom prst="rect">
            <a:avLst/>
          </a:prstGeom>
          <a:noFill/>
          <a:ln>
            <a:noFill/>
          </a:ln>
        </p:spPr>
        <p:txBody>
          <a:bodyPr spcFirstLastPara="1" wrap="square" lIns="111975" tIns="111975" rIns="111975" bIns="111975" anchor="t" anchorCtr="0"/>
          <a:lstStyle>
            <a:lvl1pPr marL="457200" lvl="0" indent="-368300">
              <a:lnSpc>
                <a:spcPct val="115000"/>
              </a:lnSpc>
              <a:spcBef>
                <a:spcPts val="0"/>
              </a:spcBef>
              <a:spcAft>
                <a:spcPts val="0"/>
              </a:spcAft>
              <a:buClr>
                <a:schemeClr val="dk2"/>
              </a:buClr>
              <a:buSzPts val="2200"/>
              <a:buFont typeface="Open Sans"/>
              <a:buChar char="●"/>
              <a:defRPr sz="2200">
                <a:solidFill>
                  <a:schemeClr val="dk2"/>
                </a:solidFill>
                <a:latin typeface="Open Sans"/>
                <a:ea typeface="Open Sans"/>
                <a:cs typeface="Open Sans"/>
                <a:sym typeface="Open Sans"/>
              </a:defRPr>
            </a:lvl1pPr>
            <a:lvl2pPr marL="914400" lvl="1" indent="-336550">
              <a:lnSpc>
                <a:spcPct val="115000"/>
              </a:lnSpc>
              <a:spcBef>
                <a:spcPts val="2000"/>
              </a:spcBef>
              <a:spcAft>
                <a:spcPts val="0"/>
              </a:spcAft>
              <a:buClr>
                <a:schemeClr val="dk2"/>
              </a:buClr>
              <a:buSzPts val="1700"/>
              <a:buFont typeface="Open Sans"/>
              <a:buChar char="○"/>
              <a:defRPr sz="1700">
                <a:solidFill>
                  <a:schemeClr val="dk2"/>
                </a:solidFill>
                <a:latin typeface="Open Sans"/>
                <a:ea typeface="Open Sans"/>
                <a:cs typeface="Open Sans"/>
                <a:sym typeface="Open Sans"/>
              </a:defRPr>
            </a:lvl2pPr>
            <a:lvl3pPr marL="1371600" lvl="2" indent="-336550">
              <a:lnSpc>
                <a:spcPct val="115000"/>
              </a:lnSpc>
              <a:spcBef>
                <a:spcPts val="2000"/>
              </a:spcBef>
              <a:spcAft>
                <a:spcPts val="0"/>
              </a:spcAft>
              <a:buClr>
                <a:schemeClr val="dk2"/>
              </a:buClr>
              <a:buSzPts val="1700"/>
              <a:buFont typeface="Open Sans"/>
              <a:buChar char="■"/>
              <a:defRPr sz="1700">
                <a:solidFill>
                  <a:schemeClr val="dk2"/>
                </a:solidFill>
                <a:latin typeface="Open Sans"/>
                <a:ea typeface="Open Sans"/>
                <a:cs typeface="Open Sans"/>
                <a:sym typeface="Open Sans"/>
              </a:defRPr>
            </a:lvl3pPr>
            <a:lvl4pPr marL="1828800" lvl="3" indent="-336550">
              <a:lnSpc>
                <a:spcPct val="115000"/>
              </a:lnSpc>
              <a:spcBef>
                <a:spcPts val="2000"/>
              </a:spcBef>
              <a:spcAft>
                <a:spcPts val="0"/>
              </a:spcAft>
              <a:buClr>
                <a:schemeClr val="dk2"/>
              </a:buClr>
              <a:buSzPts val="1700"/>
              <a:buFont typeface="Open Sans"/>
              <a:buChar char="●"/>
              <a:defRPr sz="1700">
                <a:solidFill>
                  <a:schemeClr val="dk2"/>
                </a:solidFill>
                <a:latin typeface="Open Sans"/>
                <a:ea typeface="Open Sans"/>
                <a:cs typeface="Open Sans"/>
                <a:sym typeface="Open Sans"/>
              </a:defRPr>
            </a:lvl4pPr>
            <a:lvl5pPr marL="2286000" lvl="4" indent="-336550">
              <a:lnSpc>
                <a:spcPct val="115000"/>
              </a:lnSpc>
              <a:spcBef>
                <a:spcPts val="2000"/>
              </a:spcBef>
              <a:spcAft>
                <a:spcPts val="0"/>
              </a:spcAft>
              <a:buClr>
                <a:schemeClr val="dk2"/>
              </a:buClr>
              <a:buSzPts val="1700"/>
              <a:buFont typeface="Open Sans"/>
              <a:buChar char="○"/>
              <a:defRPr sz="1700">
                <a:solidFill>
                  <a:schemeClr val="dk2"/>
                </a:solidFill>
                <a:latin typeface="Open Sans"/>
                <a:ea typeface="Open Sans"/>
                <a:cs typeface="Open Sans"/>
                <a:sym typeface="Open Sans"/>
              </a:defRPr>
            </a:lvl5pPr>
            <a:lvl6pPr marL="2743200" lvl="5" indent="-336550">
              <a:lnSpc>
                <a:spcPct val="115000"/>
              </a:lnSpc>
              <a:spcBef>
                <a:spcPts val="2000"/>
              </a:spcBef>
              <a:spcAft>
                <a:spcPts val="0"/>
              </a:spcAft>
              <a:buClr>
                <a:schemeClr val="dk2"/>
              </a:buClr>
              <a:buSzPts val="1700"/>
              <a:buFont typeface="Open Sans"/>
              <a:buChar char="■"/>
              <a:defRPr sz="1700">
                <a:solidFill>
                  <a:schemeClr val="dk2"/>
                </a:solidFill>
                <a:latin typeface="Open Sans"/>
                <a:ea typeface="Open Sans"/>
                <a:cs typeface="Open Sans"/>
                <a:sym typeface="Open Sans"/>
              </a:defRPr>
            </a:lvl6pPr>
            <a:lvl7pPr marL="3200400" lvl="6" indent="-336550">
              <a:lnSpc>
                <a:spcPct val="115000"/>
              </a:lnSpc>
              <a:spcBef>
                <a:spcPts val="2000"/>
              </a:spcBef>
              <a:spcAft>
                <a:spcPts val="0"/>
              </a:spcAft>
              <a:buClr>
                <a:schemeClr val="dk2"/>
              </a:buClr>
              <a:buSzPts val="1700"/>
              <a:buFont typeface="Open Sans"/>
              <a:buChar char="●"/>
              <a:defRPr sz="1700">
                <a:solidFill>
                  <a:schemeClr val="dk2"/>
                </a:solidFill>
                <a:latin typeface="Open Sans"/>
                <a:ea typeface="Open Sans"/>
                <a:cs typeface="Open Sans"/>
                <a:sym typeface="Open Sans"/>
              </a:defRPr>
            </a:lvl7pPr>
            <a:lvl8pPr marL="3657600" lvl="7" indent="-336550">
              <a:lnSpc>
                <a:spcPct val="115000"/>
              </a:lnSpc>
              <a:spcBef>
                <a:spcPts val="2000"/>
              </a:spcBef>
              <a:spcAft>
                <a:spcPts val="0"/>
              </a:spcAft>
              <a:buClr>
                <a:schemeClr val="dk2"/>
              </a:buClr>
              <a:buSzPts val="1700"/>
              <a:buFont typeface="Open Sans"/>
              <a:buChar char="○"/>
              <a:defRPr sz="1700">
                <a:solidFill>
                  <a:schemeClr val="dk2"/>
                </a:solidFill>
                <a:latin typeface="Open Sans"/>
                <a:ea typeface="Open Sans"/>
                <a:cs typeface="Open Sans"/>
                <a:sym typeface="Open Sans"/>
              </a:defRPr>
            </a:lvl8pPr>
            <a:lvl9pPr marL="4114800" lvl="8" indent="-336550">
              <a:lnSpc>
                <a:spcPct val="115000"/>
              </a:lnSpc>
              <a:spcBef>
                <a:spcPts val="2000"/>
              </a:spcBef>
              <a:spcAft>
                <a:spcPts val="2000"/>
              </a:spcAft>
              <a:buClr>
                <a:schemeClr val="dk2"/>
              </a:buClr>
              <a:buSzPts val="1700"/>
              <a:buFont typeface="Open Sans"/>
              <a:buChar char="■"/>
              <a:defRPr sz="1700">
                <a:solidFill>
                  <a:schemeClr val="dk2"/>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9340296" y="6853777"/>
            <a:ext cx="604800" cy="578400"/>
          </a:xfrm>
          <a:prstGeom prst="rect">
            <a:avLst/>
          </a:prstGeom>
          <a:noFill/>
          <a:ln>
            <a:noFill/>
          </a:ln>
        </p:spPr>
        <p:txBody>
          <a:bodyPr spcFirstLastPara="1" wrap="square" lIns="111975" tIns="111975" rIns="111975" bIns="111975" anchor="ctr" anchorCtr="0">
            <a:noAutofit/>
          </a:bodyPr>
          <a:lstStyle>
            <a:lvl1pPr lvl="0" algn="r">
              <a:buNone/>
              <a:defRPr sz="1200">
                <a:solidFill>
                  <a:schemeClr val="dk2"/>
                </a:solidFill>
                <a:latin typeface="Open Sans"/>
                <a:ea typeface="Open Sans"/>
                <a:cs typeface="Open Sans"/>
                <a:sym typeface="Open Sans"/>
              </a:defRPr>
            </a:lvl1pPr>
            <a:lvl2pPr lvl="1" algn="r">
              <a:buNone/>
              <a:defRPr sz="1200">
                <a:solidFill>
                  <a:schemeClr val="dk2"/>
                </a:solidFill>
                <a:latin typeface="Open Sans"/>
                <a:ea typeface="Open Sans"/>
                <a:cs typeface="Open Sans"/>
                <a:sym typeface="Open Sans"/>
              </a:defRPr>
            </a:lvl2pPr>
            <a:lvl3pPr lvl="2" algn="r">
              <a:buNone/>
              <a:defRPr sz="1200">
                <a:solidFill>
                  <a:schemeClr val="dk2"/>
                </a:solidFill>
                <a:latin typeface="Open Sans"/>
                <a:ea typeface="Open Sans"/>
                <a:cs typeface="Open Sans"/>
                <a:sym typeface="Open Sans"/>
              </a:defRPr>
            </a:lvl3pPr>
            <a:lvl4pPr lvl="3" algn="r">
              <a:buNone/>
              <a:defRPr sz="1200">
                <a:solidFill>
                  <a:schemeClr val="dk2"/>
                </a:solidFill>
                <a:latin typeface="Open Sans"/>
                <a:ea typeface="Open Sans"/>
                <a:cs typeface="Open Sans"/>
                <a:sym typeface="Open Sans"/>
              </a:defRPr>
            </a:lvl4pPr>
            <a:lvl5pPr lvl="4" algn="r">
              <a:buNone/>
              <a:defRPr sz="1200">
                <a:solidFill>
                  <a:schemeClr val="dk2"/>
                </a:solidFill>
                <a:latin typeface="Open Sans"/>
                <a:ea typeface="Open Sans"/>
                <a:cs typeface="Open Sans"/>
                <a:sym typeface="Open Sans"/>
              </a:defRPr>
            </a:lvl5pPr>
            <a:lvl6pPr lvl="5" algn="r">
              <a:buNone/>
              <a:defRPr sz="1200">
                <a:solidFill>
                  <a:schemeClr val="dk2"/>
                </a:solidFill>
                <a:latin typeface="Open Sans"/>
                <a:ea typeface="Open Sans"/>
                <a:cs typeface="Open Sans"/>
                <a:sym typeface="Open Sans"/>
              </a:defRPr>
            </a:lvl6pPr>
            <a:lvl7pPr lvl="6" algn="r">
              <a:buNone/>
              <a:defRPr sz="1200">
                <a:solidFill>
                  <a:schemeClr val="dk2"/>
                </a:solidFill>
                <a:latin typeface="Open Sans"/>
                <a:ea typeface="Open Sans"/>
                <a:cs typeface="Open Sans"/>
                <a:sym typeface="Open Sans"/>
              </a:defRPr>
            </a:lvl7pPr>
            <a:lvl8pPr lvl="7" algn="r">
              <a:buNone/>
              <a:defRPr sz="1200">
                <a:solidFill>
                  <a:schemeClr val="dk2"/>
                </a:solidFill>
                <a:latin typeface="Open Sans"/>
                <a:ea typeface="Open Sans"/>
                <a:cs typeface="Open Sans"/>
                <a:sym typeface="Open Sans"/>
              </a:defRPr>
            </a:lvl8pPr>
            <a:lvl9pPr lvl="8" algn="r">
              <a:buNone/>
              <a:defRPr sz="1200">
                <a:solidFill>
                  <a:schemeClr val="dk2"/>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3" r:id="rId4"/>
    <p:sldLayoutId id="2147483654" r:id="rId5"/>
    <p:sldLayoutId id="2147483656" r:id="rId6"/>
    <p:sldLayoutId id="2147483657" r:id="rId7"/>
    <p:sldLayoutId id="2147483658"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4"/>
          <p:cNvSpPr txBox="1">
            <a:spLocks noGrp="1"/>
          </p:cNvSpPr>
          <p:nvPr>
            <p:ph type="ctrTitle"/>
          </p:nvPr>
        </p:nvSpPr>
        <p:spPr>
          <a:prstGeom prst="rect">
            <a:avLst/>
          </a:prstGeom>
        </p:spPr>
        <p:txBody>
          <a:bodyPr spcFirstLastPara="1" wrap="square" lIns="111975" tIns="111975" rIns="111975" bIns="111975" anchor="b" anchorCtr="0">
            <a:noAutofit/>
          </a:bodyPr>
          <a:lstStyle/>
          <a:p>
            <a:pPr marL="0" lvl="0" indent="0" algn="ctr" rtl="0">
              <a:spcBef>
                <a:spcPts val="0"/>
              </a:spcBef>
              <a:spcAft>
                <a:spcPts val="0"/>
              </a:spcAft>
              <a:buClr>
                <a:srgbClr val="000000"/>
              </a:buClr>
              <a:buFont typeface="Arial"/>
              <a:buNone/>
            </a:pPr>
            <a:r>
              <a:rPr lang="en-US" sz="4000" dirty="0" smtClean="0">
                <a:latin typeface="Roboto" pitchFamily="2" charset="0"/>
                <a:ea typeface="Roboto" pitchFamily="2" charset="0"/>
              </a:rPr>
              <a:t>Immigration Remedies for Victims of Crime</a:t>
            </a:r>
            <a:endParaRPr sz="4000" dirty="0">
              <a:latin typeface="Roboto" pitchFamily="2" charset="0"/>
              <a:ea typeface="Roboto" pitchFamily="2" charset="0"/>
            </a:endParaRPr>
          </a:p>
        </p:txBody>
      </p:sp>
      <p:sp>
        <p:nvSpPr>
          <p:cNvPr id="70" name="Google Shape;70;p14"/>
          <p:cNvSpPr txBox="1">
            <a:spLocks noGrp="1"/>
          </p:cNvSpPr>
          <p:nvPr>
            <p:ph type="subTitle" idx="1"/>
          </p:nvPr>
        </p:nvSpPr>
        <p:spPr>
          <a:xfrm>
            <a:off x="1678997" y="4579577"/>
            <a:ext cx="6723817" cy="1898400"/>
          </a:xfrm>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sz="1800" b="1" dirty="0">
                <a:latin typeface="Roboto" pitchFamily="2" charset="0"/>
                <a:ea typeface="Roboto" pitchFamily="2" charset="0"/>
              </a:rPr>
              <a:t>Maxwell Street Legal Clinic</a:t>
            </a:r>
            <a:endParaRPr sz="1800" b="1" dirty="0">
              <a:latin typeface="Roboto" pitchFamily="2" charset="0"/>
              <a:ea typeface="Roboto" pitchFamily="2" charset="0"/>
            </a:endParaRPr>
          </a:p>
          <a:p>
            <a:pPr marL="0" lvl="0" indent="0" algn="ctr" rtl="0">
              <a:spcBef>
                <a:spcPts val="0"/>
              </a:spcBef>
              <a:spcAft>
                <a:spcPts val="0"/>
              </a:spcAft>
              <a:buNone/>
            </a:pPr>
            <a:r>
              <a:rPr lang="en-US" sz="1800" dirty="0" smtClean="0">
                <a:latin typeface="Roboto" pitchFamily="2" charset="0"/>
                <a:ea typeface="Roboto" pitchFamily="2" charset="0"/>
              </a:rPr>
              <a:t>Michelle Haubner, DOJ Accredited Representative, VOCA Fellow</a:t>
            </a:r>
          </a:p>
          <a:p>
            <a:pPr marL="0" lvl="0" indent="0" algn="ctr" rtl="0">
              <a:spcBef>
                <a:spcPts val="0"/>
              </a:spcBef>
              <a:spcAft>
                <a:spcPts val="0"/>
              </a:spcAft>
              <a:buNone/>
            </a:pPr>
            <a:r>
              <a:rPr lang="en-US" sz="1800" dirty="0" smtClean="0">
                <a:latin typeface="Roboto" pitchFamily="2" charset="0"/>
                <a:ea typeface="Roboto" pitchFamily="2" charset="0"/>
              </a:rPr>
              <a:t>Allison </a:t>
            </a:r>
            <a:r>
              <a:rPr lang="en-US" sz="1800" dirty="0" err="1" smtClean="0">
                <a:latin typeface="Roboto" pitchFamily="2" charset="0"/>
                <a:ea typeface="Roboto" pitchFamily="2" charset="0"/>
              </a:rPr>
              <a:t>Hight</a:t>
            </a:r>
            <a:r>
              <a:rPr lang="en-US" sz="1800" dirty="0" smtClean="0">
                <a:latin typeface="Roboto" pitchFamily="2" charset="0"/>
                <a:ea typeface="Roboto" pitchFamily="2" charset="0"/>
              </a:rPr>
              <a:t>, JD, VOCA Immigration Fellow</a:t>
            </a:r>
            <a:endParaRPr sz="1800" dirty="0">
              <a:latin typeface="Roboto" pitchFamily="2" charset="0"/>
              <a:ea typeface="Roboto" pitchFamily="2"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3628" y="105437"/>
            <a:ext cx="9393300" cy="1039800"/>
          </a:xfrm>
        </p:spPr>
        <p:txBody>
          <a:bodyPr/>
          <a:lstStyle/>
          <a:p>
            <a:pPr algn="ctr"/>
            <a:r>
              <a:rPr lang="en-US" dirty="0" smtClean="0">
                <a:latin typeface="Roboto" pitchFamily="2" charset="0"/>
                <a:ea typeface="Roboto" pitchFamily="2" charset="0"/>
              </a:rPr>
              <a:t>U Visa</a:t>
            </a:r>
            <a:endParaRPr lang="en-US" dirty="0">
              <a:latin typeface="Roboto" pitchFamily="2" charset="0"/>
              <a:ea typeface="Roboto" pitchFamily="2" charset="0"/>
            </a:endParaRPr>
          </a:p>
        </p:txBody>
      </p:sp>
      <p:sp>
        <p:nvSpPr>
          <p:cNvPr id="3" name="Text Placeholder 2"/>
          <p:cNvSpPr>
            <a:spLocks noGrp="1"/>
          </p:cNvSpPr>
          <p:nvPr>
            <p:ph type="body" idx="1"/>
          </p:nvPr>
        </p:nvSpPr>
        <p:spPr>
          <a:xfrm>
            <a:off x="173255" y="831280"/>
            <a:ext cx="9563673" cy="6637923"/>
          </a:xfrm>
        </p:spPr>
        <p:txBody>
          <a:bodyPr/>
          <a:lstStyle/>
          <a:p>
            <a:pPr marL="88900" indent="0">
              <a:buNone/>
            </a:pPr>
            <a:r>
              <a:rPr lang="en-US" sz="3600" dirty="0" smtClean="0">
                <a:solidFill>
                  <a:schemeClr val="bg2">
                    <a:lumMod val="50000"/>
                  </a:schemeClr>
                </a:solidFill>
                <a:latin typeface="Roboto" pitchFamily="2" charset="0"/>
                <a:ea typeface="Roboto" pitchFamily="2" charset="0"/>
              </a:rPr>
              <a:t>Key aspects of U visas:</a:t>
            </a:r>
            <a:br>
              <a:rPr lang="en-US" sz="3600" dirty="0" smtClean="0">
                <a:solidFill>
                  <a:schemeClr val="bg2">
                    <a:lumMod val="50000"/>
                  </a:schemeClr>
                </a:solidFill>
                <a:latin typeface="Roboto" pitchFamily="2" charset="0"/>
                <a:ea typeface="Roboto" pitchFamily="2" charset="0"/>
              </a:rPr>
            </a:br>
            <a:endParaRPr lang="en-US" sz="3600" dirty="0" smtClean="0">
              <a:solidFill>
                <a:schemeClr val="bg2">
                  <a:lumMod val="50000"/>
                </a:schemeClr>
              </a:solidFill>
              <a:latin typeface="Roboto" pitchFamily="2" charset="0"/>
              <a:ea typeface="Roboto" pitchFamily="2" charset="0"/>
            </a:endParaRPr>
          </a:p>
          <a:p>
            <a:pPr lvl="0">
              <a:buSzPct val="1000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Very long process.  Four years to receive response on U visa application, ten plus years to get visa if approved.</a:t>
            </a:r>
          </a:p>
          <a:p>
            <a:pPr lvl="0">
              <a:buSzPct val="1000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In the meantime, deferred action.</a:t>
            </a:r>
          </a:p>
          <a:p>
            <a:pPr lvl="0">
              <a:buSzPct val="1000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Applicant must cooperate with law enforcement.</a:t>
            </a:r>
          </a:p>
          <a:p>
            <a:pPr lvl="0">
              <a:buSzPct val="1000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Can work after application is approved, but very limited access to benefits (state-by-state).</a:t>
            </a:r>
          </a:p>
          <a:p>
            <a:pPr lvl="0">
              <a:buSzPct val="1000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Possible beneficiaries vary depending on the age of the principle applicant. (Under 21: spouse, children, parents, and unmarried siblings under 18.  Over 21: spouse and children. </a:t>
            </a:r>
          </a:p>
          <a:p>
            <a:pPr lvl="0">
              <a:buSzPct val="100000"/>
              <a:buFont typeface="Arial" panose="020B0604020202020204" pitchFamily="34" charset="0"/>
              <a:buChar char="•"/>
            </a:pPr>
            <a:endParaRPr lang="en-US" sz="2800" dirty="0" smtClean="0">
              <a:solidFill>
                <a:schemeClr val="bg2">
                  <a:lumMod val="50000"/>
                </a:schemeClr>
              </a:solidFill>
              <a:latin typeface="Roboto" pitchFamily="2" charset="0"/>
              <a:ea typeface="Roboto" pitchFamily="2" charset="0"/>
            </a:endParaRPr>
          </a:p>
        </p:txBody>
      </p:sp>
    </p:spTree>
    <p:extLst>
      <p:ext uri="{BB962C8B-B14F-4D97-AF65-F5344CB8AC3E}">
        <p14:creationId xmlns:p14="http://schemas.microsoft.com/office/powerpoint/2010/main" val="26041056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8"/>
          <p:cNvSpPr txBox="1">
            <a:spLocks noGrp="1"/>
          </p:cNvSpPr>
          <p:nvPr>
            <p:ph type="title"/>
          </p:nvPr>
        </p:nvSpPr>
        <p:spPr>
          <a:xfrm>
            <a:off x="343665" y="618602"/>
            <a:ext cx="9393300" cy="1039800"/>
          </a:xfrm>
          <a:prstGeom prst="rect">
            <a:avLst/>
          </a:prstGeom>
        </p:spPr>
        <p:txBody>
          <a:bodyPr spcFirstLastPara="1" wrap="square" lIns="111975" tIns="111975" rIns="111975" bIns="111975" anchor="t" anchorCtr="0">
            <a:noAutofit/>
          </a:bodyPr>
          <a:lstStyle/>
          <a:p>
            <a:pPr lvl="0" algn="ctr"/>
            <a:r>
              <a:rPr lang="en-US" dirty="0" smtClean="0">
                <a:latin typeface="Roboto" pitchFamily="2" charset="0"/>
                <a:ea typeface="Roboto" pitchFamily="2" charset="0"/>
              </a:rPr>
              <a:t>Case Scenario – U </a:t>
            </a:r>
            <a:r>
              <a:rPr lang="en-US" dirty="0">
                <a:latin typeface="Roboto" pitchFamily="2" charset="0"/>
                <a:ea typeface="Roboto" pitchFamily="2" charset="0"/>
              </a:rPr>
              <a:t>Visa Derivatives</a:t>
            </a:r>
            <a:endParaRPr dirty="0">
              <a:latin typeface="Roboto" pitchFamily="2" charset="0"/>
              <a:ea typeface="Roboto" pitchFamily="2" charset="0"/>
            </a:endParaRPr>
          </a:p>
        </p:txBody>
      </p:sp>
      <p:sp>
        <p:nvSpPr>
          <p:cNvPr id="96" name="Google Shape;96;p18"/>
          <p:cNvSpPr txBox="1">
            <a:spLocks noGrp="1"/>
          </p:cNvSpPr>
          <p:nvPr>
            <p:ph type="body" idx="1"/>
          </p:nvPr>
        </p:nvSpPr>
        <p:spPr>
          <a:xfrm>
            <a:off x="343665" y="1825710"/>
            <a:ext cx="9393300" cy="4854300"/>
          </a:xfrm>
          <a:prstGeom prst="rect">
            <a:avLst/>
          </a:prstGeom>
        </p:spPr>
        <p:txBody>
          <a:bodyPr spcFirstLastPara="1" wrap="square" lIns="111975" tIns="111975" rIns="111975" bIns="111975" anchor="t" anchorCtr="0">
            <a:noAutofit/>
          </a:bodyPr>
          <a:lstStyle/>
          <a:p>
            <a:pPr marL="0" lvl="0" indent="0">
              <a:buNone/>
            </a:pPr>
            <a:r>
              <a:rPr lang="en-US" sz="2800" dirty="0" err="1">
                <a:solidFill>
                  <a:srgbClr val="000000"/>
                </a:solidFill>
                <a:latin typeface="Roboto" pitchFamily="2" charset="0"/>
                <a:ea typeface="Roboto" pitchFamily="2" charset="0"/>
              </a:rPr>
              <a:t>Nidia</a:t>
            </a:r>
            <a:r>
              <a:rPr lang="en-US" sz="2800" dirty="0">
                <a:solidFill>
                  <a:srgbClr val="000000"/>
                </a:solidFill>
                <a:latin typeface="Roboto" pitchFamily="2" charset="0"/>
                <a:ea typeface="Roboto" pitchFamily="2" charset="0"/>
              </a:rPr>
              <a:t> is a </a:t>
            </a:r>
            <a:r>
              <a:rPr lang="en-US" sz="2800" dirty="0" smtClean="0">
                <a:solidFill>
                  <a:srgbClr val="000000"/>
                </a:solidFill>
                <a:latin typeface="Roboto" pitchFamily="2" charset="0"/>
                <a:ea typeface="Roboto" pitchFamily="2" charset="0"/>
              </a:rPr>
              <a:t>seven-year-old </a:t>
            </a:r>
            <a:r>
              <a:rPr lang="en-US" sz="2800" dirty="0">
                <a:solidFill>
                  <a:srgbClr val="000000"/>
                </a:solidFill>
                <a:latin typeface="Roboto" pitchFamily="2" charset="0"/>
                <a:ea typeface="Roboto" pitchFamily="2" charset="0"/>
              </a:rPr>
              <a:t>undocumented child who was sexually abused by her uncle. </a:t>
            </a:r>
            <a:r>
              <a:rPr lang="en-US" sz="2800" dirty="0" smtClean="0">
                <a:solidFill>
                  <a:srgbClr val="000000"/>
                </a:solidFill>
                <a:latin typeface="Roboto" pitchFamily="2" charset="0"/>
                <a:ea typeface="Roboto" pitchFamily="2" charset="0"/>
              </a:rPr>
              <a:t>Since </a:t>
            </a:r>
            <a:r>
              <a:rPr lang="en-US" sz="2800" dirty="0">
                <a:solidFill>
                  <a:srgbClr val="000000"/>
                </a:solidFill>
                <a:latin typeface="Roboto" pitchFamily="2" charset="0"/>
                <a:ea typeface="Roboto" pitchFamily="2" charset="0"/>
              </a:rPr>
              <a:t>the abuse, her grades in school have dropped, and she has been withdrawn and more reluctant to participate in her classes. </a:t>
            </a:r>
            <a:r>
              <a:rPr lang="en-US" sz="2800" dirty="0" smtClean="0">
                <a:solidFill>
                  <a:srgbClr val="000000"/>
                </a:solidFill>
                <a:latin typeface="Roboto" pitchFamily="2" charset="0"/>
                <a:ea typeface="Roboto" pitchFamily="2" charset="0"/>
              </a:rPr>
              <a:t>She </a:t>
            </a:r>
            <a:r>
              <a:rPr lang="en-US" sz="2800" dirty="0">
                <a:solidFill>
                  <a:srgbClr val="000000"/>
                </a:solidFill>
                <a:latin typeface="Roboto" pitchFamily="2" charset="0"/>
                <a:ea typeface="Roboto" pitchFamily="2" charset="0"/>
              </a:rPr>
              <a:t>has also been more anxious at home. She lives with her parents and two older minor siblings in Kentucky. </a:t>
            </a:r>
            <a:endParaRPr sz="2800" dirty="0">
              <a:solidFill>
                <a:srgbClr val="000000"/>
              </a:solidFill>
              <a:latin typeface="Roboto" pitchFamily="2" charset="0"/>
              <a:ea typeface="Roboto" pitchFamily="2" charset="0"/>
            </a:endParaRPr>
          </a:p>
          <a:p>
            <a:pPr marL="0" lvl="0" indent="0" algn="l" rtl="0">
              <a:spcBef>
                <a:spcPts val="2000"/>
              </a:spcBef>
              <a:spcAft>
                <a:spcPts val="2000"/>
              </a:spcAft>
              <a:buNone/>
            </a:pPr>
            <a:r>
              <a:rPr lang="en-US" sz="2800" dirty="0">
                <a:solidFill>
                  <a:srgbClr val="000000"/>
                </a:solidFill>
                <a:latin typeface="Roboto" pitchFamily="2" charset="0"/>
                <a:ea typeface="Roboto" pitchFamily="2" charset="0"/>
              </a:rPr>
              <a:t>Is </a:t>
            </a:r>
            <a:r>
              <a:rPr lang="en-US" sz="2800" dirty="0" err="1">
                <a:solidFill>
                  <a:srgbClr val="000000"/>
                </a:solidFill>
                <a:latin typeface="Roboto" pitchFamily="2" charset="0"/>
                <a:ea typeface="Roboto" pitchFamily="2" charset="0"/>
              </a:rPr>
              <a:t>Nidia</a:t>
            </a:r>
            <a:r>
              <a:rPr lang="en-US" sz="2800" dirty="0">
                <a:solidFill>
                  <a:srgbClr val="000000"/>
                </a:solidFill>
                <a:latin typeface="Roboto" pitchFamily="2" charset="0"/>
                <a:ea typeface="Roboto" pitchFamily="2" charset="0"/>
              </a:rPr>
              <a:t> eligible for </a:t>
            </a:r>
            <a:r>
              <a:rPr lang="en-US" sz="2800" dirty="0" smtClean="0">
                <a:solidFill>
                  <a:srgbClr val="000000"/>
                </a:solidFill>
                <a:latin typeface="Roboto" pitchFamily="2" charset="0"/>
                <a:ea typeface="Roboto" pitchFamily="2" charset="0"/>
              </a:rPr>
              <a:t>a immigration benefit? </a:t>
            </a:r>
            <a:r>
              <a:rPr lang="en-US" sz="2800" dirty="0">
                <a:solidFill>
                  <a:srgbClr val="000000"/>
                </a:solidFill>
                <a:latin typeface="Roboto" pitchFamily="2" charset="0"/>
                <a:ea typeface="Roboto" pitchFamily="2" charset="0"/>
              </a:rPr>
              <a:t>Are her parents and siblings eligible? </a:t>
            </a:r>
            <a:endParaRPr sz="2800" dirty="0">
              <a:solidFill>
                <a:srgbClr val="000000"/>
              </a:solidFill>
              <a:latin typeface="Roboto" pitchFamily="2" charset="0"/>
              <a:ea typeface="Roboto" pitchFamily="2" charset="0"/>
            </a:endParaRPr>
          </a:p>
        </p:txBody>
      </p:sp>
      <p:sp>
        <p:nvSpPr>
          <p:cNvPr id="2" name="TextBox 1"/>
          <p:cNvSpPr txBox="1"/>
          <p:nvPr/>
        </p:nvSpPr>
        <p:spPr>
          <a:xfrm>
            <a:off x="442762" y="1222408"/>
            <a:ext cx="1694046" cy="400110"/>
          </a:xfrm>
          <a:prstGeom prst="rect">
            <a:avLst/>
          </a:prstGeom>
          <a:noFill/>
        </p:spPr>
        <p:txBody>
          <a:bodyPr wrap="square" rtlCol="0">
            <a:spAutoFit/>
          </a:bodyPr>
          <a:lstStyle/>
          <a:p>
            <a:r>
              <a:rPr lang="en-US" sz="2000" dirty="0" smtClean="0"/>
              <a:t>If under 21…</a:t>
            </a:r>
            <a:endParaRPr lang="en-US" sz="2000" dirty="0"/>
          </a:p>
        </p:txBody>
      </p:sp>
      <p:sp>
        <p:nvSpPr>
          <p:cNvPr id="3" name="Rectangle 2"/>
          <p:cNvSpPr/>
          <p:nvPr/>
        </p:nvSpPr>
        <p:spPr>
          <a:xfrm>
            <a:off x="442762" y="1222408"/>
            <a:ext cx="1694046" cy="43599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1790299" y="1825710"/>
            <a:ext cx="2666198" cy="68648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a:off x="1790299" y="1658402"/>
            <a:ext cx="240632" cy="2474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303520" y="6063916"/>
            <a:ext cx="4045455" cy="707886"/>
          </a:xfrm>
          <a:prstGeom prst="rect">
            <a:avLst/>
          </a:prstGeom>
          <a:noFill/>
        </p:spPr>
        <p:txBody>
          <a:bodyPr wrap="square" rtlCol="0">
            <a:spAutoFit/>
          </a:bodyPr>
          <a:lstStyle/>
          <a:p>
            <a:r>
              <a:rPr lang="en-US" sz="2000" dirty="0" smtClean="0"/>
              <a:t>…parents, children, and minor siblings may apply as derivatives.</a:t>
            </a:r>
            <a:endParaRPr lang="en-US" sz="2000" dirty="0"/>
          </a:p>
        </p:txBody>
      </p:sp>
      <p:sp>
        <p:nvSpPr>
          <p:cNvPr id="7" name="Rectangle 6"/>
          <p:cNvSpPr/>
          <p:nvPr/>
        </p:nvSpPr>
        <p:spPr>
          <a:xfrm>
            <a:off x="5303520" y="6063916"/>
            <a:ext cx="4045455" cy="70788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7507705" y="3917482"/>
            <a:ext cx="1617044" cy="56789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876926" y="4302493"/>
            <a:ext cx="2415942" cy="69302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flipH="1" flipV="1">
            <a:off x="3994484" y="4995513"/>
            <a:ext cx="1703672" cy="10684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8037095" y="4572000"/>
            <a:ext cx="240631" cy="149191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79124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20"/>
          <p:cNvSpPr txBox="1">
            <a:spLocks noGrp="1"/>
          </p:cNvSpPr>
          <p:nvPr>
            <p:ph type="title"/>
          </p:nvPr>
        </p:nvSpPr>
        <p:spPr>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smtClean="0">
                <a:latin typeface="Roboto" pitchFamily="2" charset="0"/>
                <a:ea typeface="Roboto" pitchFamily="2" charset="0"/>
              </a:rPr>
              <a:t>Case Scenario</a:t>
            </a:r>
            <a:endParaRPr dirty="0">
              <a:latin typeface="Roboto" pitchFamily="2" charset="0"/>
              <a:ea typeface="Roboto" pitchFamily="2" charset="0"/>
            </a:endParaRPr>
          </a:p>
        </p:txBody>
      </p:sp>
      <p:sp>
        <p:nvSpPr>
          <p:cNvPr id="108" name="Google Shape;108;p20"/>
          <p:cNvSpPr txBox="1">
            <a:spLocks noGrp="1"/>
          </p:cNvSpPr>
          <p:nvPr>
            <p:ph type="body" idx="1"/>
          </p:nvPr>
        </p:nvSpPr>
        <p:spPr>
          <a:xfrm>
            <a:off x="343628" y="1529869"/>
            <a:ext cx="9393300" cy="5497500"/>
          </a:xfrm>
          <a:prstGeom prst="rect">
            <a:avLst/>
          </a:prstGeom>
        </p:spPr>
        <p:txBody>
          <a:bodyPr spcFirstLastPara="1" wrap="square" lIns="111975" tIns="111975" rIns="111975" bIns="111975" anchor="t" anchorCtr="0">
            <a:noAutofit/>
          </a:bodyPr>
          <a:lstStyle/>
          <a:p>
            <a:pPr marL="0" lvl="0" indent="0" algn="l" rtl="0">
              <a:spcBef>
                <a:spcPts val="0"/>
              </a:spcBef>
              <a:spcAft>
                <a:spcPts val="0"/>
              </a:spcAft>
              <a:buNone/>
            </a:pPr>
            <a:r>
              <a:rPr lang="en-US" sz="2800" dirty="0">
                <a:solidFill>
                  <a:schemeClr val="bg2">
                    <a:lumMod val="50000"/>
                  </a:schemeClr>
                </a:solidFill>
                <a:latin typeface="Roboto" pitchFamily="2" charset="0"/>
                <a:ea typeface="Roboto" pitchFamily="2" charset="0"/>
                <a:cs typeface="Arial" panose="020B0604020202020204" pitchFamily="34" charset="0"/>
              </a:rPr>
              <a:t>Eduardo followed an ad in his home country to come to the US to work in Kentucky. He paid an attorney a lot of money to get his visa and for travel expenses. Once he gets to the US, his employer takes him to a farm and shows him the work and where Eduardo will live with 8 other guys. The working and living conditions are inhumane, and Eduardo is cut off from civilization out at the farm. The employer tells Eduardo that he owes him money, because the travel and living expenses were higher than anticipated. Under a pretense the employer takes his passport. </a:t>
            </a:r>
            <a:endParaRPr sz="2800" dirty="0">
              <a:solidFill>
                <a:schemeClr val="bg2">
                  <a:lumMod val="50000"/>
                </a:schemeClr>
              </a:solidFill>
              <a:latin typeface="Roboto" pitchFamily="2" charset="0"/>
              <a:ea typeface="Roboto" pitchFamily="2" charset="0"/>
              <a:cs typeface="Arial" panose="020B0604020202020204" pitchFamily="34" charset="0"/>
            </a:endParaRPr>
          </a:p>
        </p:txBody>
      </p:sp>
    </p:spTree>
    <p:extLst>
      <p:ext uri="{BB962C8B-B14F-4D97-AF65-F5344CB8AC3E}">
        <p14:creationId xmlns:p14="http://schemas.microsoft.com/office/powerpoint/2010/main" val="16310278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21"/>
          <p:cNvSpPr txBox="1">
            <a:spLocks noGrp="1"/>
          </p:cNvSpPr>
          <p:nvPr>
            <p:ph type="title"/>
          </p:nvPr>
        </p:nvSpPr>
        <p:spPr>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a:latin typeface="Roboto" pitchFamily="2" charset="0"/>
                <a:ea typeface="Roboto" pitchFamily="2" charset="0"/>
                <a:cs typeface="Arial" panose="020B0604020202020204" pitchFamily="34" charset="0"/>
              </a:rPr>
              <a:t>T </a:t>
            </a:r>
            <a:r>
              <a:rPr lang="en-US" dirty="0" smtClean="0">
                <a:latin typeface="Roboto" pitchFamily="2" charset="0"/>
                <a:ea typeface="Roboto" pitchFamily="2" charset="0"/>
                <a:cs typeface="Arial" panose="020B0604020202020204" pitchFamily="34" charset="0"/>
              </a:rPr>
              <a:t>Visa</a:t>
            </a:r>
            <a:endParaRPr dirty="0">
              <a:latin typeface="Roboto" pitchFamily="2" charset="0"/>
              <a:ea typeface="Roboto" pitchFamily="2" charset="0"/>
              <a:cs typeface="Arial" panose="020B0604020202020204" pitchFamily="34" charset="0"/>
            </a:endParaRPr>
          </a:p>
        </p:txBody>
      </p:sp>
      <p:sp>
        <p:nvSpPr>
          <p:cNvPr id="114" name="Google Shape;114;p21"/>
          <p:cNvSpPr txBox="1">
            <a:spLocks noGrp="1"/>
          </p:cNvSpPr>
          <p:nvPr>
            <p:ph type="body" idx="1"/>
          </p:nvPr>
        </p:nvSpPr>
        <p:spPr>
          <a:xfrm>
            <a:off x="343628" y="1861185"/>
            <a:ext cx="9393300" cy="868763"/>
          </a:xfrm>
          <a:prstGeom prst="rect">
            <a:avLst/>
          </a:prstGeom>
        </p:spPr>
        <p:txBody>
          <a:bodyPr spcFirstLastPara="1" wrap="square" lIns="111975" tIns="111975" rIns="111975" bIns="111975" anchor="t" anchorCtr="0">
            <a:noAutofit/>
          </a:bodyPr>
          <a:lstStyle/>
          <a:p>
            <a:pPr marL="0" marR="152400" lvl="0" indent="0" algn="l" rtl="0">
              <a:spcBef>
                <a:spcPts val="0"/>
              </a:spcBef>
              <a:spcAft>
                <a:spcPts val="0"/>
              </a:spcAft>
              <a:buClr>
                <a:srgbClr val="222222"/>
              </a:buClr>
              <a:buSzPts val="3600"/>
              <a:buNone/>
            </a:pPr>
            <a:r>
              <a:rPr lang="en-US" sz="3600" dirty="0" smtClean="0">
                <a:solidFill>
                  <a:srgbClr val="222222"/>
                </a:solidFill>
                <a:latin typeface="Roboto" pitchFamily="2" charset="0"/>
                <a:ea typeface="Roboto" pitchFamily="2" charset="0"/>
                <a:cs typeface="Roboto"/>
                <a:sym typeface="Roboto"/>
              </a:rPr>
              <a:t>Q: What is a T visa?</a:t>
            </a:r>
          </a:p>
          <a:p>
            <a:pPr marL="0" marR="152400" lvl="0" indent="0" algn="l" rtl="0">
              <a:spcBef>
                <a:spcPts val="0"/>
              </a:spcBef>
              <a:spcAft>
                <a:spcPts val="0"/>
              </a:spcAft>
              <a:buClr>
                <a:srgbClr val="222222"/>
              </a:buClr>
              <a:buSzPct val="125000"/>
              <a:buNone/>
            </a:pPr>
            <a:endParaRPr lang="en-US" sz="3600" dirty="0">
              <a:solidFill>
                <a:srgbClr val="222222"/>
              </a:solidFill>
              <a:latin typeface="Roboto" pitchFamily="2" charset="0"/>
              <a:ea typeface="Roboto" pitchFamily="2" charset="0"/>
              <a:cs typeface="Roboto"/>
              <a:sym typeface="Roboto"/>
            </a:endParaRPr>
          </a:p>
          <a:p>
            <a:pPr marL="742950" marR="152400" lvl="0" indent="-742950" algn="l" rtl="0">
              <a:spcBef>
                <a:spcPts val="0"/>
              </a:spcBef>
              <a:spcAft>
                <a:spcPts val="0"/>
              </a:spcAft>
              <a:buClr>
                <a:srgbClr val="222222"/>
              </a:buClr>
              <a:buSzPct val="125000"/>
              <a:buFont typeface="+mj-lt"/>
              <a:buAutoNum type="arabicParenR"/>
            </a:pPr>
            <a:r>
              <a:rPr lang="en-US" sz="2400" dirty="0" smtClean="0">
                <a:solidFill>
                  <a:srgbClr val="222222"/>
                </a:solidFill>
                <a:latin typeface="Roboto" pitchFamily="2" charset="0"/>
                <a:ea typeface="Roboto" pitchFamily="2" charset="0"/>
                <a:cs typeface="Roboto"/>
                <a:sym typeface="Roboto"/>
              </a:rPr>
              <a:t>Victim of a severe form of trafficking</a:t>
            </a:r>
          </a:p>
          <a:p>
            <a:pPr marR="152400" lvl="0" indent="-457200" algn="l" rtl="0">
              <a:spcBef>
                <a:spcPts val="0"/>
              </a:spcBef>
              <a:spcAft>
                <a:spcPts val="0"/>
              </a:spcAft>
              <a:buClr>
                <a:srgbClr val="222222"/>
              </a:buClr>
              <a:buSzPct val="125000"/>
              <a:buFont typeface="+mj-lt"/>
              <a:buAutoNum type="arabicParenR"/>
            </a:pPr>
            <a:endParaRPr lang="en-US" sz="2400" dirty="0" smtClean="0">
              <a:solidFill>
                <a:srgbClr val="222222"/>
              </a:solidFill>
              <a:latin typeface="Roboto" pitchFamily="2" charset="0"/>
              <a:ea typeface="Roboto" pitchFamily="2" charset="0"/>
              <a:cs typeface="Roboto"/>
              <a:sym typeface="Roboto"/>
            </a:endParaRPr>
          </a:p>
          <a:p>
            <a:pPr marL="742950" marR="152400" lvl="0" indent="-742950" algn="l" rtl="0">
              <a:spcBef>
                <a:spcPts val="0"/>
              </a:spcBef>
              <a:spcAft>
                <a:spcPts val="0"/>
              </a:spcAft>
              <a:buClr>
                <a:srgbClr val="222222"/>
              </a:buClr>
              <a:buSzPct val="125000"/>
              <a:buFont typeface="+mj-lt"/>
              <a:buAutoNum type="arabicParenR"/>
            </a:pPr>
            <a:r>
              <a:rPr lang="en-US" sz="2400" dirty="0" smtClean="0">
                <a:solidFill>
                  <a:srgbClr val="222222"/>
                </a:solidFill>
                <a:latin typeface="Roboto" pitchFamily="2" charset="0"/>
                <a:ea typeface="Roboto" pitchFamily="2" charset="0"/>
                <a:cs typeface="Roboto"/>
                <a:sym typeface="Roboto"/>
              </a:rPr>
              <a:t>Physically present in the US on account of the trafficking</a:t>
            </a:r>
          </a:p>
          <a:p>
            <a:pPr marR="152400" lvl="0" indent="-457200" algn="l" rtl="0">
              <a:spcBef>
                <a:spcPts val="0"/>
              </a:spcBef>
              <a:spcAft>
                <a:spcPts val="0"/>
              </a:spcAft>
              <a:buClr>
                <a:srgbClr val="222222"/>
              </a:buClr>
              <a:buSzPct val="125000"/>
              <a:buFont typeface="+mj-lt"/>
              <a:buAutoNum type="arabicParenR"/>
            </a:pPr>
            <a:endParaRPr lang="en-US" sz="2400" dirty="0" smtClean="0">
              <a:solidFill>
                <a:srgbClr val="222222"/>
              </a:solidFill>
              <a:latin typeface="Roboto" pitchFamily="2" charset="0"/>
              <a:ea typeface="Roboto" pitchFamily="2" charset="0"/>
              <a:cs typeface="Roboto"/>
              <a:sym typeface="Roboto"/>
            </a:endParaRPr>
          </a:p>
          <a:p>
            <a:pPr marL="742950" marR="152400" lvl="0" indent="-742950" algn="l" rtl="0">
              <a:spcBef>
                <a:spcPts val="0"/>
              </a:spcBef>
              <a:spcAft>
                <a:spcPts val="0"/>
              </a:spcAft>
              <a:buClr>
                <a:srgbClr val="222222"/>
              </a:buClr>
              <a:buSzPct val="125000"/>
              <a:buFont typeface="+mj-lt"/>
              <a:buAutoNum type="arabicParenR"/>
            </a:pPr>
            <a:r>
              <a:rPr lang="en-US" sz="2400" dirty="0" smtClean="0">
                <a:solidFill>
                  <a:srgbClr val="222222"/>
                </a:solidFill>
                <a:latin typeface="Roboto" pitchFamily="2" charset="0"/>
                <a:ea typeface="Roboto" pitchFamily="2" charset="0"/>
                <a:cs typeface="Roboto"/>
                <a:sym typeface="Roboto"/>
              </a:rPr>
              <a:t>Complied with reasonable requests from law enforcement</a:t>
            </a:r>
          </a:p>
          <a:p>
            <a:pPr marL="742950" marR="152400" lvl="0" indent="-742950" algn="l" rtl="0">
              <a:spcBef>
                <a:spcPts val="0"/>
              </a:spcBef>
              <a:spcAft>
                <a:spcPts val="0"/>
              </a:spcAft>
              <a:buClr>
                <a:srgbClr val="222222"/>
              </a:buClr>
              <a:buSzPct val="125000"/>
              <a:buFont typeface="+mj-lt"/>
              <a:buAutoNum type="arabicParenR"/>
            </a:pPr>
            <a:endParaRPr lang="en-US" sz="2400" dirty="0">
              <a:solidFill>
                <a:srgbClr val="222222"/>
              </a:solidFill>
              <a:latin typeface="Roboto" pitchFamily="2" charset="0"/>
              <a:ea typeface="Roboto" pitchFamily="2" charset="0"/>
              <a:cs typeface="Roboto"/>
              <a:sym typeface="Roboto"/>
            </a:endParaRPr>
          </a:p>
          <a:p>
            <a:pPr marL="742950" marR="152400" lvl="0" indent="-742950" algn="l" rtl="0">
              <a:spcBef>
                <a:spcPts val="0"/>
              </a:spcBef>
              <a:spcAft>
                <a:spcPts val="0"/>
              </a:spcAft>
              <a:buClr>
                <a:srgbClr val="222222"/>
              </a:buClr>
              <a:buSzPct val="125000"/>
              <a:buFont typeface="+mj-lt"/>
              <a:buAutoNum type="arabicParenR"/>
            </a:pPr>
            <a:r>
              <a:rPr lang="en-US" sz="2400" dirty="0" smtClean="0">
                <a:solidFill>
                  <a:srgbClr val="222222"/>
                </a:solidFill>
                <a:latin typeface="Roboto" pitchFamily="2" charset="0"/>
                <a:ea typeface="Roboto" pitchFamily="2" charset="0"/>
                <a:cs typeface="Roboto"/>
                <a:sym typeface="Roboto"/>
              </a:rPr>
              <a:t>Would suffer extreme hardship involving unusual and severe harm if deported</a:t>
            </a:r>
          </a:p>
          <a:p>
            <a:pPr marL="742950" marR="152400" lvl="0" indent="-742950" algn="l" rtl="0">
              <a:spcBef>
                <a:spcPts val="0"/>
              </a:spcBef>
              <a:spcAft>
                <a:spcPts val="0"/>
              </a:spcAft>
              <a:buClr>
                <a:srgbClr val="222222"/>
              </a:buClr>
              <a:buSzPts val="3600"/>
              <a:buAutoNum type="arabicPeriod"/>
            </a:pPr>
            <a:endParaRPr lang="en-US" sz="2400" dirty="0" smtClean="0">
              <a:solidFill>
                <a:srgbClr val="222222"/>
              </a:solidFill>
              <a:latin typeface="Roboto" pitchFamily="2" charset="0"/>
              <a:ea typeface="Roboto" pitchFamily="2" charset="0"/>
              <a:cs typeface="Roboto"/>
              <a:sym typeface="Roboto"/>
            </a:endParaRPr>
          </a:p>
        </p:txBody>
      </p:sp>
      <p:sp>
        <p:nvSpPr>
          <p:cNvPr id="4" name="TextBox 3"/>
          <p:cNvSpPr txBox="1"/>
          <p:nvPr/>
        </p:nvSpPr>
        <p:spPr>
          <a:xfrm>
            <a:off x="1457739" y="4611757"/>
            <a:ext cx="184731" cy="307777"/>
          </a:xfrm>
          <a:prstGeom prst="rect">
            <a:avLst/>
          </a:prstGeom>
          <a:noFill/>
        </p:spPr>
        <p:txBody>
          <a:bodyPr wrap="none" rtlCol="0">
            <a:spAutoFit/>
          </a:bodyPr>
          <a:lstStyle/>
          <a:p>
            <a:endParaRPr lang="en-US" dirty="0">
              <a:latin typeface="Roboto" pitchFamily="2" charset="0"/>
              <a:ea typeface="Roboto" pitchFamily="2" charset="0"/>
            </a:endParaRPr>
          </a:p>
        </p:txBody>
      </p:sp>
    </p:spTree>
    <p:extLst>
      <p:ext uri="{BB962C8B-B14F-4D97-AF65-F5344CB8AC3E}">
        <p14:creationId xmlns:p14="http://schemas.microsoft.com/office/powerpoint/2010/main" val="12888125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21"/>
          <p:cNvSpPr txBox="1">
            <a:spLocks noGrp="1"/>
          </p:cNvSpPr>
          <p:nvPr>
            <p:ph type="title"/>
          </p:nvPr>
        </p:nvSpPr>
        <p:spPr>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a:latin typeface="Roboto" pitchFamily="2" charset="0"/>
                <a:ea typeface="Roboto" pitchFamily="2" charset="0"/>
                <a:cs typeface="Arial" panose="020B0604020202020204" pitchFamily="34" charset="0"/>
              </a:rPr>
              <a:t>T </a:t>
            </a:r>
            <a:r>
              <a:rPr lang="en-US" dirty="0" smtClean="0">
                <a:latin typeface="Roboto" pitchFamily="2" charset="0"/>
                <a:ea typeface="Roboto" pitchFamily="2" charset="0"/>
                <a:cs typeface="Arial" panose="020B0604020202020204" pitchFamily="34" charset="0"/>
              </a:rPr>
              <a:t>Visa</a:t>
            </a:r>
            <a:endParaRPr dirty="0">
              <a:latin typeface="Roboto" pitchFamily="2" charset="0"/>
              <a:ea typeface="Roboto" pitchFamily="2" charset="0"/>
              <a:cs typeface="Arial" panose="020B0604020202020204" pitchFamily="34" charset="0"/>
            </a:endParaRPr>
          </a:p>
        </p:txBody>
      </p:sp>
      <p:sp>
        <p:nvSpPr>
          <p:cNvPr id="114" name="Google Shape;114;p21"/>
          <p:cNvSpPr txBox="1">
            <a:spLocks noGrp="1"/>
          </p:cNvSpPr>
          <p:nvPr>
            <p:ph type="body" idx="1"/>
          </p:nvPr>
        </p:nvSpPr>
        <p:spPr>
          <a:xfrm>
            <a:off x="343628" y="1861185"/>
            <a:ext cx="9393300" cy="868763"/>
          </a:xfrm>
          <a:prstGeom prst="rect">
            <a:avLst/>
          </a:prstGeom>
        </p:spPr>
        <p:txBody>
          <a:bodyPr spcFirstLastPara="1" wrap="square" lIns="111975" tIns="111975" rIns="111975" bIns="111975" anchor="t" anchorCtr="0">
            <a:noAutofit/>
          </a:bodyPr>
          <a:lstStyle/>
          <a:p>
            <a:pPr marL="0" marR="152400" lvl="0" indent="0" algn="l" rtl="0">
              <a:spcBef>
                <a:spcPts val="0"/>
              </a:spcBef>
              <a:spcAft>
                <a:spcPts val="0"/>
              </a:spcAft>
              <a:buClr>
                <a:srgbClr val="222222"/>
              </a:buClr>
              <a:buSzPts val="3600"/>
              <a:buNone/>
            </a:pPr>
            <a:r>
              <a:rPr lang="en-US" sz="3600" dirty="0" smtClean="0">
                <a:solidFill>
                  <a:srgbClr val="222222"/>
                </a:solidFill>
                <a:latin typeface="Roboto" pitchFamily="2" charset="0"/>
                <a:ea typeface="Roboto" pitchFamily="2" charset="0"/>
                <a:cs typeface="Roboto"/>
                <a:sym typeface="Roboto"/>
              </a:rPr>
              <a:t>Q: What is a severe form of trafficking?</a:t>
            </a:r>
          </a:p>
        </p:txBody>
      </p:sp>
      <p:sp>
        <p:nvSpPr>
          <p:cNvPr id="3" name="TextBox 2"/>
          <p:cNvSpPr txBox="1"/>
          <p:nvPr/>
        </p:nvSpPr>
        <p:spPr>
          <a:xfrm>
            <a:off x="6652591" y="3331355"/>
            <a:ext cx="3084337" cy="3539430"/>
          </a:xfrm>
          <a:prstGeom prst="rect">
            <a:avLst/>
          </a:prstGeom>
          <a:noFill/>
        </p:spPr>
        <p:txBody>
          <a:bodyPr wrap="square" rtlCol="0">
            <a:spAutoFit/>
          </a:bodyPr>
          <a:lstStyle/>
          <a:p>
            <a:pPr algn="ctr"/>
            <a:r>
              <a:rPr lang="en-US" sz="2800" u="sng" dirty="0" smtClean="0">
                <a:latin typeface="Roboto" pitchFamily="2" charset="0"/>
                <a:ea typeface="Roboto" pitchFamily="2" charset="0"/>
              </a:rPr>
              <a:t>Purpose</a:t>
            </a:r>
          </a:p>
          <a:p>
            <a:endParaRPr lang="en-US" sz="2800" dirty="0">
              <a:latin typeface="Roboto" pitchFamily="2" charset="0"/>
              <a:ea typeface="Roboto" pitchFamily="2" charset="0"/>
            </a:endParaRPr>
          </a:p>
          <a:p>
            <a:r>
              <a:rPr lang="en-US" sz="2800" dirty="0">
                <a:latin typeface="Roboto" pitchFamily="2" charset="0"/>
                <a:ea typeface="Roboto" pitchFamily="2" charset="0"/>
              </a:rPr>
              <a:t>f</a:t>
            </a:r>
            <a:r>
              <a:rPr lang="en-US" sz="2800" dirty="0" smtClean="0">
                <a:latin typeface="Roboto" pitchFamily="2" charset="0"/>
                <a:ea typeface="Roboto" pitchFamily="2" charset="0"/>
              </a:rPr>
              <a:t>or the purpose of </a:t>
            </a:r>
            <a:r>
              <a:rPr lang="en-US" sz="2800" i="1" dirty="0" smtClean="0">
                <a:latin typeface="Roboto" pitchFamily="2" charset="0"/>
                <a:ea typeface="Roboto" pitchFamily="2" charset="0"/>
              </a:rPr>
              <a:t>involuntary servitude</a:t>
            </a:r>
            <a:r>
              <a:rPr lang="en-US" sz="2800" dirty="0" smtClean="0">
                <a:latin typeface="Roboto" pitchFamily="2" charset="0"/>
                <a:ea typeface="Roboto" pitchFamily="2" charset="0"/>
              </a:rPr>
              <a:t>, </a:t>
            </a:r>
            <a:r>
              <a:rPr lang="en-US" sz="2800" i="1" dirty="0" smtClean="0">
                <a:latin typeface="Roboto" pitchFamily="2" charset="0"/>
                <a:ea typeface="Roboto" pitchFamily="2" charset="0"/>
              </a:rPr>
              <a:t>debt bondage</a:t>
            </a:r>
            <a:r>
              <a:rPr lang="en-US" sz="2800" dirty="0" smtClean="0">
                <a:latin typeface="Roboto" pitchFamily="2" charset="0"/>
                <a:ea typeface="Roboto" pitchFamily="2" charset="0"/>
              </a:rPr>
              <a:t>, or </a:t>
            </a:r>
            <a:r>
              <a:rPr lang="en-US" sz="2800" i="1" dirty="0" smtClean="0">
                <a:latin typeface="Roboto" pitchFamily="2" charset="0"/>
                <a:ea typeface="Roboto" pitchFamily="2" charset="0"/>
              </a:rPr>
              <a:t>slavery</a:t>
            </a:r>
            <a:r>
              <a:rPr lang="en-US" sz="2800" dirty="0" smtClean="0">
                <a:latin typeface="Roboto" pitchFamily="2" charset="0"/>
                <a:ea typeface="Roboto" pitchFamily="2" charset="0"/>
              </a:rPr>
              <a:t> (sex or labor trafficking).</a:t>
            </a:r>
            <a:endParaRPr lang="en-US" sz="2800" dirty="0">
              <a:latin typeface="Roboto" pitchFamily="2" charset="0"/>
              <a:ea typeface="Roboto" pitchFamily="2" charset="0"/>
            </a:endParaRPr>
          </a:p>
        </p:txBody>
      </p:sp>
      <p:sp>
        <p:nvSpPr>
          <p:cNvPr id="4" name="TextBox 3"/>
          <p:cNvSpPr txBox="1"/>
          <p:nvPr/>
        </p:nvSpPr>
        <p:spPr>
          <a:xfrm>
            <a:off x="1457739" y="4611757"/>
            <a:ext cx="184731" cy="307777"/>
          </a:xfrm>
          <a:prstGeom prst="rect">
            <a:avLst/>
          </a:prstGeom>
          <a:noFill/>
        </p:spPr>
        <p:txBody>
          <a:bodyPr wrap="none" rtlCol="0">
            <a:spAutoFit/>
          </a:bodyPr>
          <a:lstStyle/>
          <a:p>
            <a:endParaRPr lang="en-US" dirty="0">
              <a:latin typeface="Roboto" pitchFamily="2" charset="0"/>
              <a:ea typeface="Roboto" pitchFamily="2" charset="0"/>
            </a:endParaRPr>
          </a:p>
        </p:txBody>
      </p:sp>
      <p:sp>
        <p:nvSpPr>
          <p:cNvPr id="5" name="TextBox 4"/>
          <p:cNvSpPr txBox="1"/>
          <p:nvPr/>
        </p:nvSpPr>
        <p:spPr>
          <a:xfrm>
            <a:off x="3436764" y="3331355"/>
            <a:ext cx="3215827" cy="1815882"/>
          </a:xfrm>
          <a:prstGeom prst="rect">
            <a:avLst/>
          </a:prstGeom>
          <a:noFill/>
        </p:spPr>
        <p:txBody>
          <a:bodyPr wrap="square" rtlCol="0">
            <a:spAutoFit/>
          </a:bodyPr>
          <a:lstStyle/>
          <a:p>
            <a:pPr algn="ctr"/>
            <a:r>
              <a:rPr lang="en-US" sz="2800" u="sng" dirty="0" smtClean="0">
                <a:latin typeface="Roboto" pitchFamily="2" charset="0"/>
                <a:ea typeface="Roboto" pitchFamily="2" charset="0"/>
              </a:rPr>
              <a:t>Method</a:t>
            </a:r>
          </a:p>
          <a:p>
            <a:endParaRPr lang="en-US" sz="2800" dirty="0">
              <a:latin typeface="Roboto" pitchFamily="2" charset="0"/>
              <a:ea typeface="Roboto" pitchFamily="2" charset="0"/>
            </a:endParaRPr>
          </a:p>
          <a:p>
            <a:r>
              <a:rPr lang="en-US" sz="2800" dirty="0">
                <a:latin typeface="Roboto" pitchFamily="2" charset="0"/>
                <a:ea typeface="Roboto" pitchFamily="2" charset="0"/>
              </a:rPr>
              <a:t>b</a:t>
            </a:r>
            <a:r>
              <a:rPr lang="en-US" sz="2800" dirty="0" smtClean="0">
                <a:latin typeface="Roboto" pitchFamily="2" charset="0"/>
                <a:ea typeface="Roboto" pitchFamily="2" charset="0"/>
              </a:rPr>
              <a:t>y </a:t>
            </a:r>
            <a:r>
              <a:rPr lang="en-US" sz="2800" i="1" dirty="0" smtClean="0">
                <a:latin typeface="Roboto" pitchFamily="2" charset="0"/>
                <a:ea typeface="Roboto" pitchFamily="2" charset="0"/>
              </a:rPr>
              <a:t>force</a:t>
            </a:r>
            <a:r>
              <a:rPr lang="en-US" sz="2800" dirty="0" smtClean="0">
                <a:latin typeface="Roboto" pitchFamily="2" charset="0"/>
                <a:ea typeface="Roboto" pitchFamily="2" charset="0"/>
              </a:rPr>
              <a:t>, </a:t>
            </a:r>
            <a:r>
              <a:rPr lang="en-US" sz="2800" i="1" dirty="0" smtClean="0">
                <a:latin typeface="Roboto" pitchFamily="2" charset="0"/>
                <a:ea typeface="Roboto" pitchFamily="2" charset="0"/>
              </a:rPr>
              <a:t>fraud</a:t>
            </a:r>
            <a:r>
              <a:rPr lang="en-US" sz="2800" dirty="0" smtClean="0">
                <a:latin typeface="Roboto" pitchFamily="2" charset="0"/>
                <a:ea typeface="Roboto" pitchFamily="2" charset="0"/>
              </a:rPr>
              <a:t>, or </a:t>
            </a:r>
            <a:r>
              <a:rPr lang="en-US" sz="2800" i="1" dirty="0" smtClean="0">
                <a:latin typeface="Roboto" pitchFamily="2" charset="0"/>
                <a:ea typeface="Roboto" pitchFamily="2" charset="0"/>
              </a:rPr>
              <a:t>coercion</a:t>
            </a:r>
            <a:endParaRPr lang="en-US" sz="2800" i="1" dirty="0">
              <a:latin typeface="Roboto" pitchFamily="2" charset="0"/>
              <a:ea typeface="Roboto" pitchFamily="2" charset="0"/>
            </a:endParaRPr>
          </a:p>
        </p:txBody>
      </p:sp>
      <p:sp>
        <p:nvSpPr>
          <p:cNvPr id="8" name="TextBox 7"/>
          <p:cNvSpPr txBox="1"/>
          <p:nvPr/>
        </p:nvSpPr>
        <p:spPr>
          <a:xfrm>
            <a:off x="343629" y="3331357"/>
            <a:ext cx="3093135" cy="3539430"/>
          </a:xfrm>
          <a:prstGeom prst="rect">
            <a:avLst/>
          </a:prstGeom>
          <a:noFill/>
        </p:spPr>
        <p:txBody>
          <a:bodyPr wrap="square" rtlCol="0">
            <a:spAutoFit/>
          </a:bodyPr>
          <a:lstStyle/>
          <a:p>
            <a:pPr algn="ctr"/>
            <a:r>
              <a:rPr lang="en-US" sz="2800" u="sng" dirty="0" smtClean="0">
                <a:latin typeface="Roboto" pitchFamily="2" charset="0"/>
                <a:ea typeface="Roboto" pitchFamily="2" charset="0"/>
              </a:rPr>
              <a:t>Means</a:t>
            </a:r>
          </a:p>
          <a:p>
            <a:endParaRPr lang="en-US" sz="2800" dirty="0">
              <a:latin typeface="Roboto" pitchFamily="2" charset="0"/>
              <a:ea typeface="Roboto" pitchFamily="2" charset="0"/>
            </a:endParaRPr>
          </a:p>
          <a:p>
            <a:r>
              <a:rPr lang="en-US" sz="2800" dirty="0" smtClean="0">
                <a:latin typeface="Roboto" pitchFamily="2" charset="0"/>
                <a:ea typeface="Roboto" pitchFamily="2" charset="0"/>
              </a:rPr>
              <a:t>Someone is </a:t>
            </a:r>
            <a:r>
              <a:rPr lang="en-US" sz="2800" i="1" dirty="0" smtClean="0">
                <a:latin typeface="Roboto" pitchFamily="2" charset="0"/>
                <a:ea typeface="Roboto" pitchFamily="2" charset="0"/>
              </a:rPr>
              <a:t>recruited</a:t>
            </a:r>
            <a:r>
              <a:rPr lang="en-US" sz="2800" dirty="0" smtClean="0">
                <a:latin typeface="Roboto" pitchFamily="2" charset="0"/>
                <a:ea typeface="Roboto" pitchFamily="2" charset="0"/>
              </a:rPr>
              <a:t>, </a:t>
            </a:r>
            <a:r>
              <a:rPr lang="en-US" sz="2800" i="1" dirty="0" smtClean="0">
                <a:latin typeface="Roboto" pitchFamily="2" charset="0"/>
                <a:ea typeface="Roboto" pitchFamily="2" charset="0"/>
              </a:rPr>
              <a:t>harbored, obtained, or provided</a:t>
            </a:r>
            <a:r>
              <a:rPr lang="en-US" sz="2800" dirty="0" smtClean="0">
                <a:latin typeface="Roboto" pitchFamily="2" charset="0"/>
                <a:ea typeface="Roboto" pitchFamily="2" charset="0"/>
              </a:rPr>
              <a:t>, or </a:t>
            </a:r>
            <a:r>
              <a:rPr lang="en-US" sz="2800" i="1" dirty="0" smtClean="0">
                <a:latin typeface="Roboto" pitchFamily="2" charset="0"/>
                <a:ea typeface="Roboto" pitchFamily="2" charset="0"/>
              </a:rPr>
              <a:t>transported</a:t>
            </a:r>
            <a:endParaRPr lang="en-US" sz="2800" dirty="0">
              <a:latin typeface="Roboto" pitchFamily="2" charset="0"/>
              <a:ea typeface="Roboto" pitchFamily="2" charset="0"/>
            </a:endParaRPr>
          </a:p>
        </p:txBody>
      </p:sp>
    </p:spTree>
    <p:extLst>
      <p:ext uri="{BB962C8B-B14F-4D97-AF65-F5344CB8AC3E}">
        <p14:creationId xmlns:p14="http://schemas.microsoft.com/office/powerpoint/2010/main" val="6175715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20"/>
          <p:cNvSpPr txBox="1">
            <a:spLocks noGrp="1"/>
          </p:cNvSpPr>
          <p:nvPr>
            <p:ph type="title"/>
          </p:nvPr>
        </p:nvSpPr>
        <p:spPr>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smtClean="0">
                <a:latin typeface="Roboto" pitchFamily="2" charset="0"/>
                <a:ea typeface="Roboto" pitchFamily="2" charset="0"/>
              </a:rPr>
              <a:t>Case Scenario – T Visa</a:t>
            </a:r>
            <a:endParaRPr dirty="0">
              <a:latin typeface="Roboto" pitchFamily="2" charset="0"/>
              <a:ea typeface="Roboto" pitchFamily="2" charset="0"/>
            </a:endParaRPr>
          </a:p>
        </p:txBody>
      </p:sp>
      <p:sp>
        <p:nvSpPr>
          <p:cNvPr id="108" name="Google Shape;108;p20"/>
          <p:cNvSpPr txBox="1">
            <a:spLocks noGrp="1"/>
          </p:cNvSpPr>
          <p:nvPr>
            <p:ph type="body" idx="1"/>
          </p:nvPr>
        </p:nvSpPr>
        <p:spPr>
          <a:xfrm>
            <a:off x="343628" y="1529869"/>
            <a:ext cx="9393300" cy="5497500"/>
          </a:xfrm>
          <a:prstGeom prst="rect">
            <a:avLst/>
          </a:prstGeom>
        </p:spPr>
        <p:txBody>
          <a:bodyPr spcFirstLastPara="1" wrap="square" lIns="111975" tIns="111975" rIns="111975" bIns="111975" anchor="t" anchorCtr="0">
            <a:noAutofit/>
          </a:bodyPr>
          <a:lstStyle/>
          <a:p>
            <a:pPr marL="0" lvl="0" indent="0" algn="l" rtl="0">
              <a:spcBef>
                <a:spcPts val="0"/>
              </a:spcBef>
              <a:spcAft>
                <a:spcPts val="0"/>
              </a:spcAft>
              <a:buNone/>
            </a:pPr>
            <a:r>
              <a:rPr lang="en-US" sz="2800" dirty="0">
                <a:solidFill>
                  <a:schemeClr val="bg2">
                    <a:lumMod val="50000"/>
                  </a:schemeClr>
                </a:solidFill>
                <a:latin typeface="Roboto" pitchFamily="2" charset="0"/>
                <a:ea typeface="Roboto" pitchFamily="2" charset="0"/>
                <a:cs typeface="Arial" panose="020B0604020202020204" pitchFamily="34" charset="0"/>
              </a:rPr>
              <a:t>Eduardo followed an ad in his home country to come to the US to work in Kentucky. He paid an attorney a lot of money to get his visa and for travel expenses. Once he gets to the US, his employer takes him to a farm and shows him the work and where Eduardo will live with 8 other guys. The working and living conditions are inhumane, and Eduardo is cut off from civilization out at the farm. The employer tells Eduardo that he owes him money, because the travel and living expenses were higher than anticipated. Under a pretense the employer takes his passport. </a:t>
            </a:r>
            <a:endParaRPr sz="2800" dirty="0">
              <a:solidFill>
                <a:schemeClr val="bg2">
                  <a:lumMod val="50000"/>
                </a:schemeClr>
              </a:solidFill>
              <a:latin typeface="Roboto" pitchFamily="2" charset="0"/>
              <a:ea typeface="Roboto" pitchFamily="2" charset="0"/>
              <a:cs typeface="Arial" panose="020B0604020202020204" pitchFamily="34" charset="0"/>
            </a:endParaRPr>
          </a:p>
        </p:txBody>
      </p:sp>
      <p:sp>
        <p:nvSpPr>
          <p:cNvPr id="2" name="Oval 1"/>
          <p:cNvSpPr/>
          <p:nvPr/>
        </p:nvSpPr>
        <p:spPr>
          <a:xfrm>
            <a:off x="3316224" y="1693877"/>
            <a:ext cx="4096512" cy="525067"/>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5040278" y="3094736"/>
            <a:ext cx="3055210" cy="54864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6790944" y="3633216"/>
            <a:ext cx="1341120" cy="453087"/>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p:cNvGrpSpPr/>
          <p:nvPr/>
        </p:nvGrpSpPr>
        <p:grpSpPr>
          <a:xfrm>
            <a:off x="8132064" y="426720"/>
            <a:ext cx="1948560" cy="1103149"/>
            <a:chOff x="8132064" y="426720"/>
            <a:chExt cx="1948560" cy="1103149"/>
          </a:xfrm>
        </p:grpSpPr>
        <p:sp>
          <p:nvSpPr>
            <p:cNvPr id="6" name="Rectangle 5"/>
            <p:cNvSpPr/>
            <p:nvPr/>
          </p:nvSpPr>
          <p:spPr>
            <a:xfrm>
              <a:off x="8132064" y="426720"/>
              <a:ext cx="1804416" cy="110314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8217407" y="475488"/>
              <a:ext cx="1863217" cy="1015663"/>
            </a:xfrm>
            <a:prstGeom prst="rect">
              <a:avLst/>
            </a:prstGeom>
            <a:noFill/>
          </p:spPr>
          <p:txBody>
            <a:bodyPr wrap="square" rtlCol="0">
              <a:spAutoFit/>
            </a:bodyPr>
            <a:lstStyle/>
            <a:p>
              <a:r>
                <a:rPr lang="en-US" sz="2000" dirty="0" smtClean="0"/>
                <a:t>1. Severe Form of Trafficking</a:t>
              </a:r>
              <a:endParaRPr lang="en-US" sz="2000" dirty="0"/>
            </a:p>
          </p:txBody>
        </p:sp>
      </p:grpSp>
      <p:cxnSp>
        <p:nvCxnSpPr>
          <p:cNvPr id="9" name="Straight Arrow Connector 8"/>
          <p:cNvCxnSpPr/>
          <p:nvPr/>
        </p:nvCxnSpPr>
        <p:spPr>
          <a:xfrm flipH="1">
            <a:off x="7242048" y="1365861"/>
            <a:ext cx="853440" cy="3913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7412736" y="1365504"/>
            <a:ext cx="682752" cy="16093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7932512" y="1365861"/>
            <a:ext cx="162976" cy="22673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353568" y="6520817"/>
            <a:ext cx="2962656" cy="67056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343628" y="4551118"/>
            <a:ext cx="1828800" cy="57736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4559808" y="4551118"/>
            <a:ext cx="3767328" cy="63048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7004304" y="4994045"/>
            <a:ext cx="2182368" cy="61993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282668" y="482136"/>
            <a:ext cx="1552228" cy="87183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Group 43"/>
          <p:cNvGrpSpPr/>
          <p:nvPr/>
        </p:nvGrpSpPr>
        <p:grpSpPr>
          <a:xfrm>
            <a:off x="4169664" y="6590105"/>
            <a:ext cx="2061479" cy="766622"/>
            <a:chOff x="8132064" y="426720"/>
            <a:chExt cx="1804416" cy="1103149"/>
          </a:xfrm>
        </p:grpSpPr>
        <p:sp>
          <p:nvSpPr>
            <p:cNvPr id="45" name="Rectangle 44"/>
            <p:cNvSpPr/>
            <p:nvPr/>
          </p:nvSpPr>
          <p:spPr>
            <a:xfrm>
              <a:off x="8132064" y="426720"/>
              <a:ext cx="1804416" cy="110314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p:cNvSpPr txBox="1"/>
            <p:nvPr/>
          </p:nvSpPr>
          <p:spPr>
            <a:xfrm>
              <a:off x="8217407" y="475488"/>
              <a:ext cx="1719073" cy="1049651"/>
            </a:xfrm>
            <a:prstGeom prst="rect">
              <a:avLst/>
            </a:prstGeom>
            <a:noFill/>
          </p:spPr>
          <p:txBody>
            <a:bodyPr wrap="square" rtlCol="0">
              <a:spAutoFit/>
            </a:bodyPr>
            <a:lstStyle/>
            <a:p>
              <a:r>
                <a:rPr lang="en-US" sz="2000" dirty="0" smtClean="0"/>
                <a:t>1. Severe Form of Trafficking</a:t>
              </a:r>
              <a:endParaRPr lang="en-US" sz="2000" dirty="0"/>
            </a:p>
          </p:txBody>
        </p:sp>
      </p:grpSp>
      <p:cxnSp>
        <p:nvCxnSpPr>
          <p:cNvPr id="48" name="Straight Arrow Connector 47"/>
          <p:cNvCxnSpPr>
            <a:endCxn id="14" idx="6"/>
          </p:cNvCxnSpPr>
          <p:nvPr/>
        </p:nvCxnSpPr>
        <p:spPr>
          <a:xfrm flipH="1" flipV="1">
            <a:off x="3316224" y="6856097"/>
            <a:ext cx="853440" cy="1173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flipV="1">
            <a:off x="1987296" y="4994045"/>
            <a:ext cx="2182368" cy="19793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V="1">
            <a:off x="5415087" y="5292495"/>
            <a:ext cx="154640" cy="12976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V="1">
            <a:off x="5509664" y="5455679"/>
            <a:ext cx="1574919" cy="11443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282668" y="543064"/>
            <a:ext cx="1690820" cy="707886"/>
          </a:xfrm>
          <a:prstGeom prst="rect">
            <a:avLst/>
          </a:prstGeom>
          <a:noFill/>
        </p:spPr>
        <p:txBody>
          <a:bodyPr wrap="square" rtlCol="0">
            <a:spAutoFit/>
          </a:bodyPr>
          <a:lstStyle/>
          <a:p>
            <a:r>
              <a:rPr lang="en-US" sz="2000" dirty="0" smtClean="0"/>
              <a:t>2. Physically present</a:t>
            </a:r>
            <a:endParaRPr lang="en-US" sz="2000" dirty="0"/>
          </a:p>
        </p:txBody>
      </p:sp>
      <p:sp>
        <p:nvSpPr>
          <p:cNvPr id="56" name="Oval 55"/>
          <p:cNvSpPr/>
          <p:nvPr/>
        </p:nvSpPr>
        <p:spPr>
          <a:xfrm>
            <a:off x="694944" y="1693877"/>
            <a:ext cx="8058912" cy="194949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Straight Arrow Connector 57"/>
          <p:cNvCxnSpPr/>
          <p:nvPr/>
        </p:nvCxnSpPr>
        <p:spPr>
          <a:xfrm>
            <a:off x="1505712" y="1353968"/>
            <a:ext cx="329184" cy="6024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7004304" y="6533572"/>
            <a:ext cx="2182368" cy="81994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p:cNvSpPr txBox="1"/>
          <p:nvPr/>
        </p:nvSpPr>
        <p:spPr>
          <a:xfrm>
            <a:off x="7084583" y="6590105"/>
            <a:ext cx="2339833" cy="707886"/>
          </a:xfrm>
          <a:prstGeom prst="rect">
            <a:avLst/>
          </a:prstGeom>
          <a:noFill/>
        </p:spPr>
        <p:txBody>
          <a:bodyPr wrap="square" rtlCol="0">
            <a:spAutoFit/>
          </a:bodyPr>
          <a:lstStyle/>
          <a:p>
            <a:r>
              <a:rPr lang="en-US" sz="2000" dirty="0" smtClean="0"/>
              <a:t>3. Cooperation?</a:t>
            </a:r>
          </a:p>
          <a:p>
            <a:r>
              <a:rPr lang="en-US" sz="2000" dirty="0" smtClean="0"/>
              <a:t>4. Severe harm?</a:t>
            </a:r>
            <a:endParaRPr lang="en-US" sz="2000" dirty="0"/>
          </a:p>
        </p:txBody>
      </p:sp>
    </p:spTree>
    <p:extLst>
      <p:ext uri="{BB962C8B-B14F-4D97-AF65-F5344CB8AC3E}">
        <p14:creationId xmlns:p14="http://schemas.microsoft.com/office/powerpoint/2010/main" val="16573408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21"/>
          <p:cNvSpPr txBox="1">
            <a:spLocks noGrp="1"/>
          </p:cNvSpPr>
          <p:nvPr>
            <p:ph type="title"/>
          </p:nvPr>
        </p:nvSpPr>
        <p:spPr>
          <a:prstGeom prst="rect">
            <a:avLst/>
          </a:prstGeom>
        </p:spPr>
        <p:txBody>
          <a:bodyPr spcFirstLastPara="1" wrap="square" lIns="111975" tIns="111975" rIns="111975" bIns="111975" anchor="t" anchorCtr="0">
            <a:noAutofit/>
          </a:bodyPr>
          <a:lstStyle/>
          <a:p>
            <a:pPr lvl="0" algn="ctr"/>
            <a:r>
              <a:rPr lang="en-US" dirty="0">
                <a:latin typeface="Roboto" pitchFamily="2" charset="0"/>
                <a:ea typeface="Roboto" pitchFamily="2" charset="0"/>
                <a:cs typeface="Arial" panose="020B0604020202020204" pitchFamily="34" charset="0"/>
              </a:rPr>
              <a:t>U versus T </a:t>
            </a:r>
            <a:r>
              <a:rPr lang="en-US" dirty="0" smtClean="0">
                <a:latin typeface="Roboto" pitchFamily="2" charset="0"/>
                <a:ea typeface="Roboto" pitchFamily="2" charset="0"/>
                <a:cs typeface="Arial" panose="020B0604020202020204" pitchFamily="34" charset="0"/>
              </a:rPr>
              <a:t>Visa</a:t>
            </a:r>
            <a:endParaRPr dirty="0">
              <a:latin typeface="Roboto" pitchFamily="2" charset="0"/>
              <a:ea typeface="Roboto" pitchFamily="2" charset="0"/>
              <a:cs typeface="Arial" panose="020B0604020202020204" pitchFamily="34" charset="0"/>
            </a:endParaRPr>
          </a:p>
        </p:txBody>
      </p:sp>
      <p:sp>
        <p:nvSpPr>
          <p:cNvPr id="114" name="Google Shape;114;p21"/>
          <p:cNvSpPr txBox="1">
            <a:spLocks noGrp="1"/>
          </p:cNvSpPr>
          <p:nvPr>
            <p:ph type="body" idx="1"/>
          </p:nvPr>
        </p:nvSpPr>
        <p:spPr>
          <a:xfrm>
            <a:off x="343628" y="1437672"/>
            <a:ext cx="9666646" cy="6122003"/>
          </a:xfrm>
          <a:prstGeom prst="rect">
            <a:avLst/>
          </a:prstGeom>
        </p:spPr>
        <p:txBody>
          <a:bodyPr spcFirstLastPara="1" wrap="square" lIns="111975" tIns="111975" rIns="111975" bIns="111975" numCol="2" anchor="t" anchorCtr="0">
            <a:noAutofit/>
          </a:bodyPr>
          <a:lstStyle/>
          <a:p>
            <a:pPr marL="0" marR="152400" lvl="0" indent="0" algn="ctr" rtl="0">
              <a:spcBef>
                <a:spcPts val="0"/>
              </a:spcBef>
              <a:spcAft>
                <a:spcPts val="0"/>
              </a:spcAft>
              <a:buClr>
                <a:srgbClr val="222222"/>
              </a:buClr>
              <a:buSzPts val="3600"/>
              <a:buNone/>
            </a:pPr>
            <a:r>
              <a:rPr lang="en-US" sz="3600" u="sng" dirty="0" smtClean="0">
                <a:solidFill>
                  <a:srgbClr val="222222"/>
                </a:solidFill>
                <a:latin typeface="Roboto" pitchFamily="2" charset="0"/>
                <a:ea typeface="Roboto" pitchFamily="2" charset="0"/>
                <a:cs typeface="Roboto"/>
                <a:sym typeface="Roboto"/>
              </a:rPr>
              <a:t>U Visa</a:t>
            </a:r>
            <a:r>
              <a:rPr lang="en-US" sz="3600" dirty="0" smtClean="0">
                <a:solidFill>
                  <a:srgbClr val="222222"/>
                </a:solidFill>
                <a:latin typeface="Roboto" pitchFamily="2" charset="0"/>
                <a:ea typeface="Roboto" pitchFamily="2" charset="0"/>
                <a:cs typeface="Roboto"/>
                <a:sym typeface="Roboto"/>
              </a:rPr>
              <a:t/>
            </a:r>
            <a:br>
              <a:rPr lang="en-US" sz="3600" dirty="0" smtClean="0">
                <a:solidFill>
                  <a:srgbClr val="222222"/>
                </a:solidFill>
                <a:latin typeface="Roboto" pitchFamily="2" charset="0"/>
                <a:ea typeface="Roboto" pitchFamily="2" charset="0"/>
                <a:cs typeface="Roboto"/>
                <a:sym typeface="Roboto"/>
              </a:rPr>
            </a:br>
            <a:endParaRPr lang="en-US" sz="3100" u="sng" dirty="0">
              <a:solidFill>
                <a:srgbClr val="222222"/>
              </a:solidFill>
              <a:latin typeface="Roboto" pitchFamily="2" charset="0"/>
              <a:ea typeface="Roboto" pitchFamily="2" charset="0"/>
              <a:cs typeface="Roboto"/>
              <a:sym typeface="Roboto"/>
            </a:endParaRPr>
          </a:p>
          <a:p>
            <a:pPr marL="571500" marR="152400" lvl="0" indent="-5715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Many qualifying crimes</a:t>
            </a:r>
          </a:p>
          <a:p>
            <a:pPr marL="571500" marR="152400" lvl="0" indent="-571500" rtl="0">
              <a:spcBef>
                <a:spcPts val="0"/>
              </a:spcBef>
              <a:spcAft>
                <a:spcPts val="0"/>
              </a:spcAft>
              <a:buClr>
                <a:srgbClr val="222222"/>
              </a:buClr>
              <a:buSzPts val="3600"/>
              <a:buFont typeface="Arial" panose="020B0604020202020204" pitchFamily="34" charset="0"/>
              <a:buChar char="•"/>
            </a:pPr>
            <a:endParaRPr lang="en-US" sz="2800" dirty="0" smtClean="0">
              <a:solidFill>
                <a:srgbClr val="222222"/>
              </a:solidFill>
              <a:latin typeface="Roboto" pitchFamily="2" charset="0"/>
              <a:ea typeface="Roboto" pitchFamily="2" charset="0"/>
              <a:cs typeface="Roboto"/>
              <a:sym typeface="Roboto"/>
            </a:endParaRPr>
          </a:p>
          <a:p>
            <a:pPr marL="571500" marR="152400" lvl="0" indent="-5715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Certification required</a:t>
            </a:r>
            <a:br>
              <a:rPr lang="en-US" sz="2800" dirty="0" smtClean="0">
                <a:solidFill>
                  <a:srgbClr val="222222"/>
                </a:solidFill>
                <a:latin typeface="Roboto" pitchFamily="2" charset="0"/>
                <a:ea typeface="Roboto" pitchFamily="2" charset="0"/>
                <a:cs typeface="Roboto"/>
                <a:sym typeface="Roboto"/>
              </a:rPr>
            </a:br>
            <a:endParaRPr lang="en-US" sz="2800" dirty="0" smtClean="0">
              <a:solidFill>
                <a:srgbClr val="222222"/>
              </a:solidFill>
              <a:latin typeface="Roboto" pitchFamily="2" charset="0"/>
              <a:ea typeface="Roboto" pitchFamily="2" charset="0"/>
              <a:cs typeface="Roboto"/>
              <a:sym typeface="Roboto"/>
            </a:endParaRPr>
          </a:p>
          <a:p>
            <a:pPr marL="571500" marR="152400" lvl="0" indent="-5715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Very long process</a:t>
            </a:r>
            <a:br>
              <a:rPr lang="en-US" sz="2800" dirty="0" smtClean="0">
                <a:solidFill>
                  <a:srgbClr val="222222"/>
                </a:solidFill>
                <a:latin typeface="Roboto" pitchFamily="2" charset="0"/>
                <a:ea typeface="Roboto" pitchFamily="2" charset="0"/>
                <a:cs typeface="Roboto"/>
                <a:sym typeface="Roboto"/>
              </a:rPr>
            </a:br>
            <a:endParaRPr lang="en-US" sz="2800" dirty="0" smtClean="0">
              <a:solidFill>
                <a:srgbClr val="222222"/>
              </a:solidFill>
              <a:latin typeface="Roboto" pitchFamily="2" charset="0"/>
              <a:ea typeface="Roboto" pitchFamily="2" charset="0"/>
              <a:cs typeface="Roboto"/>
              <a:sym typeface="Roboto"/>
            </a:endParaRPr>
          </a:p>
          <a:p>
            <a:pPr marL="571500" marR="152400" lvl="0" indent="-5715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Very few benefits available</a:t>
            </a:r>
          </a:p>
          <a:p>
            <a:pPr marL="571500" marR="152400" lvl="0" indent="-571500" rtl="0">
              <a:spcBef>
                <a:spcPts val="0"/>
              </a:spcBef>
              <a:spcAft>
                <a:spcPts val="0"/>
              </a:spcAft>
              <a:buClr>
                <a:srgbClr val="222222"/>
              </a:buClr>
              <a:buSzPts val="3600"/>
              <a:buFont typeface="Arial" panose="020B0604020202020204" pitchFamily="34" charset="0"/>
              <a:buChar char="•"/>
            </a:pPr>
            <a:endParaRPr lang="en-US" sz="2800" dirty="0" smtClean="0">
              <a:solidFill>
                <a:srgbClr val="222222"/>
              </a:solidFill>
              <a:latin typeface="Roboto" pitchFamily="2" charset="0"/>
              <a:ea typeface="Roboto" pitchFamily="2" charset="0"/>
              <a:cs typeface="Roboto"/>
              <a:sym typeface="Roboto"/>
            </a:endParaRPr>
          </a:p>
          <a:p>
            <a:pPr marL="571500" marR="152400" lvl="0" indent="-571500" rtl="0">
              <a:spcBef>
                <a:spcPts val="0"/>
              </a:spcBef>
              <a:spcAft>
                <a:spcPts val="0"/>
              </a:spcAft>
              <a:buClr>
                <a:srgbClr val="222222"/>
              </a:buClr>
              <a:buSzPts val="3600"/>
              <a:buFont typeface="Arial" panose="020B0604020202020204" pitchFamily="34" charset="0"/>
              <a:buChar char="•"/>
            </a:pPr>
            <a:endParaRPr lang="en-US" sz="2800" dirty="0">
              <a:solidFill>
                <a:srgbClr val="222222"/>
              </a:solidFill>
              <a:latin typeface="Roboto" pitchFamily="2" charset="0"/>
              <a:ea typeface="Roboto" pitchFamily="2" charset="0"/>
              <a:cs typeface="Roboto"/>
              <a:sym typeface="Roboto"/>
            </a:endParaRPr>
          </a:p>
          <a:p>
            <a:pPr marL="0" marR="152400" lvl="0" indent="0" algn="ctr" rtl="0">
              <a:spcBef>
                <a:spcPts val="0"/>
              </a:spcBef>
              <a:spcAft>
                <a:spcPts val="0"/>
              </a:spcAft>
              <a:buClr>
                <a:srgbClr val="222222"/>
              </a:buClr>
              <a:buSzPts val="3600"/>
              <a:buNone/>
            </a:pPr>
            <a:r>
              <a:rPr lang="en-US" sz="3600" u="sng" dirty="0" smtClean="0">
                <a:solidFill>
                  <a:srgbClr val="222222"/>
                </a:solidFill>
                <a:latin typeface="Roboto" pitchFamily="2" charset="0"/>
                <a:ea typeface="Roboto" pitchFamily="2" charset="0"/>
                <a:cs typeface="Roboto"/>
                <a:sym typeface="Roboto"/>
              </a:rPr>
              <a:t>T Visa</a:t>
            </a:r>
            <a:r>
              <a:rPr lang="en-US" sz="3600" dirty="0" smtClean="0">
                <a:solidFill>
                  <a:srgbClr val="222222"/>
                </a:solidFill>
                <a:latin typeface="Roboto" pitchFamily="2" charset="0"/>
                <a:ea typeface="Roboto" pitchFamily="2" charset="0"/>
                <a:cs typeface="Roboto"/>
                <a:sym typeface="Roboto"/>
              </a:rPr>
              <a:t/>
            </a:r>
            <a:br>
              <a:rPr lang="en-US" sz="3600" dirty="0" smtClean="0">
                <a:solidFill>
                  <a:srgbClr val="222222"/>
                </a:solidFill>
                <a:latin typeface="Roboto" pitchFamily="2" charset="0"/>
                <a:ea typeface="Roboto" pitchFamily="2" charset="0"/>
                <a:cs typeface="Roboto"/>
                <a:sym typeface="Roboto"/>
              </a:rPr>
            </a:br>
            <a:endParaRPr lang="en-US" sz="3600" dirty="0" smtClean="0">
              <a:solidFill>
                <a:srgbClr val="222222"/>
              </a:solidFill>
              <a:latin typeface="Roboto" pitchFamily="2" charset="0"/>
              <a:ea typeface="Roboto" pitchFamily="2" charset="0"/>
              <a:cs typeface="Roboto"/>
              <a:sym typeface="Roboto"/>
            </a:endParaRPr>
          </a:p>
          <a:p>
            <a:pPr marR="152400" lvl="0" indent="-4572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Trafficking – specific def.</a:t>
            </a:r>
          </a:p>
          <a:p>
            <a:pPr marR="152400" lvl="0" indent="-457200" rtl="0">
              <a:spcBef>
                <a:spcPts val="0"/>
              </a:spcBef>
              <a:spcAft>
                <a:spcPts val="0"/>
              </a:spcAft>
              <a:buClr>
                <a:srgbClr val="222222"/>
              </a:buClr>
              <a:buSzPts val="3600"/>
              <a:buFont typeface="Arial" panose="020B0604020202020204" pitchFamily="34" charset="0"/>
              <a:buChar char="•"/>
            </a:pPr>
            <a:endParaRPr lang="en-US" sz="2800" dirty="0" smtClean="0">
              <a:solidFill>
                <a:srgbClr val="222222"/>
              </a:solidFill>
              <a:latin typeface="Roboto" pitchFamily="2" charset="0"/>
              <a:ea typeface="Roboto" pitchFamily="2" charset="0"/>
              <a:cs typeface="Roboto"/>
              <a:sym typeface="Roboto"/>
            </a:endParaRPr>
          </a:p>
          <a:p>
            <a:pPr marR="152400" lvl="0" indent="-4572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Certification not required</a:t>
            </a:r>
          </a:p>
          <a:p>
            <a:pPr marR="152400" lvl="0" indent="-457200" rtl="0">
              <a:spcBef>
                <a:spcPts val="0"/>
              </a:spcBef>
              <a:spcAft>
                <a:spcPts val="0"/>
              </a:spcAft>
              <a:buClr>
                <a:srgbClr val="222222"/>
              </a:buClr>
              <a:buSzPts val="3600"/>
              <a:buFont typeface="Arial" panose="020B0604020202020204" pitchFamily="34" charset="0"/>
              <a:buChar char="•"/>
            </a:pPr>
            <a:endParaRPr lang="en-US" sz="2800" dirty="0" smtClean="0">
              <a:solidFill>
                <a:srgbClr val="222222"/>
              </a:solidFill>
              <a:latin typeface="Roboto" pitchFamily="2" charset="0"/>
              <a:ea typeface="Roboto" pitchFamily="2" charset="0"/>
              <a:cs typeface="Roboto"/>
              <a:sym typeface="Roboto"/>
            </a:endParaRPr>
          </a:p>
          <a:p>
            <a:pPr marR="152400" lvl="0" indent="-4572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Shorter process – no backlog</a:t>
            </a:r>
          </a:p>
          <a:p>
            <a:pPr marR="152400" lvl="0" indent="-4572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Generous benefits (medical, food, cash assistance)</a:t>
            </a:r>
          </a:p>
        </p:txBody>
      </p:sp>
      <p:sp>
        <p:nvSpPr>
          <p:cNvPr id="4" name="TextBox 3"/>
          <p:cNvSpPr txBox="1"/>
          <p:nvPr/>
        </p:nvSpPr>
        <p:spPr>
          <a:xfrm>
            <a:off x="1457739" y="4611757"/>
            <a:ext cx="184731" cy="307777"/>
          </a:xfrm>
          <a:prstGeom prst="rect">
            <a:avLst/>
          </a:prstGeom>
          <a:noFill/>
        </p:spPr>
        <p:txBody>
          <a:bodyPr wrap="none" rtlCol="0">
            <a:spAutoFit/>
          </a:bodyPr>
          <a:lstStyle/>
          <a:p>
            <a:endParaRPr lang="en-US" dirty="0">
              <a:latin typeface="Roboto" pitchFamily="2" charset="0"/>
              <a:ea typeface="Roboto" pitchFamily="2" charset="0"/>
            </a:endParaRPr>
          </a:p>
        </p:txBody>
      </p:sp>
    </p:spTree>
    <p:extLst>
      <p:ext uri="{BB962C8B-B14F-4D97-AF65-F5344CB8AC3E}">
        <p14:creationId xmlns:p14="http://schemas.microsoft.com/office/powerpoint/2010/main" val="3415866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22"/>
          <p:cNvSpPr txBox="1">
            <a:spLocks noGrp="1"/>
          </p:cNvSpPr>
          <p:nvPr>
            <p:ph type="title"/>
          </p:nvPr>
        </p:nvSpPr>
        <p:spPr>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smtClean="0">
                <a:latin typeface="Roboto" pitchFamily="2" charset="0"/>
                <a:ea typeface="Roboto" pitchFamily="2" charset="0"/>
              </a:rPr>
              <a:t>Case Scenario</a:t>
            </a:r>
            <a:endParaRPr dirty="0">
              <a:latin typeface="Roboto" pitchFamily="2" charset="0"/>
              <a:ea typeface="Roboto" pitchFamily="2" charset="0"/>
            </a:endParaRPr>
          </a:p>
        </p:txBody>
      </p:sp>
      <p:sp>
        <p:nvSpPr>
          <p:cNvPr id="120" name="Google Shape;120;p22"/>
          <p:cNvSpPr txBox="1">
            <a:spLocks noGrp="1"/>
          </p:cNvSpPr>
          <p:nvPr>
            <p:ph type="body" idx="1"/>
          </p:nvPr>
        </p:nvSpPr>
        <p:spPr>
          <a:xfrm>
            <a:off x="343625" y="1861174"/>
            <a:ext cx="9393300" cy="5154300"/>
          </a:xfrm>
          <a:prstGeom prst="rect">
            <a:avLst/>
          </a:prstGeom>
        </p:spPr>
        <p:txBody>
          <a:bodyPr spcFirstLastPara="1" wrap="square" lIns="111975" tIns="111975" rIns="111975" bIns="111975" anchor="t" anchorCtr="0">
            <a:noAutofit/>
          </a:bodyPr>
          <a:lstStyle/>
          <a:p>
            <a:pPr marL="0" lvl="0" indent="0" algn="l" rtl="0">
              <a:spcBef>
                <a:spcPts val="0"/>
              </a:spcBef>
              <a:spcAft>
                <a:spcPts val="0"/>
              </a:spcAft>
              <a:buNone/>
            </a:pPr>
            <a:r>
              <a:rPr lang="en-US" sz="2800" dirty="0">
                <a:solidFill>
                  <a:srgbClr val="000000"/>
                </a:solidFill>
                <a:latin typeface="Roboto" pitchFamily="2" charset="0"/>
                <a:ea typeface="Roboto" pitchFamily="2" charset="0"/>
              </a:rPr>
              <a:t>Jay, an LPR, and Claudia were legally married in Chicago in December 2014. Claudia has two daughters from a former marriage. Jay physically and emotionally abused Claudia from Jan 2016 until Dec 2016. In Dec 2016, Claudia and her daughters decided to move out of the house and leave  Jay in order to escape the abuse. </a:t>
            </a:r>
            <a:endParaRPr sz="2800" dirty="0">
              <a:solidFill>
                <a:srgbClr val="000000"/>
              </a:solidFill>
              <a:latin typeface="Roboto" pitchFamily="2" charset="0"/>
              <a:ea typeface="Roboto" pitchFamily="2" charset="0"/>
            </a:endParaRPr>
          </a:p>
          <a:p>
            <a:pPr marL="0" lvl="0" indent="0" algn="l" rtl="0">
              <a:spcBef>
                <a:spcPts val="2000"/>
              </a:spcBef>
              <a:spcAft>
                <a:spcPts val="2000"/>
              </a:spcAft>
              <a:buNone/>
            </a:pPr>
            <a:r>
              <a:rPr lang="en-US" sz="2800" dirty="0">
                <a:solidFill>
                  <a:srgbClr val="000000"/>
                </a:solidFill>
                <a:latin typeface="Roboto" pitchFamily="2" charset="0"/>
                <a:ea typeface="Roboto" pitchFamily="2" charset="0"/>
              </a:rPr>
              <a:t>Is Claudia eligible for </a:t>
            </a:r>
            <a:r>
              <a:rPr lang="en-US" sz="2800" dirty="0" smtClean="0">
                <a:solidFill>
                  <a:srgbClr val="000000"/>
                </a:solidFill>
                <a:latin typeface="Roboto" pitchFamily="2" charset="0"/>
                <a:ea typeface="Roboto" pitchFamily="2" charset="0"/>
              </a:rPr>
              <a:t>VAWA? </a:t>
            </a:r>
            <a:r>
              <a:rPr lang="en-US" sz="2800" dirty="0">
                <a:solidFill>
                  <a:srgbClr val="000000"/>
                </a:solidFill>
                <a:latin typeface="Roboto" pitchFamily="2" charset="0"/>
                <a:ea typeface="Roboto" pitchFamily="2" charset="0"/>
              </a:rPr>
              <a:t>What about her daughters?</a:t>
            </a:r>
            <a:endParaRPr sz="2800" dirty="0">
              <a:solidFill>
                <a:srgbClr val="000000"/>
              </a:solidFill>
              <a:latin typeface="Roboto" pitchFamily="2" charset="0"/>
              <a:ea typeface="Roboto" pitchFamily="2" charset="0"/>
            </a:endParaRPr>
          </a:p>
        </p:txBody>
      </p:sp>
    </p:spTree>
    <p:extLst>
      <p:ext uri="{BB962C8B-B14F-4D97-AF65-F5344CB8AC3E}">
        <p14:creationId xmlns:p14="http://schemas.microsoft.com/office/powerpoint/2010/main" val="19416088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23"/>
          <p:cNvSpPr txBox="1">
            <a:spLocks noGrp="1"/>
          </p:cNvSpPr>
          <p:nvPr>
            <p:ph type="title"/>
          </p:nvPr>
        </p:nvSpPr>
        <p:spPr>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a:latin typeface="Roboto" pitchFamily="2" charset="0"/>
                <a:ea typeface="Roboto" pitchFamily="2" charset="0"/>
              </a:rPr>
              <a:t>VAWA </a:t>
            </a:r>
            <a:r>
              <a:rPr lang="en-US" dirty="0" smtClean="0">
                <a:latin typeface="Roboto" pitchFamily="2" charset="0"/>
                <a:ea typeface="Roboto" pitchFamily="2" charset="0"/>
              </a:rPr>
              <a:t>Self-Petition</a:t>
            </a:r>
            <a:endParaRPr dirty="0">
              <a:latin typeface="Roboto" pitchFamily="2" charset="0"/>
              <a:ea typeface="Roboto" pitchFamily="2" charset="0"/>
            </a:endParaRPr>
          </a:p>
        </p:txBody>
      </p:sp>
      <p:sp>
        <p:nvSpPr>
          <p:cNvPr id="126" name="Google Shape;126;p23"/>
          <p:cNvSpPr txBox="1">
            <a:spLocks noGrp="1"/>
          </p:cNvSpPr>
          <p:nvPr>
            <p:ph type="body" idx="1"/>
          </p:nvPr>
        </p:nvSpPr>
        <p:spPr>
          <a:prstGeom prst="rect">
            <a:avLst/>
          </a:prstGeom>
        </p:spPr>
        <p:txBody>
          <a:bodyPr spcFirstLastPara="1" wrap="square" lIns="111975" tIns="111975" rIns="111975" bIns="111975" anchor="t" anchorCtr="0">
            <a:noAutofit/>
          </a:bodyPr>
          <a:lstStyle/>
          <a:p>
            <a:pPr marL="571500" marR="152400" lvl="0" indent="-571500" algn="l" rtl="0">
              <a:spcBef>
                <a:spcPts val="600"/>
              </a:spcBef>
              <a:spcAft>
                <a:spcPts val="0"/>
              </a:spcAft>
              <a:buClr>
                <a:srgbClr val="222222"/>
              </a:buClr>
              <a:buSzPts val="3600"/>
              <a:buFont typeface="Arial" panose="020B0604020202020204" pitchFamily="34" charset="0"/>
              <a:buChar char="•"/>
            </a:pPr>
            <a:r>
              <a:rPr lang="en-US" sz="3600" dirty="0" smtClean="0">
                <a:solidFill>
                  <a:srgbClr val="222222"/>
                </a:solidFill>
                <a:latin typeface="Roboto" pitchFamily="2" charset="0"/>
                <a:ea typeface="Roboto" pitchFamily="2" charset="0"/>
                <a:cs typeface="Roboto"/>
                <a:sym typeface="Roboto"/>
              </a:rPr>
              <a:t>VAWA = Violence Against Women Act</a:t>
            </a:r>
          </a:p>
          <a:p>
            <a:pPr marL="571500" marR="152400" lvl="0" indent="-571500" algn="l" rtl="0">
              <a:spcBef>
                <a:spcPts val="600"/>
              </a:spcBef>
              <a:spcAft>
                <a:spcPts val="0"/>
              </a:spcAft>
              <a:buClr>
                <a:srgbClr val="222222"/>
              </a:buClr>
              <a:buSzPts val="3600"/>
              <a:buFont typeface="Arial" panose="020B0604020202020204" pitchFamily="34" charset="0"/>
              <a:buChar char="•"/>
            </a:pPr>
            <a:r>
              <a:rPr lang="en-US" sz="3600" dirty="0" smtClean="0">
                <a:solidFill>
                  <a:srgbClr val="222222"/>
                </a:solidFill>
                <a:latin typeface="Roboto" pitchFamily="2" charset="0"/>
                <a:ea typeface="Roboto" pitchFamily="2" charset="0"/>
                <a:cs typeface="Roboto"/>
                <a:sym typeface="Roboto"/>
              </a:rPr>
              <a:t>Includes both men and children</a:t>
            </a:r>
          </a:p>
          <a:p>
            <a:pPr marL="571500" marR="152400" lvl="0" indent="-571500" algn="l" rtl="0">
              <a:spcBef>
                <a:spcPts val="600"/>
              </a:spcBef>
              <a:spcAft>
                <a:spcPts val="0"/>
              </a:spcAft>
              <a:buClr>
                <a:srgbClr val="222222"/>
              </a:buClr>
              <a:buSzPts val="3600"/>
              <a:buFont typeface="Arial" panose="020B0604020202020204" pitchFamily="34" charset="0"/>
              <a:buChar char="•"/>
            </a:pPr>
            <a:r>
              <a:rPr lang="en-US" sz="3600" dirty="0" smtClean="0">
                <a:solidFill>
                  <a:srgbClr val="222222"/>
                </a:solidFill>
                <a:latin typeface="Roboto" pitchFamily="2" charset="0"/>
                <a:ea typeface="Roboto" pitchFamily="2" charset="0"/>
                <a:cs typeface="Roboto"/>
                <a:sym typeface="Roboto"/>
              </a:rPr>
              <a:t>Purpose = taking power out of hands of USC or LPR abuser</a:t>
            </a:r>
          </a:p>
          <a:p>
            <a:pPr marL="571500" marR="152400" lvl="0" indent="-571500" algn="l" rtl="0">
              <a:spcBef>
                <a:spcPts val="600"/>
              </a:spcBef>
              <a:spcAft>
                <a:spcPts val="0"/>
              </a:spcAft>
              <a:buClr>
                <a:srgbClr val="222222"/>
              </a:buClr>
              <a:buSzPts val="3600"/>
              <a:buFont typeface="Arial" panose="020B0604020202020204" pitchFamily="34" charset="0"/>
              <a:buChar char="•"/>
            </a:pPr>
            <a:r>
              <a:rPr lang="en-US" sz="3600" dirty="0" smtClean="0">
                <a:solidFill>
                  <a:srgbClr val="222222"/>
                </a:solidFill>
                <a:latin typeface="Roboto" pitchFamily="2" charset="0"/>
                <a:ea typeface="Roboto" pitchFamily="2" charset="0"/>
                <a:cs typeface="Roboto"/>
                <a:sym typeface="Roboto"/>
              </a:rPr>
              <a:t>Rooted in family-based immigration</a:t>
            </a:r>
          </a:p>
          <a:p>
            <a:pPr marL="1028700" marR="152400" lvl="1" indent="-571500">
              <a:spcBef>
                <a:spcPts val="600"/>
              </a:spcBef>
              <a:buClr>
                <a:srgbClr val="222222"/>
              </a:buClr>
              <a:buSzPts val="3600"/>
              <a:buFont typeface="Arial" panose="020B0604020202020204" pitchFamily="34" charset="0"/>
              <a:buChar char="•"/>
            </a:pPr>
            <a:r>
              <a:rPr lang="en-US" sz="3100" dirty="0" smtClean="0">
                <a:solidFill>
                  <a:srgbClr val="222222"/>
                </a:solidFill>
                <a:latin typeface="Roboto" pitchFamily="2" charset="0"/>
                <a:ea typeface="Roboto" pitchFamily="2" charset="0"/>
                <a:cs typeface="Roboto"/>
                <a:sym typeface="Roboto"/>
              </a:rPr>
              <a:t>USC </a:t>
            </a:r>
            <a:r>
              <a:rPr lang="en-US" sz="3100" dirty="0" smtClean="0">
                <a:solidFill>
                  <a:srgbClr val="222222"/>
                </a:solidFill>
                <a:latin typeface="Roboto" pitchFamily="2" charset="0"/>
                <a:ea typeface="Roboto" pitchFamily="2" charset="0"/>
                <a:cs typeface="Roboto"/>
                <a:sym typeface="Wingdings" panose="05000000000000000000" pitchFamily="2" charset="2"/>
              </a:rPr>
              <a:t> spouse, child, parent, sibling</a:t>
            </a:r>
          </a:p>
          <a:p>
            <a:pPr marL="1028700" marR="152400" lvl="1" indent="-571500">
              <a:spcBef>
                <a:spcPts val="600"/>
              </a:spcBef>
              <a:buClr>
                <a:srgbClr val="222222"/>
              </a:buClr>
              <a:buSzPts val="3600"/>
              <a:buFont typeface="Arial" panose="020B0604020202020204" pitchFamily="34" charset="0"/>
              <a:buChar char="•"/>
            </a:pPr>
            <a:r>
              <a:rPr lang="en-US" sz="3100" dirty="0" smtClean="0">
                <a:solidFill>
                  <a:srgbClr val="222222"/>
                </a:solidFill>
                <a:latin typeface="Roboto" pitchFamily="2" charset="0"/>
                <a:ea typeface="Roboto" pitchFamily="2" charset="0"/>
                <a:cs typeface="Roboto"/>
                <a:sym typeface="Wingdings" panose="05000000000000000000" pitchFamily="2" charset="2"/>
              </a:rPr>
              <a:t>LPR  spouse, unmarried child under 21</a:t>
            </a:r>
            <a:endParaRPr lang="en-US" sz="3100" dirty="0" smtClean="0">
              <a:solidFill>
                <a:srgbClr val="222222"/>
              </a:solidFill>
              <a:latin typeface="Roboto" pitchFamily="2" charset="0"/>
              <a:ea typeface="Roboto" pitchFamily="2" charset="0"/>
              <a:cs typeface="Roboto"/>
              <a:sym typeface="Roboto"/>
            </a:endParaRPr>
          </a:p>
          <a:p>
            <a:pPr marL="0" marR="152400" lvl="0" indent="0" algn="l" rtl="0">
              <a:spcBef>
                <a:spcPts val="0"/>
              </a:spcBef>
              <a:spcAft>
                <a:spcPts val="0"/>
              </a:spcAft>
              <a:buClr>
                <a:srgbClr val="222222"/>
              </a:buClr>
              <a:buSzPts val="3600"/>
              <a:buNone/>
            </a:pPr>
            <a:endParaRPr lang="en-US" sz="3600" dirty="0">
              <a:solidFill>
                <a:srgbClr val="222222"/>
              </a:solidFill>
              <a:latin typeface="Roboto" pitchFamily="2" charset="0"/>
              <a:ea typeface="Roboto" pitchFamily="2" charset="0"/>
              <a:cs typeface="Roboto"/>
              <a:sym typeface="Roboto"/>
            </a:endParaRPr>
          </a:p>
        </p:txBody>
      </p:sp>
    </p:spTree>
    <p:extLst>
      <p:ext uri="{BB962C8B-B14F-4D97-AF65-F5344CB8AC3E}">
        <p14:creationId xmlns:p14="http://schemas.microsoft.com/office/powerpoint/2010/main" val="30743696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23"/>
          <p:cNvSpPr txBox="1">
            <a:spLocks noGrp="1"/>
          </p:cNvSpPr>
          <p:nvPr>
            <p:ph type="title"/>
          </p:nvPr>
        </p:nvSpPr>
        <p:spPr>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a:latin typeface="Roboto" pitchFamily="2" charset="0"/>
                <a:ea typeface="Roboto" pitchFamily="2" charset="0"/>
              </a:rPr>
              <a:t>VAWA </a:t>
            </a:r>
            <a:r>
              <a:rPr lang="en-US" dirty="0" smtClean="0">
                <a:latin typeface="Roboto" pitchFamily="2" charset="0"/>
                <a:ea typeface="Roboto" pitchFamily="2" charset="0"/>
              </a:rPr>
              <a:t>Self-Petition</a:t>
            </a:r>
            <a:endParaRPr dirty="0">
              <a:latin typeface="Roboto" pitchFamily="2" charset="0"/>
              <a:ea typeface="Roboto" pitchFamily="2" charset="0"/>
            </a:endParaRPr>
          </a:p>
        </p:txBody>
      </p:sp>
      <p:sp>
        <p:nvSpPr>
          <p:cNvPr id="126" name="Google Shape;126;p23"/>
          <p:cNvSpPr txBox="1">
            <a:spLocks noGrp="1"/>
          </p:cNvSpPr>
          <p:nvPr>
            <p:ph type="body" idx="1"/>
          </p:nvPr>
        </p:nvSpPr>
        <p:spPr>
          <a:prstGeom prst="rect">
            <a:avLst/>
          </a:prstGeom>
        </p:spPr>
        <p:txBody>
          <a:bodyPr spcFirstLastPara="1" wrap="square" lIns="111975" tIns="111975" rIns="111975" bIns="111975" anchor="t" anchorCtr="0">
            <a:noAutofit/>
          </a:bodyPr>
          <a:lstStyle/>
          <a:p>
            <a:pPr marL="0" marR="152400" lvl="0" indent="0" algn="l" rtl="0">
              <a:spcBef>
                <a:spcPts val="0"/>
              </a:spcBef>
              <a:spcAft>
                <a:spcPts val="0"/>
              </a:spcAft>
              <a:buClr>
                <a:srgbClr val="222222"/>
              </a:buClr>
              <a:buSzPts val="3600"/>
              <a:buNone/>
            </a:pPr>
            <a:r>
              <a:rPr lang="en-US" sz="3600" dirty="0" smtClean="0">
                <a:solidFill>
                  <a:srgbClr val="222222"/>
                </a:solidFill>
                <a:latin typeface="Roboto" pitchFamily="2" charset="0"/>
                <a:ea typeface="Roboto" pitchFamily="2" charset="0"/>
                <a:cs typeface="Roboto"/>
                <a:sym typeface="Roboto"/>
              </a:rPr>
              <a:t>Q: What </a:t>
            </a:r>
            <a:r>
              <a:rPr lang="en-US" sz="3600" dirty="0">
                <a:solidFill>
                  <a:srgbClr val="222222"/>
                </a:solidFill>
                <a:latin typeface="Roboto" pitchFamily="2" charset="0"/>
                <a:ea typeface="Roboto" pitchFamily="2" charset="0"/>
                <a:cs typeface="Roboto"/>
                <a:sym typeface="Roboto"/>
              </a:rPr>
              <a:t>is a VAWA self-petition</a:t>
            </a:r>
            <a:r>
              <a:rPr lang="en-US" sz="3600" dirty="0" smtClean="0">
                <a:solidFill>
                  <a:srgbClr val="222222"/>
                </a:solidFill>
                <a:latin typeface="Roboto" pitchFamily="2" charset="0"/>
                <a:ea typeface="Roboto" pitchFamily="2" charset="0"/>
                <a:cs typeface="Roboto"/>
                <a:sym typeface="Roboto"/>
              </a:rPr>
              <a:t>?</a:t>
            </a:r>
          </a:p>
          <a:p>
            <a:pPr marL="0" marR="152400" lvl="0" indent="0" algn="l" rtl="0">
              <a:spcBef>
                <a:spcPts val="0"/>
              </a:spcBef>
              <a:spcAft>
                <a:spcPts val="0"/>
              </a:spcAft>
              <a:buClr>
                <a:srgbClr val="222222"/>
              </a:buClr>
              <a:buSzPts val="3600"/>
              <a:buNone/>
            </a:pPr>
            <a:endParaRPr lang="en-US" sz="3600" dirty="0">
              <a:solidFill>
                <a:srgbClr val="222222"/>
              </a:solidFill>
              <a:latin typeface="Roboto" pitchFamily="2" charset="0"/>
              <a:ea typeface="Roboto" pitchFamily="2" charset="0"/>
              <a:cs typeface="Roboto"/>
              <a:sym typeface="Roboto"/>
            </a:endParaRPr>
          </a:p>
          <a:p>
            <a:pPr marL="514350" marR="152400" lvl="0" indent="-514350" algn="l" rtl="0">
              <a:spcBef>
                <a:spcPts val="0"/>
              </a:spcBef>
              <a:spcAft>
                <a:spcPts val="0"/>
              </a:spcAft>
              <a:buClr>
                <a:srgbClr val="222222"/>
              </a:buClr>
              <a:buSzPct val="100000"/>
              <a:buFont typeface="+mj-lt"/>
              <a:buAutoNum type="arabicParenR"/>
            </a:pPr>
            <a:r>
              <a:rPr lang="en-US" sz="2800" dirty="0" smtClean="0">
                <a:solidFill>
                  <a:srgbClr val="222222"/>
                </a:solidFill>
                <a:latin typeface="Roboto" pitchFamily="2" charset="0"/>
                <a:ea typeface="Roboto" pitchFamily="2" charset="0"/>
                <a:cs typeface="Roboto"/>
                <a:sym typeface="Roboto"/>
              </a:rPr>
              <a:t>Spouse, parent, or child or USC or LPR</a:t>
            </a:r>
          </a:p>
          <a:p>
            <a:pPr marL="514350" marR="152400" lvl="0" indent="-514350" algn="l" rtl="0">
              <a:spcBef>
                <a:spcPts val="0"/>
              </a:spcBef>
              <a:spcAft>
                <a:spcPts val="0"/>
              </a:spcAft>
              <a:buClr>
                <a:srgbClr val="222222"/>
              </a:buClr>
              <a:buSzPct val="100000"/>
              <a:buFont typeface="+mj-lt"/>
              <a:buAutoNum type="arabicParenR"/>
            </a:pPr>
            <a:r>
              <a:rPr lang="en-US" sz="2800" dirty="0" smtClean="0">
                <a:solidFill>
                  <a:srgbClr val="222222"/>
                </a:solidFill>
                <a:latin typeface="Roboto" pitchFamily="2" charset="0"/>
                <a:ea typeface="Roboto" pitchFamily="2" charset="0"/>
                <a:cs typeface="Roboto"/>
                <a:sym typeface="Roboto"/>
              </a:rPr>
              <a:t>USC or LPR is abusive: “extreme cruelty”</a:t>
            </a:r>
          </a:p>
          <a:p>
            <a:pPr marL="514350" marR="152400" lvl="0" indent="-514350" algn="l" rtl="0">
              <a:spcBef>
                <a:spcPts val="0"/>
              </a:spcBef>
              <a:spcAft>
                <a:spcPts val="0"/>
              </a:spcAft>
              <a:buClr>
                <a:srgbClr val="222222"/>
              </a:buClr>
              <a:buSzPct val="100000"/>
              <a:buFont typeface="+mj-lt"/>
              <a:buAutoNum type="arabicParenR"/>
            </a:pPr>
            <a:r>
              <a:rPr lang="en-US" sz="2800" dirty="0" smtClean="0">
                <a:solidFill>
                  <a:srgbClr val="222222"/>
                </a:solidFill>
                <a:latin typeface="Roboto" pitchFamily="2" charset="0"/>
                <a:ea typeface="Roboto" pitchFamily="2" charset="0"/>
                <a:cs typeface="Roboto"/>
                <a:sym typeface="Roboto"/>
              </a:rPr>
              <a:t>Lives or lived with abuser</a:t>
            </a:r>
          </a:p>
          <a:p>
            <a:pPr marL="514350" marR="152400" lvl="0" indent="-514350" algn="l" rtl="0">
              <a:spcBef>
                <a:spcPts val="0"/>
              </a:spcBef>
              <a:spcAft>
                <a:spcPts val="0"/>
              </a:spcAft>
              <a:buClr>
                <a:srgbClr val="222222"/>
              </a:buClr>
              <a:buSzPct val="100000"/>
              <a:buFont typeface="+mj-lt"/>
              <a:buAutoNum type="arabicParenR"/>
            </a:pPr>
            <a:r>
              <a:rPr lang="en-US" sz="2800" dirty="0" smtClean="0">
                <a:solidFill>
                  <a:srgbClr val="222222"/>
                </a:solidFill>
                <a:latin typeface="Roboto" pitchFamily="2" charset="0"/>
                <a:ea typeface="Roboto" pitchFamily="2" charset="0"/>
                <a:cs typeface="Roboto"/>
                <a:sym typeface="Roboto"/>
              </a:rPr>
              <a:t>Entered into the relationship in good faith (spouse)</a:t>
            </a:r>
          </a:p>
          <a:p>
            <a:pPr marL="514350" marR="152400" lvl="0" indent="-514350" algn="l" rtl="0">
              <a:spcBef>
                <a:spcPts val="0"/>
              </a:spcBef>
              <a:spcAft>
                <a:spcPts val="0"/>
              </a:spcAft>
              <a:buClr>
                <a:srgbClr val="222222"/>
              </a:buClr>
              <a:buSzPct val="100000"/>
              <a:buFont typeface="+mj-lt"/>
              <a:buAutoNum type="arabicParenR"/>
            </a:pPr>
            <a:endParaRPr lang="en-US" sz="2800" dirty="0">
              <a:solidFill>
                <a:srgbClr val="222222"/>
              </a:solidFill>
              <a:latin typeface="Roboto" pitchFamily="2" charset="0"/>
              <a:ea typeface="Roboto" pitchFamily="2" charset="0"/>
              <a:cs typeface="Roboto"/>
              <a:sym typeface="Roboto"/>
            </a:endParaRPr>
          </a:p>
          <a:p>
            <a:pPr marL="0" marR="152400" lvl="0" indent="0" algn="l" rtl="0">
              <a:spcBef>
                <a:spcPts val="0"/>
              </a:spcBef>
              <a:spcAft>
                <a:spcPts val="0"/>
              </a:spcAft>
              <a:buClr>
                <a:srgbClr val="222222"/>
              </a:buClr>
              <a:buSzPct val="100000"/>
              <a:buNone/>
            </a:pPr>
            <a:r>
              <a:rPr lang="en-US" sz="2800" dirty="0" smtClean="0">
                <a:solidFill>
                  <a:srgbClr val="222222"/>
                </a:solidFill>
                <a:latin typeface="Roboto" pitchFamily="2" charset="0"/>
                <a:ea typeface="Roboto" pitchFamily="2" charset="0"/>
                <a:cs typeface="Roboto"/>
                <a:sym typeface="Roboto"/>
              </a:rPr>
              <a:t>Derivatives = unmarried children under the age of 21</a:t>
            </a:r>
            <a:br>
              <a:rPr lang="en-US" sz="2800" dirty="0" smtClean="0">
                <a:solidFill>
                  <a:srgbClr val="222222"/>
                </a:solidFill>
                <a:latin typeface="Roboto" pitchFamily="2" charset="0"/>
                <a:ea typeface="Roboto" pitchFamily="2" charset="0"/>
                <a:cs typeface="Roboto"/>
                <a:sym typeface="Roboto"/>
              </a:rPr>
            </a:br>
            <a:r>
              <a:rPr lang="en-US" sz="2800" dirty="0" smtClean="0">
                <a:solidFill>
                  <a:srgbClr val="222222"/>
                </a:solidFill>
                <a:latin typeface="Roboto" pitchFamily="2" charset="0"/>
                <a:ea typeface="Roboto" pitchFamily="2" charset="0"/>
                <a:cs typeface="Roboto"/>
                <a:sym typeface="Roboto"/>
              </a:rPr>
              <a:t>(if abuser is spouse)</a:t>
            </a:r>
            <a:endParaRPr sz="2800" dirty="0">
              <a:solidFill>
                <a:srgbClr val="222222"/>
              </a:solidFill>
              <a:latin typeface="Roboto" pitchFamily="2" charset="0"/>
              <a:ea typeface="Roboto" pitchFamily="2" charset="0"/>
              <a:cs typeface="Roboto"/>
              <a:sym typeface="Roboto"/>
            </a:endParaRPr>
          </a:p>
          <a:p>
            <a:pPr marL="0" lvl="0" indent="0" algn="l" rtl="0">
              <a:spcBef>
                <a:spcPts val="0"/>
              </a:spcBef>
              <a:spcAft>
                <a:spcPts val="2000"/>
              </a:spcAft>
              <a:buNone/>
            </a:pPr>
            <a:endParaRPr dirty="0">
              <a:latin typeface="Roboto" pitchFamily="2" charset="0"/>
              <a:ea typeface="Roboto" pitchFamily="2" charset="0"/>
            </a:endParaRPr>
          </a:p>
        </p:txBody>
      </p:sp>
    </p:spTree>
    <p:extLst>
      <p:ext uri="{BB962C8B-B14F-4D97-AF65-F5344CB8AC3E}">
        <p14:creationId xmlns:p14="http://schemas.microsoft.com/office/powerpoint/2010/main" val="27209234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1242496" y="2673571"/>
            <a:ext cx="4068417" cy="404191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itchFamily="2" charset="0"/>
              <a:ea typeface="Roboto" pitchFamily="2" charset="0"/>
            </a:endParaRPr>
          </a:p>
        </p:txBody>
      </p:sp>
      <p:sp>
        <p:nvSpPr>
          <p:cNvPr id="5" name="Title 4"/>
          <p:cNvSpPr>
            <a:spLocks noGrp="1"/>
          </p:cNvSpPr>
          <p:nvPr>
            <p:ph type="title"/>
          </p:nvPr>
        </p:nvSpPr>
        <p:spPr/>
        <p:txBody>
          <a:bodyPr/>
          <a:lstStyle/>
          <a:p>
            <a:pPr algn="ctr"/>
            <a:r>
              <a:rPr lang="en-US" dirty="0" smtClean="0">
                <a:latin typeface="Roboto" pitchFamily="2" charset="0"/>
                <a:ea typeface="Roboto" pitchFamily="2" charset="0"/>
              </a:rPr>
              <a:t>Immigration Overview</a:t>
            </a:r>
            <a:endParaRPr lang="en-US" dirty="0">
              <a:latin typeface="Roboto" pitchFamily="2" charset="0"/>
              <a:ea typeface="Roboto" pitchFamily="2" charset="0"/>
            </a:endParaRPr>
          </a:p>
        </p:txBody>
      </p:sp>
      <p:sp>
        <p:nvSpPr>
          <p:cNvPr id="6" name="Text Placeholder 5"/>
          <p:cNvSpPr>
            <a:spLocks noGrp="1"/>
          </p:cNvSpPr>
          <p:nvPr>
            <p:ph type="body" idx="1"/>
          </p:nvPr>
        </p:nvSpPr>
        <p:spPr>
          <a:xfrm>
            <a:off x="343628" y="1693877"/>
            <a:ext cx="9393300" cy="5021608"/>
          </a:xfrm>
        </p:spPr>
        <p:txBody>
          <a:bodyPr/>
          <a:lstStyle/>
          <a:p>
            <a:pPr marL="88900" indent="0">
              <a:buNone/>
            </a:pPr>
            <a:r>
              <a:rPr lang="en-US" sz="2800" dirty="0" smtClean="0">
                <a:latin typeface="Roboto" pitchFamily="2" charset="0"/>
                <a:ea typeface="Roboto" pitchFamily="2" charset="0"/>
              </a:rPr>
              <a:t>U.S. Citizens	</a:t>
            </a:r>
            <a:r>
              <a:rPr lang="en-US" sz="2800" dirty="0">
                <a:latin typeface="Roboto" pitchFamily="2" charset="0"/>
                <a:ea typeface="Roboto" pitchFamily="2" charset="0"/>
              </a:rPr>
              <a:t> </a:t>
            </a:r>
            <a:r>
              <a:rPr lang="en-US" sz="2800" dirty="0" smtClean="0">
                <a:latin typeface="Roboto" pitchFamily="2" charset="0"/>
                <a:ea typeface="Roboto" pitchFamily="2" charset="0"/>
              </a:rPr>
              <a:t>       Non-citizens</a:t>
            </a:r>
          </a:p>
          <a:p>
            <a:pPr marL="88900" indent="0">
              <a:buNone/>
            </a:pPr>
            <a:endParaRPr lang="en-US" sz="2800" dirty="0">
              <a:latin typeface="Roboto" pitchFamily="2" charset="0"/>
              <a:ea typeface="Roboto" pitchFamily="2" charset="0"/>
            </a:endParaRPr>
          </a:p>
          <a:p>
            <a:pPr marL="88900" indent="0">
              <a:buNone/>
            </a:pPr>
            <a:endParaRPr lang="en-US" sz="2800" dirty="0" smtClean="0">
              <a:latin typeface="Roboto" pitchFamily="2" charset="0"/>
              <a:ea typeface="Roboto" pitchFamily="2" charset="0"/>
            </a:endParaRPr>
          </a:p>
          <a:p>
            <a:pPr marL="88900" indent="0">
              <a:buNone/>
            </a:pPr>
            <a:r>
              <a:rPr lang="en-US" sz="2800" dirty="0" smtClean="0">
                <a:latin typeface="Roboto" pitchFamily="2" charset="0"/>
                <a:ea typeface="Roboto" pitchFamily="2" charset="0"/>
              </a:rPr>
              <a:t>		    Eligible			Admissible</a:t>
            </a:r>
          </a:p>
          <a:p>
            <a:pPr marL="88900" indent="0">
              <a:buNone/>
            </a:pPr>
            <a:endParaRPr lang="en-US" sz="2800" dirty="0">
              <a:latin typeface="Roboto" pitchFamily="2" charset="0"/>
              <a:ea typeface="Roboto" pitchFamily="2" charset="0"/>
            </a:endParaRPr>
          </a:p>
          <a:p>
            <a:pPr marL="88900" indent="0">
              <a:buNone/>
            </a:pPr>
            <a:r>
              <a:rPr lang="en-US" sz="2800" dirty="0" smtClean="0">
                <a:latin typeface="Roboto" pitchFamily="2" charset="0"/>
                <a:ea typeface="Roboto" pitchFamily="2" charset="0"/>
              </a:rPr>
              <a:t>			         Immigrants</a:t>
            </a:r>
          </a:p>
          <a:p>
            <a:pPr marL="88900" indent="0" algn="ctr">
              <a:buNone/>
            </a:pPr>
            <a:r>
              <a:rPr lang="en-US" sz="2400" dirty="0" smtClean="0">
                <a:latin typeface="Roboto" pitchFamily="2" charset="0"/>
                <a:ea typeface="Roboto" pitchFamily="2" charset="0"/>
              </a:rPr>
              <a:t>Lawful Permanent Residents</a:t>
            </a:r>
          </a:p>
          <a:p>
            <a:pPr marL="88900" indent="0" algn="ctr">
              <a:buNone/>
            </a:pPr>
            <a:r>
              <a:rPr lang="en-US" sz="2400" dirty="0" smtClean="0">
                <a:latin typeface="Roboto" pitchFamily="2" charset="0"/>
                <a:ea typeface="Roboto" pitchFamily="2" charset="0"/>
              </a:rPr>
              <a:t>Non-immigrant Visa Holders</a:t>
            </a:r>
          </a:p>
        </p:txBody>
      </p:sp>
      <p:sp>
        <p:nvSpPr>
          <p:cNvPr id="8" name="Oval 7"/>
          <p:cNvSpPr/>
          <p:nvPr/>
        </p:nvSpPr>
        <p:spPr>
          <a:xfrm>
            <a:off x="4472608" y="2673571"/>
            <a:ext cx="4068417" cy="4041913"/>
          </a:xfrm>
          <a:prstGeom prst="ellipse">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atin typeface="Roboto" pitchFamily="2" charset="0"/>
              <a:ea typeface="Roboto" pitchFamily="2" charset="0"/>
            </a:endParaRPr>
          </a:p>
        </p:txBody>
      </p:sp>
      <p:cxnSp>
        <p:nvCxnSpPr>
          <p:cNvPr id="10" name="Straight Arrow Connector 9"/>
          <p:cNvCxnSpPr/>
          <p:nvPr/>
        </p:nvCxnSpPr>
        <p:spPr>
          <a:xfrm flipH="1">
            <a:off x="3988904" y="2239617"/>
            <a:ext cx="702366" cy="433954"/>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cxnSp>
        <p:nvCxnSpPr>
          <p:cNvPr id="13" name="Straight Arrow Connector 12"/>
          <p:cNvCxnSpPr/>
          <p:nvPr/>
        </p:nvCxnSpPr>
        <p:spPr>
          <a:xfrm>
            <a:off x="5040278" y="2239617"/>
            <a:ext cx="737670" cy="433954"/>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cxnSp>
        <p:nvCxnSpPr>
          <p:cNvPr id="3" name="Straight Connector 2"/>
          <p:cNvCxnSpPr/>
          <p:nvPr/>
        </p:nvCxnSpPr>
        <p:spPr>
          <a:xfrm>
            <a:off x="2569945" y="2069432"/>
            <a:ext cx="1203158"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870787" y="5669419"/>
            <a:ext cx="2338981" cy="461665"/>
          </a:xfrm>
          <a:prstGeom prst="rect">
            <a:avLst/>
          </a:prstGeom>
          <a:noFill/>
        </p:spPr>
        <p:txBody>
          <a:bodyPr wrap="square" rtlCol="0">
            <a:spAutoFit/>
          </a:bodyPr>
          <a:lstStyle/>
          <a:p>
            <a:r>
              <a:rPr lang="en-US" sz="2400" dirty="0" smtClean="0">
                <a:solidFill>
                  <a:schemeClr val="bg2">
                    <a:lumMod val="50000"/>
                  </a:schemeClr>
                </a:solidFill>
              </a:rPr>
              <a:t>Undocumented</a:t>
            </a:r>
            <a:endParaRPr lang="en-US" sz="2400" dirty="0">
              <a:solidFill>
                <a:schemeClr val="bg2">
                  <a:lumMod val="50000"/>
                </a:schemeClr>
              </a:solidFill>
            </a:endParaRPr>
          </a:p>
        </p:txBody>
      </p:sp>
    </p:spTree>
    <p:extLst>
      <p:ext uri="{BB962C8B-B14F-4D97-AF65-F5344CB8AC3E}">
        <p14:creationId xmlns:p14="http://schemas.microsoft.com/office/powerpoint/2010/main" val="32147032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22"/>
          <p:cNvSpPr txBox="1">
            <a:spLocks noGrp="1"/>
          </p:cNvSpPr>
          <p:nvPr>
            <p:ph type="title"/>
          </p:nvPr>
        </p:nvSpPr>
        <p:spPr>
          <a:prstGeom prst="rect">
            <a:avLst/>
          </a:prstGeom>
        </p:spPr>
        <p:txBody>
          <a:bodyPr spcFirstLastPara="1" wrap="square" lIns="111975" tIns="111975" rIns="111975" bIns="111975" anchor="t" anchorCtr="0">
            <a:noAutofit/>
          </a:bodyPr>
          <a:lstStyle/>
          <a:p>
            <a:pPr lvl="0" algn="ctr"/>
            <a:r>
              <a:rPr lang="en-US" dirty="0" smtClean="0">
                <a:latin typeface="Roboto" pitchFamily="2" charset="0"/>
                <a:ea typeface="Roboto" pitchFamily="2" charset="0"/>
              </a:rPr>
              <a:t>Case Scenario </a:t>
            </a:r>
            <a:r>
              <a:rPr lang="en-US" dirty="0">
                <a:latin typeface="Roboto" pitchFamily="2" charset="0"/>
                <a:ea typeface="Roboto" pitchFamily="2" charset="0"/>
              </a:rPr>
              <a:t>– VAWA</a:t>
            </a:r>
            <a:endParaRPr dirty="0">
              <a:latin typeface="Roboto" pitchFamily="2" charset="0"/>
              <a:ea typeface="Roboto" pitchFamily="2" charset="0"/>
            </a:endParaRPr>
          </a:p>
        </p:txBody>
      </p:sp>
      <p:sp>
        <p:nvSpPr>
          <p:cNvPr id="120" name="Google Shape;120;p22"/>
          <p:cNvSpPr txBox="1">
            <a:spLocks noGrp="1"/>
          </p:cNvSpPr>
          <p:nvPr>
            <p:ph type="body" idx="1"/>
          </p:nvPr>
        </p:nvSpPr>
        <p:spPr>
          <a:xfrm>
            <a:off x="343625" y="1861174"/>
            <a:ext cx="9393300" cy="5154300"/>
          </a:xfrm>
          <a:prstGeom prst="rect">
            <a:avLst/>
          </a:prstGeom>
        </p:spPr>
        <p:txBody>
          <a:bodyPr spcFirstLastPara="1" wrap="square" lIns="111975" tIns="111975" rIns="111975" bIns="111975" anchor="t" anchorCtr="0">
            <a:noAutofit/>
          </a:bodyPr>
          <a:lstStyle/>
          <a:p>
            <a:pPr marL="0" lvl="0" indent="0" algn="l" rtl="0">
              <a:spcBef>
                <a:spcPts val="0"/>
              </a:spcBef>
              <a:spcAft>
                <a:spcPts val="0"/>
              </a:spcAft>
              <a:buNone/>
            </a:pPr>
            <a:r>
              <a:rPr lang="en-US" sz="2800" dirty="0">
                <a:solidFill>
                  <a:srgbClr val="000000"/>
                </a:solidFill>
                <a:latin typeface="Roboto" pitchFamily="2" charset="0"/>
                <a:ea typeface="Roboto" pitchFamily="2" charset="0"/>
              </a:rPr>
              <a:t>Jay, an LPR, and Claudia were legally married in Chicago in December 2014. Claudia has two daughters from a former marriage. Jay physically and emotionally abused Claudia from Jan 2016 until Dec 2016. In Dec 2016, Claudia and her daughters decided to move out of the house and leave  Jay in order to escape the abuse. </a:t>
            </a:r>
            <a:endParaRPr sz="2800" dirty="0">
              <a:solidFill>
                <a:srgbClr val="000000"/>
              </a:solidFill>
              <a:latin typeface="Roboto" pitchFamily="2" charset="0"/>
              <a:ea typeface="Roboto" pitchFamily="2" charset="0"/>
            </a:endParaRPr>
          </a:p>
          <a:p>
            <a:pPr marL="0" lvl="0" indent="0" algn="l" rtl="0">
              <a:spcBef>
                <a:spcPts val="2000"/>
              </a:spcBef>
              <a:spcAft>
                <a:spcPts val="2000"/>
              </a:spcAft>
              <a:buNone/>
            </a:pPr>
            <a:r>
              <a:rPr lang="en-US" sz="2800" dirty="0">
                <a:solidFill>
                  <a:srgbClr val="000000"/>
                </a:solidFill>
                <a:latin typeface="Roboto" pitchFamily="2" charset="0"/>
                <a:ea typeface="Roboto" pitchFamily="2" charset="0"/>
              </a:rPr>
              <a:t>Is Claudia eligible for </a:t>
            </a:r>
            <a:r>
              <a:rPr lang="en-US" sz="2800" dirty="0" smtClean="0">
                <a:solidFill>
                  <a:srgbClr val="000000"/>
                </a:solidFill>
                <a:latin typeface="Roboto" pitchFamily="2" charset="0"/>
                <a:ea typeface="Roboto" pitchFamily="2" charset="0"/>
              </a:rPr>
              <a:t>VAWA? </a:t>
            </a:r>
            <a:r>
              <a:rPr lang="en-US" sz="2800" dirty="0">
                <a:solidFill>
                  <a:srgbClr val="000000"/>
                </a:solidFill>
                <a:latin typeface="Roboto" pitchFamily="2" charset="0"/>
                <a:ea typeface="Roboto" pitchFamily="2" charset="0"/>
              </a:rPr>
              <a:t>What about her daughters?</a:t>
            </a:r>
            <a:endParaRPr sz="2800" dirty="0">
              <a:solidFill>
                <a:srgbClr val="000000"/>
              </a:solidFill>
              <a:latin typeface="Roboto" pitchFamily="2" charset="0"/>
              <a:ea typeface="Roboto" pitchFamily="2" charset="0"/>
            </a:endParaRPr>
          </a:p>
        </p:txBody>
      </p:sp>
      <p:sp>
        <p:nvSpPr>
          <p:cNvPr id="2" name="TextBox 1"/>
          <p:cNvSpPr txBox="1"/>
          <p:nvPr/>
        </p:nvSpPr>
        <p:spPr>
          <a:xfrm>
            <a:off x="343625" y="1461064"/>
            <a:ext cx="3748142" cy="400110"/>
          </a:xfrm>
          <a:prstGeom prst="rect">
            <a:avLst/>
          </a:prstGeom>
          <a:noFill/>
        </p:spPr>
        <p:txBody>
          <a:bodyPr wrap="none" rtlCol="0">
            <a:spAutoFit/>
          </a:bodyPr>
          <a:lstStyle/>
          <a:p>
            <a:r>
              <a:rPr lang="en-US" sz="2000" dirty="0" smtClean="0"/>
              <a:t>1) Qualifying family relationship</a:t>
            </a:r>
            <a:endParaRPr lang="en-US" sz="2000" dirty="0"/>
          </a:p>
        </p:txBody>
      </p:sp>
      <p:sp>
        <p:nvSpPr>
          <p:cNvPr id="3" name="Rectangle 2"/>
          <p:cNvSpPr/>
          <p:nvPr/>
        </p:nvSpPr>
        <p:spPr>
          <a:xfrm>
            <a:off x="269507" y="1461064"/>
            <a:ext cx="3822260" cy="40011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1540042" y="2011680"/>
            <a:ext cx="827772" cy="48918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6073541" y="1977139"/>
            <a:ext cx="1511166" cy="558265"/>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a:off x="1087655" y="1861174"/>
            <a:ext cx="452387" cy="15050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3" idx="3"/>
          </p:cNvCxnSpPr>
          <p:nvPr/>
        </p:nvCxnSpPr>
        <p:spPr>
          <a:xfrm>
            <a:off x="4091767" y="1661119"/>
            <a:ext cx="2078027" cy="31602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408963" y="5967663"/>
            <a:ext cx="2262158" cy="400110"/>
          </a:xfrm>
          <a:prstGeom prst="rect">
            <a:avLst/>
          </a:prstGeom>
          <a:noFill/>
        </p:spPr>
        <p:txBody>
          <a:bodyPr wrap="none" rtlCol="0">
            <a:spAutoFit/>
          </a:bodyPr>
          <a:lstStyle/>
          <a:p>
            <a:r>
              <a:rPr lang="en-US" sz="2000" dirty="0" smtClean="0"/>
              <a:t>2) Extreme cruelty</a:t>
            </a:r>
            <a:endParaRPr lang="en-US" sz="2000" dirty="0"/>
          </a:p>
        </p:txBody>
      </p:sp>
      <p:sp>
        <p:nvSpPr>
          <p:cNvPr id="8" name="Oval 7"/>
          <p:cNvSpPr/>
          <p:nvPr/>
        </p:nvSpPr>
        <p:spPr>
          <a:xfrm>
            <a:off x="2367814" y="2860451"/>
            <a:ext cx="5948413" cy="70264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08963" y="5967663"/>
            <a:ext cx="2262158" cy="40011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flipV="1">
            <a:off x="2367814" y="3667225"/>
            <a:ext cx="1886552" cy="230043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799991" y="5967663"/>
            <a:ext cx="2478564" cy="400110"/>
          </a:xfrm>
          <a:prstGeom prst="rect">
            <a:avLst/>
          </a:prstGeom>
          <a:noFill/>
        </p:spPr>
        <p:txBody>
          <a:bodyPr wrap="none" rtlCol="0">
            <a:spAutoFit/>
          </a:bodyPr>
          <a:lstStyle/>
          <a:p>
            <a:r>
              <a:rPr lang="en-US" sz="2000" dirty="0" smtClean="0"/>
              <a:t>3) Lived with abuser</a:t>
            </a:r>
            <a:endParaRPr lang="en-US" sz="2000" dirty="0"/>
          </a:p>
        </p:txBody>
      </p:sp>
      <p:sp>
        <p:nvSpPr>
          <p:cNvPr id="13" name="Rectangle 12"/>
          <p:cNvSpPr/>
          <p:nvPr/>
        </p:nvSpPr>
        <p:spPr>
          <a:xfrm>
            <a:off x="3696101" y="5967663"/>
            <a:ext cx="2656573" cy="40011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4091767" y="3922683"/>
            <a:ext cx="4089707" cy="523725"/>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p:cNvCxnSpPr/>
          <p:nvPr/>
        </p:nvCxnSpPr>
        <p:spPr>
          <a:xfrm flipV="1">
            <a:off x="5948413" y="4552749"/>
            <a:ext cx="221381" cy="141491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829124" y="5967663"/>
            <a:ext cx="2888932" cy="400110"/>
          </a:xfrm>
          <a:prstGeom prst="rect">
            <a:avLst/>
          </a:prstGeom>
          <a:noFill/>
        </p:spPr>
        <p:txBody>
          <a:bodyPr wrap="none" rtlCol="0">
            <a:spAutoFit/>
          </a:bodyPr>
          <a:lstStyle/>
          <a:p>
            <a:r>
              <a:rPr lang="en-US" sz="2000" dirty="0" smtClean="0"/>
              <a:t>4) Good faith marriage?</a:t>
            </a:r>
            <a:endParaRPr lang="en-US" sz="2000" dirty="0"/>
          </a:p>
        </p:txBody>
      </p:sp>
      <p:sp>
        <p:nvSpPr>
          <p:cNvPr id="18" name="Rectangle 17"/>
          <p:cNvSpPr/>
          <p:nvPr/>
        </p:nvSpPr>
        <p:spPr>
          <a:xfrm>
            <a:off x="6829124" y="5967663"/>
            <a:ext cx="2888932" cy="400110"/>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7440881" y="1458113"/>
            <a:ext cx="1895071" cy="400110"/>
          </a:xfrm>
          <a:prstGeom prst="rect">
            <a:avLst/>
          </a:prstGeom>
          <a:noFill/>
        </p:spPr>
        <p:txBody>
          <a:bodyPr wrap="none" rtlCol="0">
            <a:spAutoFit/>
          </a:bodyPr>
          <a:lstStyle/>
          <a:p>
            <a:r>
              <a:rPr lang="en-US" sz="2000" dirty="0" smtClean="0"/>
              <a:t>5) Derivatives?</a:t>
            </a:r>
            <a:endParaRPr lang="en-US" sz="2000" dirty="0"/>
          </a:p>
        </p:txBody>
      </p:sp>
      <p:sp>
        <p:nvSpPr>
          <p:cNvPr id="19" name="Rectangle 18"/>
          <p:cNvSpPr/>
          <p:nvPr/>
        </p:nvSpPr>
        <p:spPr>
          <a:xfrm>
            <a:off x="7440880" y="1458113"/>
            <a:ext cx="1895071" cy="40011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p:cNvCxnSpPr/>
          <p:nvPr/>
        </p:nvCxnSpPr>
        <p:spPr>
          <a:xfrm flipH="1">
            <a:off x="7525154" y="1867848"/>
            <a:ext cx="596767" cy="20245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504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23"/>
          <p:cNvSpPr txBox="1">
            <a:spLocks noGrp="1"/>
          </p:cNvSpPr>
          <p:nvPr>
            <p:ph type="title"/>
          </p:nvPr>
        </p:nvSpPr>
        <p:spPr>
          <a:prstGeom prst="rect">
            <a:avLst/>
          </a:prstGeom>
        </p:spPr>
        <p:txBody>
          <a:bodyPr spcFirstLastPara="1" wrap="square" lIns="111975" tIns="111975" rIns="111975" bIns="111975" anchor="t" anchorCtr="0">
            <a:noAutofit/>
          </a:bodyPr>
          <a:lstStyle/>
          <a:p>
            <a:pPr lvl="0" algn="ctr"/>
            <a:r>
              <a:rPr lang="en-US" dirty="0">
                <a:latin typeface="Roboto" pitchFamily="2" charset="0"/>
                <a:ea typeface="Roboto" pitchFamily="2" charset="0"/>
              </a:rPr>
              <a:t>U Visa vs. VAWA</a:t>
            </a:r>
            <a:endParaRPr dirty="0">
              <a:latin typeface="Roboto" pitchFamily="2" charset="0"/>
              <a:ea typeface="Roboto" pitchFamily="2" charset="0"/>
            </a:endParaRPr>
          </a:p>
        </p:txBody>
      </p:sp>
      <p:sp>
        <p:nvSpPr>
          <p:cNvPr id="126" name="Google Shape;126;p23"/>
          <p:cNvSpPr txBox="1">
            <a:spLocks noGrp="1"/>
          </p:cNvSpPr>
          <p:nvPr>
            <p:ph type="body" idx="1"/>
          </p:nvPr>
        </p:nvSpPr>
        <p:spPr>
          <a:xfrm>
            <a:off x="343628" y="1241659"/>
            <a:ext cx="9393300" cy="6160168"/>
          </a:xfrm>
          <a:prstGeom prst="rect">
            <a:avLst/>
          </a:prstGeom>
        </p:spPr>
        <p:txBody>
          <a:bodyPr spcFirstLastPara="1" wrap="square" lIns="111975" tIns="111975" rIns="111975" bIns="111975" numCol="2" anchor="t" anchorCtr="0">
            <a:noAutofit/>
          </a:bodyPr>
          <a:lstStyle/>
          <a:p>
            <a:pPr marL="0" marR="152400" lvl="0" indent="0" algn="ctr" rtl="0">
              <a:spcBef>
                <a:spcPts val="0"/>
              </a:spcBef>
              <a:spcAft>
                <a:spcPts val="0"/>
              </a:spcAft>
              <a:buClr>
                <a:srgbClr val="222222"/>
              </a:buClr>
              <a:buSzPts val="3600"/>
              <a:buNone/>
            </a:pPr>
            <a:r>
              <a:rPr lang="en-US" sz="3600" u="sng" dirty="0" smtClean="0">
                <a:solidFill>
                  <a:srgbClr val="222222"/>
                </a:solidFill>
                <a:latin typeface="Roboto" pitchFamily="2" charset="0"/>
                <a:ea typeface="Roboto" pitchFamily="2" charset="0"/>
                <a:cs typeface="Roboto"/>
                <a:sym typeface="Roboto"/>
              </a:rPr>
              <a:t>U visa</a:t>
            </a:r>
          </a:p>
          <a:p>
            <a:pPr marL="571500" marR="152400" lvl="0" indent="-5715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Status of perpetrator irrelevant</a:t>
            </a:r>
          </a:p>
          <a:p>
            <a:pPr marL="571500" marR="152400" lvl="0" indent="-5715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Long wait for everyone</a:t>
            </a:r>
            <a:br>
              <a:rPr lang="en-US" sz="2800" dirty="0" smtClean="0">
                <a:solidFill>
                  <a:srgbClr val="222222"/>
                </a:solidFill>
                <a:latin typeface="Roboto" pitchFamily="2" charset="0"/>
                <a:ea typeface="Roboto" pitchFamily="2" charset="0"/>
                <a:cs typeface="Roboto"/>
                <a:sym typeface="Roboto"/>
              </a:rPr>
            </a:br>
            <a:endParaRPr lang="en-US" sz="2800" dirty="0" smtClean="0">
              <a:solidFill>
                <a:srgbClr val="222222"/>
              </a:solidFill>
              <a:latin typeface="Roboto" pitchFamily="2" charset="0"/>
              <a:ea typeface="Roboto" pitchFamily="2" charset="0"/>
              <a:cs typeface="Roboto"/>
              <a:sym typeface="Roboto"/>
            </a:endParaRPr>
          </a:p>
          <a:p>
            <a:pPr marL="571500" marR="152400" lvl="0" indent="-5715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Certification required</a:t>
            </a:r>
          </a:p>
          <a:p>
            <a:pPr marL="571500" marR="152400" lvl="0" indent="-571500" rtl="0">
              <a:spcBef>
                <a:spcPts val="0"/>
              </a:spcBef>
              <a:spcAft>
                <a:spcPts val="0"/>
              </a:spcAft>
              <a:buClr>
                <a:srgbClr val="222222"/>
              </a:buClr>
              <a:buSzPts val="3600"/>
              <a:buFont typeface="Arial" panose="020B0604020202020204" pitchFamily="34" charset="0"/>
              <a:buChar char="•"/>
            </a:pPr>
            <a:endParaRPr lang="en-US" sz="2800" dirty="0">
              <a:solidFill>
                <a:srgbClr val="222222"/>
              </a:solidFill>
              <a:latin typeface="Roboto" pitchFamily="2" charset="0"/>
              <a:ea typeface="Roboto" pitchFamily="2" charset="0"/>
              <a:cs typeface="Roboto"/>
              <a:sym typeface="Roboto"/>
            </a:endParaRPr>
          </a:p>
          <a:p>
            <a:pPr marL="571500" marR="152400" lvl="0" indent="-5715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Very limited benefits</a:t>
            </a:r>
            <a:br>
              <a:rPr lang="en-US" sz="2800" dirty="0" smtClean="0">
                <a:solidFill>
                  <a:srgbClr val="222222"/>
                </a:solidFill>
                <a:latin typeface="Roboto" pitchFamily="2" charset="0"/>
                <a:ea typeface="Roboto" pitchFamily="2" charset="0"/>
                <a:cs typeface="Roboto"/>
                <a:sym typeface="Roboto"/>
              </a:rPr>
            </a:br>
            <a:endParaRPr lang="en-US" sz="2800" dirty="0" smtClean="0">
              <a:solidFill>
                <a:srgbClr val="222222"/>
              </a:solidFill>
              <a:latin typeface="Roboto" pitchFamily="2" charset="0"/>
              <a:ea typeface="Roboto" pitchFamily="2" charset="0"/>
              <a:cs typeface="Roboto"/>
              <a:sym typeface="Roboto"/>
            </a:endParaRPr>
          </a:p>
          <a:p>
            <a:pPr marL="571500" marR="152400" lvl="0" indent="-5715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21+ = spouse, children;</a:t>
            </a:r>
            <a:br>
              <a:rPr lang="en-US" sz="2800" dirty="0" smtClean="0">
                <a:solidFill>
                  <a:srgbClr val="222222"/>
                </a:solidFill>
                <a:latin typeface="Roboto" pitchFamily="2" charset="0"/>
                <a:ea typeface="Roboto" pitchFamily="2" charset="0"/>
                <a:cs typeface="Roboto"/>
                <a:sym typeface="Roboto"/>
              </a:rPr>
            </a:br>
            <a:r>
              <a:rPr lang="en-US" sz="2800" dirty="0" smtClean="0">
                <a:solidFill>
                  <a:srgbClr val="222222"/>
                </a:solidFill>
                <a:latin typeface="Roboto" pitchFamily="2" charset="0"/>
                <a:ea typeface="Roboto" pitchFamily="2" charset="0"/>
                <a:cs typeface="Roboto"/>
                <a:sym typeface="Roboto"/>
              </a:rPr>
              <a:t>&gt;21 = spouse, children, parents, minor siblings</a:t>
            </a:r>
          </a:p>
          <a:p>
            <a:pPr marL="0" marR="152400" lvl="0" indent="0" rtl="0">
              <a:spcBef>
                <a:spcPts val="0"/>
              </a:spcBef>
              <a:spcAft>
                <a:spcPts val="0"/>
              </a:spcAft>
              <a:buClr>
                <a:srgbClr val="222222"/>
              </a:buClr>
              <a:buSzPts val="3600"/>
              <a:buNone/>
            </a:pPr>
            <a:endParaRPr lang="en-US" sz="2800" dirty="0" smtClean="0">
              <a:solidFill>
                <a:srgbClr val="222222"/>
              </a:solidFill>
              <a:latin typeface="Roboto" pitchFamily="2" charset="0"/>
              <a:ea typeface="Roboto" pitchFamily="2" charset="0"/>
              <a:cs typeface="Roboto"/>
              <a:sym typeface="Roboto"/>
            </a:endParaRPr>
          </a:p>
          <a:p>
            <a:pPr marL="0" marR="152400" lvl="0" indent="0" algn="ctr" rtl="0">
              <a:spcBef>
                <a:spcPts val="0"/>
              </a:spcBef>
              <a:spcAft>
                <a:spcPts val="0"/>
              </a:spcAft>
              <a:buClr>
                <a:srgbClr val="222222"/>
              </a:buClr>
              <a:buSzPts val="3600"/>
              <a:buNone/>
            </a:pPr>
            <a:r>
              <a:rPr lang="en-US" sz="3600" u="sng" dirty="0" smtClean="0">
                <a:solidFill>
                  <a:srgbClr val="222222"/>
                </a:solidFill>
                <a:latin typeface="Roboto" pitchFamily="2" charset="0"/>
                <a:ea typeface="Roboto" pitchFamily="2" charset="0"/>
                <a:cs typeface="Roboto"/>
                <a:sym typeface="Roboto"/>
              </a:rPr>
              <a:t>VAWA</a:t>
            </a:r>
            <a:endParaRPr lang="en-US" sz="3600" dirty="0" smtClean="0">
              <a:solidFill>
                <a:srgbClr val="222222"/>
              </a:solidFill>
              <a:latin typeface="Roboto" pitchFamily="2" charset="0"/>
              <a:ea typeface="Roboto" pitchFamily="2" charset="0"/>
              <a:cs typeface="Roboto"/>
              <a:sym typeface="Roboto"/>
            </a:endParaRPr>
          </a:p>
          <a:p>
            <a:pPr marR="152400" lvl="0" indent="-4572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Abuser must be USC or LPR</a:t>
            </a:r>
          </a:p>
          <a:p>
            <a:pPr marR="152400" lvl="0" indent="-4572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Wait dependent on status of abuser</a:t>
            </a:r>
          </a:p>
          <a:p>
            <a:pPr marR="152400" lvl="0" indent="-4572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More flexible evidentiary requirements</a:t>
            </a:r>
          </a:p>
          <a:p>
            <a:pPr marR="152400" lvl="0" indent="-457200" rtl="0">
              <a:spcBef>
                <a:spcPts val="0"/>
              </a:spcBef>
              <a:spcAft>
                <a:spcPts val="0"/>
              </a:spcAft>
              <a:buClr>
                <a:srgbClr val="222222"/>
              </a:buClr>
              <a:buSzPts val="3600"/>
              <a:buFont typeface="Arial" panose="020B0604020202020204" pitchFamily="34" charset="0"/>
              <a:buChar char="•"/>
            </a:pPr>
            <a:r>
              <a:rPr lang="en-US" sz="2800" dirty="0">
                <a:solidFill>
                  <a:srgbClr val="222222"/>
                </a:solidFill>
                <a:latin typeface="Roboto" pitchFamily="2" charset="0"/>
                <a:ea typeface="Roboto" pitchFamily="2" charset="0"/>
                <a:cs typeface="Roboto"/>
                <a:sym typeface="Roboto"/>
              </a:rPr>
              <a:t>A</a:t>
            </a:r>
            <a:r>
              <a:rPr lang="en-US" sz="2800" dirty="0" smtClean="0">
                <a:solidFill>
                  <a:srgbClr val="222222"/>
                </a:solidFill>
                <a:latin typeface="Roboto" pitchFamily="2" charset="0"/>
                <a:ea typeface="Roboto" pitchFamily="2" charset="0"/>
                <a:cs typeface="Roboto"/>
                <a:sym typeface="Roboto"/>
              </a:rPr>
              <a:t>fter </a:t>
            </a:r>
            <a:r>
              <a:rPr lang="en-US" sz="2800" dirty="0">
                <a:solidFill>
                  <a:srgbClr val="222222"/>
                </a:solidFill>
                <a:latin typeface="Roboto" pitchFamily="2" charset="0"/>
                <a:ea typeface="Roboto" pitchFamily="2" charset="0"/>
                <a:cs typeface="Roboto"/>
                <a:sym typeface="Roboto"/>
              </a:rPr>
              <a:t>5</a:t>
            </a:r>
            <a:r>
              <a:rPr lang="en-US" sz="2800" dirty="0" smtClean="0">
                <a:solidFill>
                  <a:srgbClr val="222222"/>
                </a:solidFill>
                <a:latin typeface="Roboto" pitchFamily="2" charset="0"/>
                <a:ea typeface="Roboto" pitchFamily="2" charset="0"/>
                <a:cs typeface="Roboto"/>
                <a:sym typeface="Roboto"/>
              </a:rPr>
              <a:t> years, or right away (state-dependent)</a:t>
            </a:r>
          </a:p>
          <a:p>
            <a:pPr marR="152400" lvl="0" indent="-457200" rtl="0">
              <a:spcBef>
                <a:spcPts val="0"/>
              </a:spcBef>
              <a:spcAft>
                <a:spcPts val="0"/>
              </a:spcAft>
              <a:buClr>
                <a:srgbClr val="222222"/>
              </a:buClr>
              <a:buSzPts val="36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Unmarried children under 21</a:t>
            </a:r>
            <a:endParaRPr lang="en-US" sz="2800" dirty="0">
              <a:solidFill>
                <a:srgbClr val="222222"/>
              </a:solidFill>
              <a:latin typeface="Roboto" pitchFamily="2" charset="0"/>
              <a:ea typeface="Roboto" pitchFamily="2" charset="0"/>
              <a:cs typeface="Roboto"/>
              <a:sym typeface="Roboto"/>
            </a:endParaRPr>
          </a:p>
          <a:p>
            <a:pPr marL="571500" marR="152400" lvl="0" indent="-571500" algn="l" rtl="0">
              <a:spcBef>
                <a:spcPts val="0"/>
              </a:spcBef>
              <a:spcAft>
                <a:spcPts val="0"/>
              </a:spcAft>
              <a:buClr>
                <a:srgbClr val="222222"/>
              </a:buClr>
              <a:buSzPts val="3600"/>
              <a:buFont typeface="Arial" panose="020B0604020202020204" pitchFamily="34" charset="0"/>
              <a:buChar char="•"/>
            </a:pPr>
            <a:endParaRPr lang="en-US" sz="3600" dirty="0">
              <a:solidFill>
                <a:srgbClr val="222222"/>
              </a:solidFill>
              <a:latin typeface="Roboto" pitchFamily="2" charset="0"/>
              <a:ea typeface="Roboto" pitchFamily="2" charset="0"/>
              <a:cs typeface="Roboto"/>
              <a:sym typeface="Roboto"/>
            </a:endParaRPr>
          </a:p>
        </p:txBody>
      </p:sp>
    </p:spTree>
    <p:extLst>
      <p:ext uri="{BB962C8B-B14F-4D97-AF65-F5344CB8AC3E}">
        <p14:creationId xmlns:p14="http://schemas.microsoft.com/office/powerpoint/2010/main" val="6966261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24"/>
          <p:cNvSpPr txBox="1">
            <a:spLocks noGrp="1"/>
          </p:cNvSpPr>
          <p:nvPr>
            <p:ph type="title"/>
          </p:nvPr>
        </p:nvSpPr>
        <p:spPr>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smtClean="0">
                <a:latin typeface="Roboto" pitchFamily="2" charset="0"/>
                <a:ea typeface="Roboto" pitchFamily="2" charset="0"/>
              </a:rPr>
              <a:t>Case Scenario</a:t>
            </a:r>
            <a:endParaRPr dirty="0">
              <a:latin typeface="Roboto" pitchFamily="2" charset="0"/>
              <a:ea typeface="Roboto" pitchFamily="2" charset="0"/>
            </a:endParaRPr>
          </a:p>
        </p:txBody>
      </p:sp>
      <p:sp>
        <p:nvSpPr>
          <p:cNvPr id="132" name="Google Shape;132;p24"/>
          <p:cNvSpPr txBox="1">
            <a:spLocks noGrp="1"/>
          </p:cNvSpPr>
          <p:nvPr>
            <p:ph type="body" idx="1"/>
          </p:nvPr>
        </p:nvSpPr>
        <p:spPr>
          <a:xfrm>
            <a:off x="343628" y="1693877"/>
            <a:ext cx="9393300" cy="5369532"/>
          </a:xfrm>
          <a:prstGeom prst="rect">
            <a:avLst/>
          </a:prstGeom>
        </p:spPr>
        <p:txBody>
          <a:bodyPr spcFirstLastPara="1" wrap="square" lIns="111975" tIns="111975" rIns="111975" bIns="111975" anchor="t" anchorCtr="0">
            <a:noAutofit/>
          </a:bodyPr>
          <a:lstStyle/>
          <a:p>
            <a:pPr marL="0" lvl="0" indent="0" algn="l" rtl="0">
              <a:spcBef>
                <a:spcPts val="0"/>
              </a:spcBef>
              <a:spcAft>
                <a:spcPts val="0"/>
              </a:spcAft>
              <a:buNone/>
            </a:pPr>
            <a:r>
              <a:rPr lang="en-US" sz="2800" dirty="0">
                <a:solidFill>
                  <a:srgbClr val="000000"/>
                </a:solidFill>
                <a:latin typeface="Roboto" pitchFamily="2" charset="0"/>
                <a:ea typeface="Roboto" pitchFamily="2" charset="0"/>
              </a:rPr>
              <a:t>Kurt came to the U.S. with his parents when he was two years old. Kurt and his parents are undocumented. Kurt is now 12 and has two siblings born in the U.S. Kurt’s parents have fallen on hard times in recent years and have begun abusing alcohol and drugs. Kurt’s teacher at school notices that he is often absent and his clothes are dirty. One day she notices bruises on his arms and neck. Kurt tells his teacher that his parents hit him and his siblings. His teacher calls Child Protective Services. </a:t>
            </a:r>
            <a:endParaRPr sz="2800" dirty="0">
              <a:solidFill>
                <a:srgbClr val="000000"/>
              </a:solidFill>
              <a:latin typeface="Roboto" pitchFamily="2" charset="0"/>
              <a:ea typeface="Roboto" pitchFamily="2" charset="0"/>
            </a:endParaRPr>
          </a:p>
        </p:txBody>
      </p:sp>
    </p:spTree>
    <p:extLst>
      <p:ext uri="{BB962C8B-B14F-4D97-AF65-F5344CB8AC3E}">
        <p14:creationId xmlns:p14="http://schemas.microsoft.com/office/powerpoint/2010/main" val="29755286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5"/>
          <p:cNvSpPr txBox="1">
            <a:spLocks noGrp="1"/>
          </p:cNvSpPr>
          <p:nvPr>
            <p:ph type="title"/>
          </p:nvPr>
        </p:nvSpPr>
        <p:spPr>
          <a:xfrm>
            <a:off x="-1" y="654077"/>
            <a:ext cx="10080625" cy="1039800"/>
          </a:xfrm>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a:latin typeface="Roboto" pitchFamily="2" charset="0"/>
                <a:ea typeface="Roboto" pitchFamily="2" charset="0"/>
              </a:rPr>
              <a:t>Special Immigrant Juvenile </a:t>
            </a:r>
            <a:r>
              <a:rPr lang="en-US" dirty="0" smtClean="0">
                <a:latin typeface="Roboto" pitchFamily="2" charset="0"/>
                <a:ea typeface="Roboto" pitchFamily="2" charset="0"/>
              </a:rPr>
              <a:t>Status (SIJS)</a:t>
            </a:r>
            <a:endParaRPr dirty="0">
              <a:latin typeface="Roboto" pitchFamily="2" charset="0"/>
              <a:ea typeface="Roboto" pitchFamily="2" charset="0"/>
            </a:endParaRPr>
          </a:p>
        </p:txBody>
      </p:sp>
      <p:sp>
        <p:nvSpPr>
          <p:cNvPr id="138" name="Google Shape;138;p25"/>
          <p:cNvSpPr txBox="1">
            <a:spLocks noGrp="1"/>
          </p:cNvSpPr>
          <p:nvPr>
            <p:ph type="body" idx="1"/>
          </p:nvPr>
        </p:nvSpPr>
        <p:spPr>
          <a:prstGeom prst="rect">
            <a:avLst/>
          </a:prstGeom>
        </p:spPr>
        <p:txBody>
          <a:bodyPr spcFirstLastPara="1" wrap="square" lIns="111975" tIns="111975" rIns="111975" bIns="111975" anchor="t" anchorCtr="0">
            <a:noAutofit/>
          </a:bodyPr>
          <a:lstStyle/>
          <a:p>
            <a:pPr marL="0" marR="152400" lvl="0" indent="0" algn="l" rtl="0">
              <a:spcBef>
                <a:spcPts val="0"/>
              </a:spcBef>
              <a:spcAft>
                <a:spcPts val="0"/>
              </a:spcAft>
              <a:buClr>
                <a:srgbClr val="222222"/>
              </a:buClr>
              <a:buSzPts val="3600"/>
              <a:buNone/>
            </a:pPr>
            <a:r>
              <a:rPr lang="en-US" sz="3600" dirty="0" smtClean="0">
                <a:solidFill>
                  <a:srgbClr val="222222"/>
                </a:solidFill>
                <a:latin typeface="Roboto" pitchFamily="2" charset="0"/>
                <a:ea typeface="Roboto" pitchFamily="2" charset="0"/>
                <a:cs typeface="Roboto"/>
                <a:sym typeface="Roboto"/>
              </a:rPr>
              <a:t>Q: What </a:t>
            </a:r>
            <a:r>
              <a:rPr lang="en-US" sz="3600" dirty="0">
                <a:solidFill>
                  <a:srgbClr val="222222"/>
                </a:solidFill>
                <a:latin typeface="Roboto" pitchFamily="2" charset="0"/>
                <a:ea typeface="Roboto" pitchFamily="2" charset="0"/>
                <a:cs typeface="Roboto"/>
                <a:sym typeface="Roboto"/>
              </a:rPr>
              <a:t>is SIJS</a:t>
            </a:r>
            <a:r>
              <a:rPr lang="en-US" sz="3600" dirty="0" smtClean="0">
                <a:solidFill>
                  <a:srgbClr val="222222"/>
                </a:solidFill>
                <a:latin typeface="Roboto" pitchFamily="2" charset="0"/>
                <a:ea typeface="Roboto" pitchFamily="2" charset="0"/>
                <a:cs typeface="Roboto"/>
                <a:sym typeface="Roboto"/>
              </a:rPr>
              <a:t>?</a:t>
            </a:r>
          </a:p>
          <a:p>
            <a:pPr marL="0" marR="152400" lvl="0" indent="0" algn="l" rtl="0">
              <a:spcBef>
                <a:spcPts val="0"/>
              </a:spcBef>
              <a:spcAft>
                <a:spcPts val="0"/>
              </a:spcAft>
              <a:buClr>
                <a:srgbClr val="222222"/>
              </a:buClr>
              <a:buSzPts val="3600"/>
              <a:buNone/>
            </a:pPr>
            <a:endParaRPr lang="en-US" sz="3600" dirty="0">
              <a:solidFill>
                <a:srgbClr val="222222"/>
              </a:solidFill>
              <a:latin typeface="Roboto" pitchFamily="2" charset="0"/>
              <a:ea typeface="Roboto" pitchFamily="2" charset="0"/>
              <a:cs typeface="Roboto"/>
              <a:sym typeface="Roboto"/>
            </a:endParaRPr>
          </a:p>
          <a:p>
            <a:pPr marL="514350" marR="152400" lvl="0" indent="-514350" algn="l" rtl="0">
              <a:spcBef>
                <a:spcPts val="0"/>
              </a:spcBef>
              <a:spcAft>
                <a:spcPts val="0"/>
              </a:spcAft>
              <a:buClr>
                <a:srgbClr val="222222"/>
              </a:buClr>
              <a:buSzPct val="100000"/>
              <a:buFont typeface="+mj-lt"/>
              <a:buAutoNum type="arabicParenR"/>
            </a:pPr>
            <a:r>
              <a:rPr lang="en-US" sz="2800" dirty="0" smtClean="0">
                <a:solidFill>
                  <a:srgbClr val="222222"/>
                </a:solidFill>
                <a:latin typeface="Roboto" pitchFamily="2" charset="0"/>
                <a:ea typeface="Roboto" pitchFamily="2" charset="0"/>
                <a:cs typeface="Roboto"/>
                <a:sym typeface="Roboto"/>
              </a:rPr>
              <a:t>Unmarried, under 21, in the United States</a:t>
            </a:r>
          </a:p>
          <a:p>
            <a:pPr marL="514350" marR="152400" lvl="0" indent="-514350" algn="l" rtl="0">
              <a:spcBef>
                <a:spcPts val="0"/>
              </a:spcBef>
              <a:spcAft>
                <a:spcPts val="0"/>
              </a:spcAft>
              <a:buClr>
                <a:srgbClr val="222222"/>
              </a:buClr>
              <a:buSzPct val="100000"/>
              <a:buFont typeface="+mj-lt"/>
              <a:buAutoNum type="arabicParenR"/>
            </a:pPr>
            <a:r>
              <a:rPr lang="en-US" sz="2800" dirty="0" smtClean="0">
                <a:solidFill>
                  <a:srgbClr val="222222"/>
                </a:solidFill>
                <a:latin typeface="Roboto" pitchFamily="2" charset="0"/>
                <a:ea typeface="Roboto" pitchFamily="2" charset="0"/>
                <a:cs typeface="Roboto"/>
                <a:sym typeface="Roboto"/>
              </a:rPr>
              <a:t>Abused, neglected, or abandoned by one or both parents, reunification not viable</a:t>
            </a:r>
          </a:p>
          <a:p>
            <a:pPr marL="514350" marR="152400" lvl="0" indent="-514350" algn="l" rtl="0">
              <a:spcBef>
                <a:spcPts val="0"/>
              </a:spcBef>
              <a:spcAft>
                <a:spcPts val="0"/>
              </a:spcAft>
              <a:buClr>
                <a:srgbClr val="222222"/>
              </a:buClr>
              <a:buSzPct val="100000"/>
              <a:buFont typeface="+mj-lt"/>
              <a:buAutoNum type="arabicParenR"/>
            </a:pPr>
            <a:r>
              <a:rPr lang="en-US" sz="2800" dirty="0" smtClean="0">
                <a:solidFill>
                  <a:srgbClr val="222222"/>
                </a:solidFill>
                <a:latin typeface="Roboto" pitchFamily="2" charset="0"/>
                <a:ea typeface="Roboto" pitchFamily="2" charset="0"/>
                <a:cs typeface="Roboto"/>
                <a:sym typeface="Roboto"/>
              </a:rPr>
              <a:t>Not in child’s best interest to be returned to country of origin</a:t>
            </a:r>
          </a:p>
          <a:p>
            <a:pPr marL="514350" marR="152400" lvl="0" indent="-514350" algn="l" rtl="0">
              <a:spcBef>
                <a:spcPts val="0"/>
              </a:spcBef>
              <a:spcAft>
                <a:spcPts val="0"/>
              </a:spcAft>
              <a:buClr>
                <a:srgbClr val="222222"/>
              </a:buClr>
              <a:buSzPct val="100000"/>
              <a:buFont typeface="+mj-lt"/>
              <a:buAutoNum type="arabicParenR"/>
            </a:pPr>
            <a:r>
              <a:rPr lang="en-US" sz="2800" dirty="0" smtClean="0">
                <a:solidFill>
                  <a:srgbClr val="222222"/>
                </a:solidFill>
                <a:latin typeface="Roboto" pitchFamily="2" charset="0"/>
                <a:ea typeface="Roboto" pitchFamily="2" charset="0"/>
                <a:cs typeface="Roboto"/>
                <a:sym typeface="Roboto"/>
              </a:rPr>
              <a:t>Declared dependent on state court</a:t>
            </a:r>
          </a:p>
          <a:p>
            <a:pPr marL="742950" marR="152400" lvl="0" indent="-742950" algn="l" rtl="0">
              <a:spcBef>
                <a:spcPts val="0"/>
              </a:spcBef>
              <a:spcAft>
                <a:spcPts val="0"/>
              </a:spcAft>
              <a:buClr>
                <a:srgbClr val="222222"/>
              </a:buClr>
              <a:buSzPts val="3600"/>
              <a:buAutoNum type="arabicParenR"/>
            </a:pPr>
            <a:endParaRPr lang="en-US" sz="3600" dirty="0" smtClean="0">
              <a:solidFill>
                <a:srgbClr val="222222"/>
              </a:solidFill>
              <a:latin typeface="Roboto" pitchFamily="2" charset="0"/>
              <a:ea typeface="Roboto" pitchFamily="2" charset="0"/>
              <a:cs typeface="Roboto"/>
              <a:sym typeface="Roboto"/>
            </a:endParaRPr>
          </a:p>
          <a:p>
            <a:pPr marL="0" marR="152400" lvl="0" indent="0" algn="l" rtl="0">
              <a:spcBef>
                <a:spcPts val="0"/>
              </a:spcBef>
              <a:spcAft>
                <a:spcPts val="0"/>
              </a:spcAft>
              <a:buClr>
                <a:srgbClr val="222222"/>
              </a:buClr>
              <a:buSzPts val="3600"/>
              <a:buNone/>
            </a:pPr>
            <a:endParaRPr lang="en-US" sz="3600" dirty="0">
              <a:solidFill>
                <a:srgbClr val="222222"/>
              </a:solidFill>
              <a:latin typeface="Roboto" pitchFamily="2" charset="0"/>
              <a:ea typeface="Roboto" pitchFamily="2" charset="0"/>
              <a:cs typeface="Roboto"/>
              <a:sym typeface="Roboto"/>
            </a:endParaRPr>
          </a:p>
          <a:p>
            <a:pPr marL="0" marR="152400" lvl="0" indent="0" algn="l" rtl="0">
              <a:spcBef>
                <a:spcPts val="0"/>
              </a:spcBef>
              <a:spcAft>
                <a:spcPts val="0"/>
              </a:spcAft>
              <a:buClr>
                <a:srgbClr val="222222"/>
              </a:buClr>
              <a:buSzPts val="3600"/>
              <a:buNone/>
            </a:pPr>
            <a:endParaRPr sz="3600" dirty="0">
              <a:solidFill>
                <a:srgbClr val="222222"/>
              </a:solidFill>
              <a:latin typeface="Roboto" pitchFamily="2" charset="0"/>
              <a:ea typeface="Roboto" pitchFamily="2" charset="0"/>
              <a:cs typeface="Roboto"/>
              <a:sym typeface="Roboto"/>
            </a:endParaRPr>
          </a:p>
        </p:txBody>
      </p:sp>
    </p:spTree>
    <p:extLst>
      <p:ext uri="{BB962C8B-B14F-4D97-AF65-F5344CB8AC3E}">
        <p14:creationId xmlns:p14="http://schemas.microsoft.com/office/powerpoint/2010/main" val="4087406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24"/>
          <p:cNvSpPr txBox="1">
            <a:spLocks noGrp="1"/>
          </p:cNvSpPr>
          <p:nvPr>
            <p:ph type="title"/>
          </p:nvPr>
        </p:nvSpPr>
        <p:spPr>
          <a:xfrm>
            <a:off x="343628" y="747257"/>
            <a:ext cx="9393300" cy="1039800"/>
          </a:xfrm>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smtClean="0">
                <a:latin typeface="Roboto" pitchFamily="2" charset="0"/>
                <a:ea typeface="Roboto" pitchFamily="2" charset="0"/>
              </a:rPr>
              <a:t>Case Scenario – SIJS </a:t>
            </a:r>
            <a:endParaRPr dirty="0">
              <a:latin typeface="Roboto" pitchFamily="2" charset="0"/>
              <a:ea typeface="Roboto" pitchFamily="2" charset="0"/>
            </a:endParaRPr>
          </a:p>
        </p:txBody>
      </p:sp>
      <p:sp>
        <p:nvSpPr>
          <p:cNvPr id="132" name="Google Shape;132;p24"/>
          <p:cNvSpPr txBox="1">
            <a:spLocks noGrp="1"/>
          </p:cNvSpPr>
          <p:nvPr>
            <p:ph type="body" idx="1"/>
          </p:nvPr>
        </p:nvSpPr>
        <p:spPr>
          <a:xfrm>
            <a:off x="343628" y="1693877"/>
            <a:ext cx="9393300" cy="5369532"/>
          </a:xfrm>
          <a:prstGeom prst="rect">
            <a:avLst/>
          </a:prstGeom>
        </p:spPr>
        <p:txBody>
          <a:bodyPr spcFirstLastPara="1" wrap="square" lIns="111975" tIns="111975" rIns="111975" bIns="111975" anchor="t" anchorCtr="0">
            <a:noAutofit/>
          </a:bodyPr>
          <a:lstStyle/>
          <a:p>
            <a:pPr marL="0" lvl="0" indent="0" algn="l" rtl="0">
              <a:spcBef>
                <a:spcPts val="0"/>
              </a:spcBef>
              <a:spcAft>
                <a:spcPts val="0"/>
              </a:spcAft>
              <a:buNone/>
            </a:pPr>
            <a:r>
              <a:rPr lang="en-US" sz="2800" dirty="0">
                <a:solidFill>
                  <a:srgbClr val="000000"/>
                </a:solidFill>
                <a:latin typeface="Roboto" pitchFamily="2" charset="0"/>
                <a:ea typeface="Roboto" pitchFamily="2" charset="0"/>
              </a:rPr>
              <a:t>Kurt came to the U.S. with his parents when he was two years old. Kurt and his parents are undocumented. Kurt is now 12 and has two siblings born in the U.S. Kurt’s parents have fallen on hard times in recent years and have begun abusing alcohol and drugs. Kurt’s teacher at school notices that he is often absent and his clothes are dirty. One day she notices bruises on his arms and neck. Kurt tells his teacher that his parents hit him and his siblings. His teacher calls Child Protective Services. </a:t>
            </a:r>
            <a:endParaRPr sz="2800" dirty="0">
              <a:solidFill>
                <a:srgbClr val="000000"/>
              </a:solidFill>
              <a:latin typeface="Roboto" pitchFamily="2" charset="0"/>
              <a:ea typeface="Roboto" pitchFamily="2" charset="0"/>
            </a:endParaRPr>
          </a:p>
        </p:txBody>
      </p:sp>
      <p:sp>
        <p:nvSpPr>
          <p:cNvPr id="2" name="Oval 1"/>
          <p:cNvSpPr/>
          <p:nvPr/>
        </p:nvSpPr>
        <p:spPr>
          <a:xfrm>
            <a:off x="1011936" y="2852928"/>
            <a:ext cx="926592" cy="42672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a:off x="414528" y="1288828"/>
            <a:ext cx="597408" cy="15641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168203" y="167256"/>
            <a:ext cx="1841050" cy="1116085"/>
            <a:chOff x="168203" y="250911"/>
            <a:chExt cx="2614058" cy="1031743"/>
          </a:xfrm>
        </p:grpSpPr>
        <p:sp>
          <p:nvSpPr>
            <p:cNvPr id="7" name="Rectangle 6"/>
            <p:cNvSpPr/>
            <p:nvPr/>
          </p:nvSpPr>
          <p:spPr>
            <a:xfrm>
              <a:off x="168203" y="250911"/>
              <a:ext cx="2614058" cy="103174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305363" y="352155"/>
              <a:ext cx="2339738" cy="707886"/>
            </a:xfrm>
            <a:prstGeom prst="rect">
              <a:avLst/>
            </a:prstGeom>
            <a:noFill/>
          </p:spPr>
          <p:txBody>
            <a:bodyPr wrap="square" rtlCol="0">
              <a:spAutoFit/>
            </a:bodyPr>
            <a:lstStyle/>
            <a:p>
              <a:r>
                <a:rPr lang="en-US" sz="2000" dirty="0" smtClean="0">
                  <a:solidFill>
                    <a:schemeClr val="bg2">
                      <a:lumMod val="50000"/>
                    </a:schemeClr>
                  </a:solidFill>
                </a:rPr>
                <a:t>1. Under 21; in the US</a:t>
              </a:r>
              <a:endParaRPr lang="en-US" sz="2000" dirty="0">
                <a:solidFill>
                  <a:schemeClr val="bg2">
                    <a:lumMod val="50000"/>
                  </a:schemeClr>
                </a:solidFill>
              </a:endParaRPr>
            </a:p>
          </p:txBody>
        </p:sp>
      </p:grpSp>
      <p:grpSp>
        <p:nvGrpSpPr>
          <p:cNvPr id="15" name="Group 14"/>
          <p:cNvGrpSpPr/>
          <p:nvPr/>
        </p:nvGrpSpPr>
        <p:grpSpPr>
          <a:xfrm>
            <a:off x="7754112" y="235658"/>
            <a:ext cx="2158241" cy="511599"/>
            <a:chOff x="7181088" y="1285157"/>
            <a:chExt cx="2023872" cy="501900"/>
          </a:xfrm>
        </p:grpSpPr>
        <p:sp>
          <p:nvSpPr>
            <p:cNvPr id="9" name="Rectangle 8"/>
            <p:cNvSpPr/>
            <p:nvPr/>
          </p:nvSpPr>
          <p:spPr>
            <a:xfrm>
              <a:off x="7181088" y="1285157"/>
              <a:ext cx="2023872" cy="5019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315200" y="1386099"/>
              <a:ext cx="1860896" cy="400110"/>
            </a:xfrm>
            <a:prstGeom prst="rect">
              <a:avLst/>
            </a:prstGeom>
            <a:noFill/>
          </p:spPr>
          <p:txBody>
            <a:bodyPr wrap="square" rtlCol="0">
              <a:spAutoFit/>
            </a:bodyPr>
            <a:lstStyle/>
            <a:p>
              <a:r>
                <a:rPr lang="en-US" sz="2000" dirty="0" smtClean="0"/>
                <a:t>1. Unmarried?</a:t>
              </a:r>
              <a:endParaRPr lang="en-US" sz="2000" dirty="0"/>
            </a:p>
          </p:txBody>
        </p:sp>
      </p:grpSp>
      <p:sp>
        <p:nvSpPr>
          <p:cNvPr id="11" name="Oval 10"/>
          <p:cNvSpPr/>
          <p:nvPr/>
        </p:nvSpPr>
        <p:spPr>
          <a:xfrm>
            <a:off x="1011936" y="1682903"/>
            <a:ext cx="2962656" cy="82301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p:nvPr/>
        </p:nvCxnSpPr>
        <p:spPr>
          <a:xfrm>
            <a:off x="414528" y="1285157"/>
            <a:ext cx="768096" cy="583197"/>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2999232" y="4181856"/>
            <a:ext cx="6176864" cy="54864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3681984" y="4741470"/>
            <a:ext cx="1207008" cy="47860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4181856" y="5135545"/>
            <a:ext cx="2584704" cy="68275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0" y="6156960"/>
            <a:ext cx="2421728" cy="87782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7424928" y="6252545"/>
            <a:ext cx="2182368" cy="707886"/>
          </a:xfrm>
          <a:prstGeom prst="rect">
            <a:avLst/>
          </a:prstGeom>
          <a:noFill/>
        </p:spPr>
        <p:txBody>
          <a:bodyPr wrap="square" rtlCol="0">
            <a:spAutoFit/>
          </a:bodyPr>
          <a:lstStyle/>
          <a:p>
            <a:r>
              <a:rPr lang="en-US" sz="2000" dirty="0" smtClean="0"/>
              <a:t>2. Abuse and neglect</a:t>
            </a:r>
            <a:endParaRPr lang="en-US" sz="2000" dirty="0"/>
          </a:p>
        </p:txBody>
      </p:sp>
      <p:cxnSp>
        <p:nvCxnSpPr>
          <p:cNvPr id="16" name="Straight Arrow Connector 15"/>
          <p:cNvCxnSpPr/>
          <p:nvPr/>
        </p:nvCxnSpPr>
        <p:spPr>
          <a:xfrm flipH="1" flipV="1">
            <a:off x="6766560" y="5677116"/>
            <a:ext cx="987552" cy="4789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7181088" y="4741470"/>
            <a:ext cx="573024" cy="14146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5035296" y="5135545"/>
            <a:ext cx="2718816" cy="10205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585216" y="6252545"/>
            <a:ext cx="3596640" cy="111864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p:cNvSpPr txBox="1"/>
          <p:nvPr/>
        </p:nvSpPr>
        <p:spPr>
          <a:xfrm>
            <a:off x="728242" y="6320769"/>
            <a:ext cx="3453614" cy="1015663"/>
          </a:xfrm>
          <a:prstGeom prst="rect">
            <a:avLst/>
          </a:prstGeom>
          <a:noFill/>
        </p:spPr>
        <p:txBody>
          <a:bodyPr wrap="square" rtlCol="0">
            <a:spAutoFit/>
          </a:bodyPr>
          <a:lstStyle/>
          <a:p>
            <a:r>
              <a:rPr lang="en-US" sz="2000" dirty="0" smtClean="0"/>
              <a:t>2. Still living with parents</a:t>
            </a:r>
          </a:p>
          <a:p>
            <a:r>
              <a:rPr lang="en-US" sz="2000" dirty="0" smtClean="0"/>
              <a:t>3. Return to home country?</a:t>
            </a:r>
          </a:p>
          <a:p>
            <a:r>
              <a:rPr lang="en-US" sz="2000" dirty="0" smtClean="0"/>
              <a:t>4. State court order?</a:t>
            </a:r>
            <a:endParaRPr lang="en-US" sz="2000" dirty="0"/>
          </a:p>
        </p:txBody>
      </p:sp>
    </p:spTree>
    <p:extLst>
      <p:ext uri="{BB962C8B-B14F-4D97-AF65-F5344CB8AC3E}">
        <p14:creationId xmlns:p14="http://schemas.microsoft.com/office/powerpoint/2010/main" val="28123508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5"/>
          <p:cNvSpPr txBox="1">
            <a:spLocks noGrp="1"/>
          </p:cNvSpPr>
          <p:nvPr>
            <p:ph type="title"/>
          </p:nvPr>
        </p:nvSpPr>
        <p:spPr>
          <a:xfrm>
            <a:off x="-1" y="654077"/>
            <a:ext cx="10080625" cy="1039800"/>
          </a:xfrm>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a:latin typeface="Roboto" pitchFamily="2" charset="0"/>
                <a:ea typeface="Roboto" pitchFamily="2" charset="0"/>
              </a:rPr>
              <a:t>Special Immigrant Juvenile </a:t>
            </a:r>
            <a:r>
              <a:rPr lang="en-US" dirty="0" smtClean="0">
                <a:latin typeface="Roboto" pitchFamily="2" charset="0"/>
                <a:ea typeface="Roboto" pitchFamily="2" charset="0"/>
              </a:rPr>
              <a:t>Status (SIJS)</a:t>
            </a:r>
            <a:endParaRPr dirty="0">
              <a:latin typeface="Roboto" pitchFamily="2" charset="0"/>
              <a:ea typeface="Roboto" pitchFamily="2" charset="0"/>
            </a:endParaRPr>
          </a:p>
        </p:txBody>
      </p:sp>
      <p:sp>
        <p:nvSpPr>
          <p:cNvPr id="138" name="Google Shape;138;p25"/>
          <p:cNvSpPr txBox="1">
            <a:spLocks noGrp="1"/>
          </p:cNvSpPr>
          <p:nvPr>
            <p:ph type="body" idx="1"/>
          </p:nvPr>
        </p:nvSpPr>
        <p:spPr>
          <a:xfrm>
            <a:off x="343661" y="2092192"/>
            <a:ext cx="9393300" cy="4854300"/>
          </a:xfrm>
          <a:prstGeom prst="rect">
            <a:avLst/>
          </a:prstGeom>
        </p:spPr>
        <p:txBody>
          <a:bodyPr spcFirstLastPara="1" wrap="square" lIns="111975" tIns="111975" rIns="111975" bIns="111975" anchor="t" anchorCtr="0">
            <a:noAutofit/>
          </a:bodyPr>
          <a:lstStyle/>
          <a:p>
            <a:pPr marL="0" marR="152400" lvl="0" indent="0" algn="l" rtl="0">
              <a:spcBef>
                <a:spcPts val="0"/>
              </a:spcBef>
              <a:spcAft>
                <a:spcPts val="0"/>
              </a:spcAft>
              <a:buClr>
                <a:srgbClr val="222222"/>
              </a:buClr>
              <a:buSzPts val="3600"/>
              <a:buNone/>
            </a:pPr>
            <a:r>
              <a:rPr lang="en-US" sz="3600" dirty="0" smtClean="0">
                <a:solidFill>
                  <a:srgbClr val="222222"/>
                </a:solidFill>
                <a:latin typeface="Roboto" pitchFamily="2" charset="0"/>
                <a:ea typeface="Roboto" pitchFamily="2" charset="0"/>
                <a:cs typeface="Roboto"/>
                <a:sym typeface="Roboto"/>
              </a:rPr>
              <a:t>Key aspects of SIJS:</a:t>
            </a:r>
          </a:p>
          <a:p>
            <a:pPr marL="0" marR="152400" lvl="0" indent="0" algn="l" rtl="0">
              <a:spcBef>
                <a:spcPts val="0"/>
              </a:spcBef>
              <a:spcAft>
                <a:spcPts val="0"/>
              </a:spcAft>
              <a:buClr>
                <a:srgbClr val="222222"/>
              </a:buClr>
              <a:buSzPts val="3600"/>
              <a:buNone/>
            </a:pPr>
            <a:endParaRPr lang="en-US" sz="3600" dirty="0">
              <a:solidFill>
                <a:srgbClr val="222222"/>
              </a:solidFill>
              <a:latin typeface="Roboto" pitchFamily="2" charset="0"/>
              <a:ea typeface="Roboto" pitchFamily="2" charset="0"/>
              <a:cs typeface="Roboto"/>
              <a:sym typeface="Roboto"/>
            </a:endParaRPr>
          </a:p>
          <a:p>
            <a:pPr marL="571500" marR="152400" lvl="0" indent="-571500" algn="l" rtl="0">
              <a:spcBef>
                <a:spcPts val="0"/>
              </a:spcBef>
              <a:spcAft>
                <a:spcPts val="0"/>
              </a:spcAft>
              <a:buClr>
                <a:srgbClr val="222222"/>
              </a:buClr>
              <a:buSzPct val="1000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Eligible for a green card, but there is a multi-year wait for applicants from Mexico, Guatemala, Honduras, and El Salvador.</a:t>
            </a:r>
          </a:p>
          <a:p>
            <a:pPr marL="571500" marR="152400" lvl="0" indent="-571500" algn="l" rtl="0">
              <a:spcBef>
                <a:spcPts val="0"/>
              </a:spcBef>
              <a:spcAft>
                <a:spcPts val="0"/>
              </a:spcAft>
              <a:buClr>
                <a:srgbClr val="222222"/>
              </a:buClr>
              <a:buSzPct val="1000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Must apply before the age of 21.</a:t>
            </a:r>
          </a:p>
          <a:p>
            <a:pPr marL="571500" marR="152400" lvl="0" indent="-571500" algn="l" rtl="0">
              <a:spcBef>
                <a:spcPts val="0"/>
              </a:spcBef>
              <a:spcAft>
                <a:spcPts val="0"/>
              </a:spcAft>
              <a:buClr>
                <a:srgbClr val="222222"/>
              </a:buClr>
              <a:buSzPct val="100000"/>
              <a:buFont typeface="Arial" panose="020B0604020202020204" pitchFamily="34" charset="0"/>
              <a:buChar char="•"/>
            </a:pPr>
            <a:r>
              <a:rPr lang="en-US" sz="2800" dirty="0" smtClean="0">
                <a:solidFill>
                  <a:srgbClr val="222222"/>
                </a:solidFill>
                <a:latin typeface="Roboto" pitchFamily="2" charset="0"/>
                <a:ea typeface="Roboto" pitchFamily="2" charset="0"/>
                <a:cs typeface="Roboto"/>
                <a:sym typeface="Roboto"/>
              </a:rPr>
              <a:t>Cannot petition for parents.</a:t>
            </a:r>
          </a:p>
          <a:p>
            <a:pPr marL="571500" marR="152400" lvl="0" indent="-571500" algn="l" rtl="0">
              <a:spcBef>
                <a:spcPts val="0"/>
              </a:spcBef>
              <a:spcAft>
                <a:spcPts val="0"/>
              </a:spcAft>
              <a:buClr>
                <a:srgbClr val="222222"/>
              </a:buClr>
              <a:buSzPts val="3600"/>
              <a:buFont typeface="Arial" panose="020B0604020202020204" pitchFamily="34" charset="0"/>
              <a:buChar char="•"/>
            </a:pPr>
            <a:endParaRPr lang="en-US" sz="2800" dirty="0">
              <a:solidFill>
                <a:srgbClr val="222222"/>
              </a:solidFill>
              <a:latin typeface="Roboto" pitchFamily="2" charset="0"/>
              <a:ea typeface="Roboto" pitchFamily="2" charset="0"/>
              <a:cs typeface="Roboto"/>
              <a:sym typeface="Roboto"/>
            </a:endParaRPr>
          </a:p>
          <a:p>
            <a:pPr marL="0" marR="152400" lvl="0" indent="0" algn="l" rtl="0">
              <a:spcBef>
                <a:spcPts val="0"/>
              </a:spcBef>
              <a:spcAft>
                <a:spcPts val="0"/>
              </a:spcAft>
              <a:buClr>
                <a:srgbClr val="222222"/>
              </a:buClr>
              <a:buSzPts val="3600"/>
              <a:buNone/>
            </a:pPr>
            <a:endParaRPr sz="3600" dirty="0">
              <a:solidFill>
                <a:srgbClr val="222222"/>
              </a:solidFill>
              <a:latin typeface="Roboto" pitchFamily="2" charset="0"/>
              <a:ea typeface="Roboto" pitchFamily="2" charset="0"/>
              <a:cs typeface="Roboto"/>
              <a:sym typeface="Roboto"/>
            </a:endParaRPr>
          </a:p>
        </p:txBody>
      </p:sp>
    </p:spTree>
    <p:extLst>
      <p:ext uri="{BB962C8B-B14F-4D97-AF65-F5344CB8AC3E}">
        <p14:creationId xmlns:p14="http://schemas.microsoft.com/office/powerpoint/2010/main" val="28078892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6"/>
          <p:cNvSpPr txBox="1">
            <a:spLocks noGrp="1"/>
          </p:cNvSpPr>
          <p:nvPr>
            <p:ph type="title"/>
          </p:nvPr>
        </p:nvSpPr>
        <p:spPr>
          <a:prstGeom prst="rect">
            <a:avLst/>
          </a:prstGeom>
        </p:spPr>
        <p:txBody>
          <a:bodyPr spcFirstLastPara="1" wrap="square" lIns="111975" tIns="111975" rIns="111975" bIns="111975" anchor="t" anchorCtr="0">
            <a:noAutofit/>
          </a:bodyPr>
          <a:lstStyle/>
          <a:p>
            <a:pPr lvl="0" algn="ctr"/>
            <a:r>
              <a:rPr lang="en-US" dirty="0">
                <a:latin typeface="Roboto" pitchFamily="2" charset="0"/>
                <a:ea typeface="Roboto" pitchFamily="2" charset="0"/>
              </a:rPr>
              <a:t>Breakout </a:t>
            </a:r>
            <a:r>
              <a:rPr lang="en-US" dirty="0" smtClean="0">
                <a:latin typeface="Roboto" pitchFamily="2" charset="0"/>
                <a:ea typeface="Roboto" pitchFamily="2" charset="0"/>
              </a:rPr>
              <a:t>Discussion - Hypo</a:t>
            </a:r>
            <a:endParaRPr dirty="0">
              <a:latin typeface="Roboto" pitchFamily="2" charset="0"/>
              <a:ea typeface="Roboto" pitchFamily="2" charset="0"/>
            </a:endParaRPr>
          </a:p>
        </p:txBody>
      </p:sp>
      <p:sp>
        <p:nvSpPr>
          <p:cNvPr id="144" name="Google Shape;144;p26"/>
          <p:cNvSpPr txBox="1">
            <a:spLocks noGrp="1"/>
          </p:cNvSpPr>
          <p:nvPr>
            <p:ph type="body" idx="1"/>
          </p:nvPr>
        </p:nvSpPr>
        <p:spPr>
          <a:xfrm>
            <a:off x="343628" y="1945666"/>
            <a:ext cx="9393300" cy="5021700"/>
          </a:xfrm>
          <a:prstGeom prst="rect">
            <a:avLst/>
          </a:prstGeom>
        </p:spPr>
        <p:txBody>
          <a:bodyPr spcFirstLastPara="1" wrap="square" lIns="111975" tIns="111975" rIns="111975" bIns="111975" anchor="t" anchorCtr="0">
            <a:noAutofit/>
          </a:bodyPr>
          <a:lstStyle/>
          <a:p>
            <a:pPr marL="431999" lvl="0" indent="0" algn="l" rtl="0">
              <a:lnSpc>
                <a:spcPct val="100000"/>
              </a:lnSpc>
              <a:spcBef>
                <a:spcPts val="0"/>
              </a:spcBef>
              <a:spcAft>
                <a:spcPts val="0"/>
              </a:spcAft>
              <a:buNone/>
            </a:pPr>
            <a:r>
              <a:rPr lang="en-US" sz="3000" dirty="0">
                <a:solidFill>
                  <a:srgbClr val="000000"/>
                </a:solidFill>
                <a:latin typeface="Roboto" pitchFamily="2" charset="0"/>
                <a:ea typeface="Roboto" pitchFamily="2" charset="0"/>
              </a:rPr>
              <a:t>Esther is from a foreign country and undocumented. She barely speaks English and is </a:t>
            </a:r>
            <a:r>
              <a:rPr lang="en-US" sz="3000" dirty="0" smtClean="0">
                <a:solidFill>
                  <a:srgbClr val="000000"/>
                </a:solidFill>
                <a:latin typeface="Roboto" pitchFamily="2" charset="0"/>
                <a:ea typeface="Roboto" pitchFamily="2" charset="0"/>
              </a:rPr>
              <a:t>under the age of 18.  She does not have very many family members in the United States.  One of her family members has been abusing her.</a:t>
            </a:r>
          </a:p>
          <a:p>
            <a:pPr marL="431999" lvl="0" indent="0" algn="l" rtl="0">
              <a:lnSpc>
                <a:spcPct val="100000"/>
              </a:lnSpc>
              <a:spcBef>
                <a:spcPts val="0"/>
              </a:spcBef>
              <a:spcAft>
                <a:spcPts val="0"/>
              </a:spcAft>
              <a:buNone/>
            </a:pPr>
            <a:endParaRPr sz="3000" dirty="0">
              <a:solidFill>
                <a:srgbClr val="000000"/>
              </a:solidFill>
              <a:latin typeface="Roboto" pitchFamily="2" charset="0"/>
              <a:ea typeface="Roboto" pitchFamily="2" charset="0"/>
            </a:endParaRPr>
          </a:p>
          <a:p>
            <a:pPr marL="431999" lvl="0" indent="0" algn="l" rtl="0">
              <a:lnSpc>
                <a:spcPct val="100000"/>
              </a:lnSpc>
              <a:spcBef>
                <a:spcPts val="0"/>
              </a:spcBef>
              <a:spcAft>
                <a:spcPts val="0"/>
              </a:spcAft>
              <a:buNone/>
            </a:pPr>
            <a:r>
              <a:rPr lang="en-US" sz="3000" dirty="0" smtClean="0">
                <a:solidFill>
                  <a:srgbClr val="000000"/>
                </a:solidFill>
                <a:latin typeface="Roboto" pitchFamily="2" charset="0"/>
                <a:ea typeface="Roboto" pitchFamily="2" charset="0"/>
              </a:rPr>
              <a:t>What other information do you want to know?</a:t>
            </a:r>
            <a:br>
              <a:rPr lang="en-US" sz="3000" dirty="0" smtClean="0">
                <a:solidFill>
                  <a:srgbClr val="000000"/>
                </a:solidFill>
                <a:latin typeface="Roboto" pitchFamily="2" charset="0"/>
                <a:ea typeface="Roboto" pitchFamily="2" charset="0"/>
              </a:rPr>
            </a:br>
            <a:r>
              <a:rPr lang="en-US" sz="3000" dirty="0" smtClean="0">
                <a:solidFill>
                  <a:srgbClr val="000000"/>
                </a:solidFill>
                <a:latin typeface="Roboto" pitchFamily="2" charset="0"/>
                <a:ea typeface="Roboto" pitchFamily="2" charset="0"/>
              </a:rPr>
              <a:t>Is </a:t>
            </a:r>
            <a:r>
              <a:rPr lang="en-US" sz="3000" dirty="0">
                <a:solidFill>
                  <a:srgbClr val="000000"/>
                </a:solidFill>
                <a:latin typeface="Roboto" pitchFamily="2" charset="0"/>
                <a:ea typeface="Roboto" pitchFamily="2" charset="0"/>
              </a:rPr>
              <a:t>there any immigration remedy available for </a:t>
            </a:r>
            <a:r>
              <a:rPr lang="en-US" sz="3000" dirty="0" smtClean="0">
                <a:solidFill>
                  <a:srgbClr val="000000"/>
                </a:solidFill>
                <a:latin typeface="Roboto" pitchFamily="2" charset="0"/>
                <a:ea typeface="Roboto" pitchFamily="2" charset="0"/>
              </a:rPr>
              <a:t>her</a:t>
            </a:r>
            <a:br>
              <a:rPr lang="en-US" sz="3000" dirty="0" smtClean="0">
                <a:solidFill>
                  <a:srgbClr val="000000"/>
                </a:solidFill>
                <a:latin typeface="Roboto" pitchFamily="2" charset="0"/>
                <a:ea typeface="Roboto" pitchFamily="2" charset="0"/>
              </a:rPr>
            </a:br>
            <a:r>
              <a:rPr lang="en-US" sz="3000" dirty="0" smtClean="0">
                <a:solidFill>
                  <a:srgbClr val="000000"/>
                </a:solidFill>
                <a:latin typeface="Roboto" pitchFamily="2" charset="0"/>
                <a:ea typeface="Roboto" pitchFamily="2" charset="0"/>
              </a:rPr>
              <a:t>(U visa, T visa, VAWA, </a:t>
            </a:r>
            <a:r>
              <a:rPr lang="en-US" sz="3000" dirty="0" err="1" smtClean="0">
                <a:solidFill>
                  <a:srgbClr val="000000"/>
                </a:solidFill>
                <a:latin typeface="Roboto" pitchFamily="2" charset="0"/>
                <a:ea typeface="Roboto" pitchFamily="2" charset="0"/>
              </a:rPr>
              <a:t>SIJS</a:t>
            </a:r>
            <a:r>
              <a:rPr lang="en-US" sz="3000" dirty="0" smtClean="0">
                <a:solidFill>
                  <a:srgbClr val="000000"/>
                </a:solidFill>
                <a:latin typeface="Roboto" pitchFamily="2" charset="0"/>
                <a:ea typeface="Roboto" pitchFamily="2" charset="0"/>
              </a:rPr>
              <a:t>)? </a:t>
            </a:r>
            <a:endParaRPr sz="3000" dirty="0">
              <a:solidFill>
                <a:srgbClr val="000000"/>
              </a:solidFill>
              <a:latin typeface="Roboto" pitchFamily="2" charset="0"/>
              <a:ea typeface="Roboto" pitchFamily="2"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6"/>
          <p:cNvSpPr txBox="1">
            <a:spLocks noGrp="1"/>
          </p:cNvSpPr>
          <p:nvPr>
            <p:ph type="title"/>
          </p:nvPr>
        </p:nvSpPr>
        <p:spPr>
          <a:xfrm>
            <a:off x="320752" y="1742289"/>
            <a:ext cx="9393300" cy="1320498"/>
          </a:xfrm>
          <a:prstGeom prst="rect">
            <a:avLst/>
          </a:prstGeom>
        </p:spPr>
        <p:txBody>
          <a:bodyPr spcFirstLastPara="1" wrap="square" lIns="111975" tIns="111975" rIns="111975" bIns="111975" anchor="t" anchorCtr="0">
            <a:noAutofit/>
          </a:bodyPr>
          <a:lstStyle/>
          <a:p>
            <a:pPr lvl="0" algn="ctr"/>
            <a:r>
              <a:rPr lang="en-US" sz="7200" dirty="0" smtClean="0">
                <a:latin typeface="Roboto" pitchFamily="2" charset="0"/>
                <a:ea typeface="Roboto" pitchFamily="2" charset="0"/>
              </a:rPr>
              <a:t>Questions?</a:t>
            </a:r>
            <a:br>
              <a:rPr lang="en-US" sz="7200" dirty="0" smtClean="0">
                <a:latin typeface="Roboto" pitchFamily="2" charset="0"/>
                <a:ea typeface="Roboto" pitchFamily="2" charset="0"/>
              </a:rPr>
            </a:br>
            <a:endParaRPr sz="7200" dirty="0">
              <a:latin typeface="Roboto" pitchFamily="2" charset="0"/>
              <a:ea typeface="Roboto" pitchFamily="2" charset="0"/>
            </a:endParaRPr>
          </a:p>
        </p:txBody>
      </p:sp>
      <p:sp>
        <p:nvSpPr>
          <p:cNvPr id="2" name="TextBox 1"/>
          <p:cNvSpPr txBox="1"/>
          <p:nvPr/>
        </p:nvSpPr>
        <p:spPr>
          <a:xfrm>
            <a:off x="1403115" y="4129238"/>
            <a:ext cx="7228573" cy="1384995"/>
          </a:xfrm>
          <a:prstGeom prst="rect">
            <a:avLst/>
          </a:prstGeom>
          <a:noFill/>
        </p:spPr>
        <p:txBody>
          <a:bodyPr wrap="square" rtlCol="0">
            <a:spAutoFit/>
          </a:bodyPr>
          <a:lstStyle/>
          <a:p>
            <a:pPr algn="ctr"/>
            <a:r>
              <a:rPr lang="en-US" sz="2800" dirty="0" smtClean="0">
                <a:latin typeface="Roboto" pitchFamily="2" charset="0"/>
                <a:ea typeface="Roboto" pitchFamily="2" charset="0"/>
              </a:rPr>
              <a:t>Maxwell Street Legal Clinic</a:t>
            </a:r>
          </a:p>
          <a:p>
            <a:pPr algn="ctr"/>
            <a:r>
              <a:rPr lang="en-US" sz="2800" dirty="0" smtClean="0">
                <a:latin typeface="Roboto" pitchFamily="2" charset="0"/>
                <a:ea typeface="Roboto" pitchFamily="2" charset="0"/>
              </a:rPr>
              <a:t>(859) 233-3840</a:t>
            </a:r>
          </a:p>
          <a:p>
            <a:pPr algn="ctr"/>
            <a:r>
              <a:rPr lang="en-US" sz="2800" dirty="0" smtClean="0">
                <a:latin typeface="Roboto" pitchFamily="2" charset="0"/>
                <a:ea typeface="Roboto" pitchFamily="2" charset="0"/>
              </a:rPr>
              <a:t>315 Lexington Ave, Lexington, KY 40508</a:t>
            </a:r>
            <a:endParaRPr lang="en-US" sz="2800" dirty="0">
              <a:latin typeface="Roboto" pitchFamily="2" charset="0"/>
              <a:ea typeface="Roboto" pitchFamily="2" charset="0"/>
            </a:endParaRPr>
          </a:p>
        </p:txBody>
      </p:sp>
    </p:spTree>
    <p:extLst>
      <p:ext uri="{BB962C8B-B14F-4D97-AF65-F5344CB8AC3E}">
        <p14:creationId xmlns:p14="http://schemas.microsoft.com/office/powerpoint/2010/main" val="39723729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7"/>
          <p:cNvSpPr txBox="1">
            <a:spLocks noGrp="1"/>
          </p:cNvSpPr>
          <p:nvPr>
            <p:ph type="title"/>
          </p:nvPr>
        </p:nvSpPr>
        <p:spPr>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smtClean="0">
                <a:latin typeface="Roboto" pitchFamily="2" charset="0"/>
                <a:ea typeface="Roboto" pitchFamily="2" charset="0"/>
              </a:rPr>
              <a:t>Remedies for Crime Victims</a:t>
            </a:r>
            <a:endParaRPr dirty="0">
              <a:latin typeface="Roboto" pitchFamily="2" charset="0"/>
              <a:ea typeface="Roboto" pitchFamily="2" charset="0"/>
            </a:endParaRPr>
          </a:p>
        </p:txBody>
      </p:sp>
      <p:sp>
        <p:nvSpPr>
          <p:cNvPr id="90" name="Google Shape;90;p17"/>
          <p:cNvSpPr txBox="1">
            <a:spLocks noGrp="1"/>
          </p:cNvSpPr>
          <p:nvPr>
            <p:ph type="body" idx="1"/>
          </p:nvPr>
        </p:nvSpPr>
        <p:spPr>
          <a:xfrm>
            <a:off x="343628" y="1579051"/>
            <a:ext cx="9393300" cy="5696392"/>
          </a:xfrm>
          <a:prstGeom prst="rect">
            <a:avLst/>
          </a:prstGeom>
        </p:spPr>
        <p:txBody>
          <a:bodyPr spcFirstLastPara="1" wrap="square" lIns="111975" tIns="111975" rIns="111975" bIns="111975" anchor="t" anchorCtr="0">
            <a:noAutofit/>
          </a:bodyPr>
          <a:lstStyle/>
          <a:p>
            <a:pPr marL="0" lvl="0" indent="0" algn="l" rtl="0">
              <a:spcBef>
                <a:spcPts val="0"/>
              </a:spcBef>
              <a:spcAft>
                <a:spcPts val="0"/>
              </a:spcAft>
              <a:buNone/>
            </a:pPr>
            <a:r>
              <a:rPr lang="en-US" sz="2800" dirty="0">
                <a:solidFill>
                  <a:schemeClr val="bg2">
                    <a:lumMod val="50000"/>
                  </a:schemeClr>
                </a:solidFill>
                <a:latin typeface="Roboto" pitchFamily="2" charset="0"/>
                <a:ea typeface="Roboto" pitchFamily="2" charset="0"/>
              </a:rPr>
              <a:t>Pathways </a:t>
            </a:r>
            <a:r>
              <a:rPr lang="en-US" sz="2800" dirty="0" smtClean="0">
                <a:solidFill>
                  <a:schemeClr val="bg2">
                    <a:lumMod val="50000"/>
                  </a:schemeClr>
                </a:solidFill>
                <a:latin typeface="Roboto" pitchFamily="2" charset="0"/>
                <a:ea typeface="Roboto" pitchFamily="2" charset="0"/>
              </a:rPr>
              <a:t>to </a:t>
            </a:r>
            <a:r>
              <a:rPr lang="en-US" sz="2800" dirty="0">
                <a:solidFill>
                  <a:schemeClr val="bg2">
                    <a:lumMod val="50000"/>
                  </a:schemeClr>
                </a:solidFill>
                <a:latin typeface="Roboto" pitchFamily="2" charset="0"/>
                <a:ea typeface="Roboto" pitchFamily="2" charset="0"/>
              </a:rPr>
              <a:t>lawful permanent residency (green card) and citizenship:</a:t>
            </a:r>
            <a:endParaRPr sz="2800" dirty="0">
              <a:solidFill>
                <a:schemeClr val="bg2">
                  <a:lumMod val="50000"/>
                </a:schemeClr>
              </a:solidFill>
              <a:latin typeface="Roboto" pitchFamily="2" charset="0"/>
              <a:ea typeface="Roboto" pitchFamily="2" charset="0"/>
            </a:endParaRPr>
          </a:p>
          <a:p>
            <a:pPr marL="495300" indent="-457200">
              <a:spcBef>
                <a:spcPts val="2000"/>
              </a:spcBef>
              <a:buSzPts val="3000"/>
              <a:buFont typeface="Arial" panose="020B0604020202020204" pitchFamily="34" charset="0"/>
              <a:buChar char="•"/>
            </a:pPr>
            <a:r>
              <a:rPr lang="en-US" sz="2800" dirty="0">
                <a:solidFill>
                  <a:schemeClr val="bg2">
                    <a:lumMod val="50000"/>
                  </a:schemeClr>
                </a:solidFill>
                <a:latin typeface="Roboto" pitchFamily="2" charset="0"/>
                <a:ea typeface="Roboto" pitchFamily="2" charset="0"/>
              </a:rPr>
              <a:t>Special Immigrant Juvenile Status (SIJS</a:t>
            </a:r>
            <a:r>
              <a:rPr lang="en-US" sz="2800" dirty="0" smtClean="0">
                <a:solidFill>
                  <a:schemeClr val="bg2">
                    <a:lumMod val="50000"/>
                  </a:schemeClr>
                </a:solidFill>
                <a:latin typeface="Roboto" pitchFamily="2" charset="0"/>
                <a:ea typeface="Roboto" pitchFamily="2" charset="0"/>
              </a:rPr>
              <a:t>)</a:t>
            </a:r>
          </a:p>
          <a:p>
            <a:pPr marL="495300" lvl="0" indent="-457200" algn="l" rtl="0">
              <a:spcAft>
                <a:spcPts val="0"/>
              </a:spcAft>
              <a:buSzPts val="3000"/>
              <a:buFont typeface="Arial" panose="020B0604020202020204" pitchFamily="34" charset="0"/>
              <a:buChar char="•"/>
            </a:pPr>
            <a:r>
              <a:rPr lang="en-US" sz="2800" dirty="0">
                <a:solidFill>
                  <a:schemeClr val="bg2">
                    <a:lumMod val="50000"/>
                  </a:schemeClr>
                </a:solidFill>
                <a:latin typeface="Roboto" pitchFamily="2" charset="0"/>
                <a:ea typeface="Roboto" pitchFamily="2" charset="0"/>
              </a:rPr>
              <a:t>U</a:t>
            </a:r>
            <a:r>
              <a:rPr lang="en-US" sz="2800" dirty="0" smtClean="0">
                <a:solidFill>
                  <a:schemeClr val="bg2">
                    <a:lumMod val="50000"/>
                  </a:schemeClr>
                </a:solidFill>
                <a:latin typeface="Roboto" pitchFamily="2" charset="0"/>
                <a:ea typeface="Roboto" pitchFamily="2" charset="0"/>
              </a:rPr>
              <a:t> visa</a:t>
            </a:r>
            <a:endParaRPr sz="2800" dirty="0">
              <a:solidFill>
                <a:schemeClr val="bg2">
                  <a:lumMod val="50000"/>
                </a:schemeClr>
              </a:solidFill>
              <a:latin typeface="Roboto" pitchFamily="2" charset="0"/>
              <a:ea typeface="Roboto" pitchFamily="2" charset="0"/>
            </a:endParaRPr>
          </a:p>
          <a:p>
            <a:pPr marL="495300" lvl="0" indent="-457200" algn="l" rtl="0">
              <a:spcBef>
                <a:spcPts val="0"/>
              </a:spcBef>
              <a:spcAft>
                <a:spcPts val="0"/>
              </a:spcAft>
              <a:buSzPts val="3000"/>
              <a:buFont typeface="Arial" panose="020B0604020202020204" pitchFamily="34" charset="0"/>
              <a:buChar char="•"/>
            </a:pPr>
            <a:r>
              <a:rPr lang="en-US" sz="2800" dirty="0">
                <a:solidFill>
                  <a:schemeClr val="bg2">
                    <a:lumMod val="50000"/>
                  </a:schemeClr>
                </a:solidFill>
                <a:latin typeface="Roboto" pitchFamily="2" charset="0"/>
                <a:ea typeface="Roboto" pitchFamily="2" charset="0"/>
              </a:rPr>
              <a:t>T</a:t>
            </a:r>
            <a:r>
              <a:rPr lang="en-US" sz="2800" dirty="0" smtClean="0">
                <a:solidFill>
                  <a:schemeClr val="bg2">
                    <a:lumMod val="50000"/>
                  </a:schemeClr>
                </a:solidFill>
                <a:latin typeface="Roboto" pitchFamily="2" charset="0"/>
                <a:ea typeface="Roboto" pitchFamily="2" charset="0"/>
              </a:rPr>
              <a:t> </a:t>
            </a:r>
            <a:r>
              <a:rPr lang="en-US" sz="2800" dirty="0">
                <a:solidFill>
                  <a:schemeClr val="bg2">
                    <a:lumMod val="50000"/>
                  </a:schemeClr>
                </a:solidFill>
                <a:latin typeface="Roboto" pitchFamily="2" charset="0"/>
                <a:ea typeface="Roboto" pitchFamily="2" charset="0"/>
              </a:rPr>
              <a:t>visa</a:t>
            </a:r>
            <a:endParaRPr sz="2800" dirty="0">
              <a:solidFill>
                <a:schemeClr val="bg2">
                  <a:lumMod val="50000"/>
                </a:schemeClr>
              </a:solidFill>
              <a:latin typeface="Roboto" pitchFamily="2" charset="0"/>
              <a:ea typeface="Roboto" pitchFamily="2" charset="0"/>
            </a:endParaRPr>
          </a:p>
          <a:p>
            <a:pPr marL="495300" lvl="0" indent="-457200" algn="l" rtl="0">
              <a:spcBef>
                <a:spcPts val="0"/>
              </a:spcBef>
              <a:spcAft>
                <a:spcPts val="0"/>
              </a:spcAft>
              <a:buSzPts val="3000"/>
              <a:buFont typeface="Arial" panose="020B0604020202020204" pitchFamily="34" charset="0"/>
              <a:buChar char="•"/>
            </a:pPr>
            <a:r>
              <a:rPr lang="en-US" sz="2800" dirty="0">
                <a:solidFill>
                  <a:schemeClr val="bg2">
                    <a:lumMod val="50000"/>
                  </a:schemeClr>
                </a:solidFill>
                <a:latin typeface="Roboto" pitchFamily="2" charset="0"/>
                <a:ea typeface="Roboto" pitchFamily="2" charset="0"/>
              </a:rPr>
              <a:t>VAWA self-petition</a:t>
            </a:r>
            <a:endParaRPr sz="2800" dirty="0">
              <a:solidFill>
                <a:schemeClr val="bg2">
                  <a:lumMod val="50000"/>
                </a:schemeClr>
              </a:solidFill>
              <a:latin typeface="Roboto" pitchFamily="2" charset="0"/>
              <a:ea typeface="Roboto" pitchFamily="2" charset="0"/>
            </a:endParaRPr>
          </a:p>
          <a:p>
            <a:pPr marL="38100" lvl="0" indent="0" algn="l" rtl="0">
              <a:spcBef>
                <a:spcPts val="0"/>
              </a:spcBef>
              <a:spcAft>
                <a:spcPts val="0"/>
              </a:spcAft>
              <a:buSzPts val="3000"/>
              <a:buNone/>
            </a:pPr>
            <a:endParaRPr lang="en-US" sz="2800" dirty="0">
              <a:solidFill>
                <a:schemeClr val="bg2">
                  <a:lumMod val="50000"/>
                </a:schemeClr>
              </a:solidFill>
              <a:latin typeface="Roboto" pitchFamily="2" charset="0"/>
              <a:ea typeface="Roboto" pitchFamily="2" charset="0"/>
            </a:endParaRPr>
          </a:p>
        </p:txBody>
      </p:sp>
    </p:spTree>
    <p:extLst>
      <p:ext uri="{BB962C8B-B14F-4D97-AF65-F5344CB8AC3E}">
        <p14:creationId xmlns:p14="http://schemas.microsoft.com/office/powerpoint/2010/main" val="17380271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Roboto" pitchFamily="2" charset="0"/>
                <a:ea typeface="Roboto" pitchFamily="2" charset="0"/>
              </a:rPr>
              <a:t>Legislative Background</a:t>
            </a:r>
            <a:endParaRPr lang="en-US" dirty="0">
              <a:latin typeface="Roboto" pitchFamily="2" charset="0"/>
              <a:ea typeface="Roboto" pitchFamily="2" charset="0"/>
            </a:endParaRPr>
          </a:p>
        </p:txBody>
      </p:sp>
      <p:sp>
        <p:nvSpPr>
          <p:cNvPr id="3" name="Text Placeholder 2"/>
          <p:cNvSpPr>
            <a:spLocks noGrp="1"/>
          </p:cNvSpPr>
          <p:nvPr>
            <p:ph type="body" idx="1"/>
          </p:nvPr>
        </p:nvSpPr>
        <p:spPr/>
        <p:txBody>
          <a:bodyPr/>
          <a:lstStyle/>
          <a:p>
            <a:r>
              <a:rPr lang="en-US" sz="2800" dirty="0" smtClean="0">
                <a:solidFill>
                  <a:schemeClr val="bg2">
                    <a:lumMod val="50000"/>
                  </a:schemeClr>
                </a:solidFill>
                <a:latin typeface="Roboto" pitchFamily="2" charset="0"/>
                <a:ea typeface="Roboto" pitchFamily="2" charset="0"/>
              </a:rPr>
              <a:t>Congress enacted these remedies to:</a:t>
            </a:r>
          </a:p>
          <a:p>
            <a:pPr lvl="1">
              <a:spcBef>
                <a:spcPts val="0"/>
              </a:spcBef>
            </a:pPr>
            <a:r>
              <a:rPr lang="en-US" sz="2800" dirty="0" smtClean="0">
                <a:solidFill>
                  <a:schemeClr val="bg2">
                    <a:lumMod val="50000"/>
                  </a:schemeClr>
                </a:solidFill>
                <a:latin typeface="Roboto" pitchFamily="2" charset="0"/>
                <a:ea typeface="Roboto" pitchFamily="2" charset="0"/>
              </a:rPr>
              <a:t>Improve community policing and community relationships</a:t>
            </a:r>
          </a:p>
          <a:p>
            <a:pPr lvl="1">
              <a:spcBef>
                <a:spcPts val="0"/>
              </a:spcBef>
            </a:pPr>
            <a:r>
              <a:rPr lang="en-US" sz="2800" dirty="0" smtClean="0">
                <a:solidFill>
                  <a:schemeClr val="bg2">
                    <a:lumMod val="50000"/>
                  </a:schemeClr>
                </a:solidFill>
                <a:latin typeface="Roboto" pitchFamily="2" charset="0"/>
                <a:ea typeface="Roboto" pitchFamily="2" charset="0"/>
              </a:rPr>
              <a:t>Increase prosecution of perpetrators of crimes against immigrant victims</a:t>
            </a:r>
          </a:p>
          <a:p>
            <a:pPr lvl="1">
              <a:spcBef>
                <a:spcPts val="0"/>
              </a:spcBef>
            </a:pPr>
            <a:r>
              <a:rPr lang="en-US" sz="2800" dirty="0" smtClean="0">
                <a:solidFill>
                  <a:schemeClr val="bg2">
                    <a:lumMod val="50000"/>
                  </a:schemeClr>
                </a:solidFill>
                <a:latin typeface="Roboto" pitchFamily="2" charset="0"/>
                <a:ea typeface="Roboto" pitchFamily="2" charset="0"/>
              </a:rPr>
              <a:t>Allow victims to report crimes without fear of deportation</a:t>
            </a:r>
          </a:p>
          <a:p>
            <a:pPr lvl="1">
              <a:spcBef>
                <a:spcPts val="0"/>
              </a:spcBef>
            </a:pPr>
            <a:r>
              <a:rPr lang="en-US" sz="2800" dirty="0" smtClean="0">
                <a:solidFill>
                  <a:schemeClr val="bg2">
                    <a:lumMod val="50000"/>
                  </a:schemeClr>
                </a:solidFill>
                <a:latin typeface="Roboto" pitchFamily="2" charset="0"/>
                <a:ea typeface="Roboto" pitchFamily="2" charset="0"/>
              </a:rPr>
              <a:t>Enhance victim safety</a:t>
            </a:r>
          </a:p>
          <a:p>
            <a:pPr lvl="1">
              <a:spcBef>
                <a:spcPts val="0"/>
              </a:spcBef>
            </a:pPr>
            <a:r>
              <a:rPr lang="en-US" sz="2800" dirty="0" smtClean="0">
                <a:solidFill>
                  <a:schemeClr val="bg2">
                    <a:lumMod val="50000"/>
                  </a:schemeClr>
                </a:solidFill>
                <a:latin typeface="Roboto" pitchFamily="2" charset="0"/>
                <a:ea typeface="Roboto" pitchFamily="2" charset="0"/>
              </a:rPr>
              <a:t>Keep communities safe</a:t>
            </a:r>
            <a:endParaRPr lang="en-US" sz="2800" dirty="0">
              <a:solidFill>
                <a:schemeClr val="bg2">
                  <a:lumMod val="50000"/>
                </a:schemeClr>
              </a:solidFill>
              <a:latin typeface="Roboto" pitchFamily="2" charset="0"/>
              <a:ea typeface="Roboto" pitchFamily="2" charset="0"/>
            </a:endParaRPr>
          </a:p>
        </p:txBody>
      </p:sp>
    </p:spTree>
    <p:extLst>
      <p:ext uri="{BB962C8B-B14F-4D97-AF65-F5344CB8AC3E}">
        <p14:creationId xmlns:p14="http://schemas.microsoft.com/office/powerpoint/2010/main" val="39571222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8"/>
          <p:cNvSpPr txBox="1">
            <a:spLocks noGrp="1"/>
          </p:cNvSpPr>
          <p:nvPr>
            <p:ph type="title"/>
          </p:nvPr>
        </p:nvSpPr>
        <p:spPr>
          <a:xfrm>
            <a:off x="343665" y="618602"/>
            <a:ext cx="9393300" cy="1039800"/>
          </a:xfrm>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smtClean="0">
                <a:latin typeface="Roboto" pitchFamily="2" charset="0"/>
                <a:ea typeface="Roboto" pitchFamily="2" charset="0"/>
              </a:rPr>
              <a:t>Case Scenario</a:t>
            </a:r>
            <a:endParaRPr dirty="0">
              <a:latin typeface="Roboto" pitchFamily="2" charset="0"/>
              <a:ea typeface="Roboto" pitchFamily="2" charset="0"/>
            </a:endParaRPr>
          </a:p>
        </p:txBody>
      </p:sp>
      <p:sp>
        <p:nvSpPr>
          <p:cNvPr id="96" name="Google Shape;96;p18"/>
          <p:cNvSpPr txBox="1">
            <a:spLocks noGrp="1"/>
          </p:cNvSpPr>
          <p:nvPr>
            <p:ph type="body" idx="1"/>
          </p:nvPr>
        </p:nvSpPr>
        <p:spPr>
          <a:xfrm>
            <a:off x="343665" y="1825710"/>
            <a:ext cx="9393300" cy="4854300"/>
          </a:xfrm>
          <a:prstGeom prst="rect">
            <a:avLst/>
          </a:prstGeom>
        </p:spPr>
        <p:txBody>
          <a:bodyPr spcFirstLastPara="1" wrap="square" lIns="111975" tIns="111975" rIns="111975" bIns="111975" anchor="t" anchorCtr="0">
            <a:noAutofit/>
          </a:bodyPr>
          <a:lstStyle/>
          <a:p>
            <a:pPr marL="0" lvl="0" indent="0" algn="l" rtl="0">
              <a:spcBef>
                <a:spcPts val="0"/>
              </a:spcBef>
              <a:spcAft>
                <a:spcPts val="0"/>
              </a:spcAft>
              <a:buNone/>
            </a:pPr>
            <a:r>
              <a:rPr lang="en-US" sz="2800" dirty="0" err="1">
                <a:solidFill>
                  <a:srgbClr val="000000"/>
                </a:solidFill>
                <a:latin typeface="Roboto" pitchFamily="2" charset="0"/>
                <a:ea typeface="Roboto" pitchFamily="2" charset="0"/>
              </a:rPr>
              <a:t>Nidia</a:t>
            </a:r>
            <a:r>
              <a:rPr lang="en-US" sz="2800" dirty="0">
                <a:solidFill>
                  <a:srgbClr val="000000"/>
                </a:solidFill>
                <a:latin typeface="Roboto" pitchFamily="2" charset="0"/>
                <a:ea typeface="Roboto" pitchFamily="2" charset="0"/>
              </a:rPr>
              <a:t> is a </a:t>
            </a:r>
            <a:r>
              <a:rPr lang="en-US" sz="2800" dirty="0" smtClean="0">
                <a:solidFill>
                  <a:srgbClr val="000000"/>
                </a:solidFill>
                <a:latin typeface="Roboto" pitchFamily="2" charset="0"/>
                <a:ea typeface="Roboto" pitchFamily="2" charset="0"/>
              </a:rPr>
              <a:t>seven-year-old </a:t>
            </a:r>
            <a:r>
              <a:rPr lang="en-US" sz="2800" dirty="0">
                <a:solidFill>
                  <a:srgbClr val="000000"/>
                </a:solidFill>
                <a:latin typeface="Roboto" pitchFamily="2" charset="0"/>
                <a:ea typeface="Roboto" pitchFamily="2" charset="0"/>
              </a:rPr>
              <a:t>undocumented child who was sexually abused by her uncle. </a:t>
            </a:r>
            <a:r>
              <a:rPr lang="en-US" sz="2800" dirty="0" smtClean="0">
                <a:solidFill>
                  <a:srgbClr val="000000"/>
                </a:solidFill>
                <a:latin typeface="Roboto" pitchFamily="2" charset="0"/>
                <a:ea typeface="Roboto" pitchFamily="2" charset="0"/>
              </a:rPr>
              <a:t>Since the abuse, her grades in school have dropped, and she has been withdrawn and more reluctant to participate in her classes.  She has also been more anxious at home.  She </a:t>
            </a:r>
            <a:r>
              <a:rPr lang="en-US" sz="2800" dirty="0">
                <a:solidFill>
                  <a:srgbClr val="000000"/>
                </a:solidFill>
                <a:latin typeface="Roboto" pitchFamily="2" charset="0"/>
                <a:ea typeface="Roboto" pitchFamily="2" charset="0"/>
              </a:rPr>
              <a:t>lives with her parents and two older minor siblings in Kentucky. </a:t>
            </a:r>
            <a:endParaRPr sz="2800" dirty="0">
              <a:solidFill>
                <a:srgbClr val="000000"/>
              </a:solidFill>
              <a:latin typeface="Roboto" pitchFamily="2" charset="0"/>
              <a:ea typeface="Roboto" pitchFamily="2" charset="0"/>
            </a:endParaRPr>
          </a:p>
          <a:p>
            <a:pPr marL="0" lvl="0" indent="0" algn="l" rtl="0">
              <a:spcBef>
                <a:spcPts val="2000"/>
              </a:spcBef>
              <a:spcAft>
                <a:spcPts val="2000"/>
              </a:spcAft>
              <a:buNone/>
            </a:pPr>
            <a:r>
              <a:rPr lang="en-US" sz="2800" dirty="0">
                <a:solidFill>
                  <a:srgbClr val="000000"/>
                </a:solidFill>
                <a:latin typeface="Roboto" pitchFamily="2" charset="0"/>
                <a:ea typeface="Roboto" pitchFamily="2" charset="0"/>
              </a:rPr>
              <a:t>Is </a:t>
            </a:r>
            <a:r>
              <a:rPr lang="en-US" sz="2800" dirty="0" err="1">
                <a:solidFill>
                  <a:srgbClr val="000000"/>
                </a:solidFill>
                <a:latin typeface="Roboto" pitchFamily="2" charset="0"/>
                <a:ea typeface="Roboto" pitchFamily="2" charset="0"/>
              </a:rPr>
              <a:t>Nidia</a:t>
            </a:r>
            <a:r>
              <a:rPr lang="en-US" sz="2800" dirty="0">
                <a:solidFill>
                  <a:srgbClr val="000000"/>
                </a:solidFill>
                <a:latin typeface="Roboto" pitchFamily="2" charset="0"/>
                <a:ea typeface="Roboto" pitchFamily="2" charset="0"/>
              </a:rPr>
              <a:t> eligible for </a:t>
            </a:r>
            <a:r>
              <a:rPr lang="en-US" sz="2800" dirty="0" smtClean="0">
                <a:solidFill>
                  <a:srgbClr val="000000"/>
                </a:solidFill>
                <a:latin typeface="Roboto" pitchFamily="2" charset="0"/>
                <a:ea typeface="Roboto" pitchFamily="2" charset="0"/>
              </a:rPr>
              <a:t>an immigration benefit? </a:t>
            </a:r>
            <a:r>
              <a:rPr lang="en-US" sz="2800" dirty="0">
                <a:solidFill>
                  <a:srgbClr val="000000"/>
                </a:solidFill>
                <a:latin typeface="Roboto" pitchFamily="2" charset="0"/>
                <a:ea typeface="Roboto" pitchFamily="2" charset="0"/>
              </a:rPr>
              <a:t>Are her parents and siblings eligible? </a:t>
            </a:r>
            <a:endParaRPr sz="2800" dirty="0">
              <a:solidFill>
                <a:srgbClr val="000000"/>
              </a:solidFill>
              <a:latin typeface="Roboto" pitchFamily="2" charset="0"/>
              <a:ea typeface="Roboto" pitchFamily="2" charset="0"/>
            </a:endParaRPr>
          </a:p>
        </p:txBody>
      </p:sp>
    </p:spTree>
    <p:extLst>
      <p:ext uri="{BB962C8B-B14F-4D97-AF65-F5344CB8AC3E}">
        <p14:creationId xmlns:p14="http://schemas.microsoft.com/office/powerpoint/2010/main" val="2758386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a:latin typeface="Roboto" pitchFamily="2" charset="0"/>
                <a:ea typeface="Roboto" pitchFamily="2" charset="0"/>
              </a:rPr>
              <a:t>U </a:t>
            </a:r>
            <a:r>
              <a:rPr lang="en-US" dirty="0" smtClean="0">
                <a:latin typeface="Roboto" pitchFamily="2" charset="0"/>
                <a:ea typeface="Roboto" pitchFamily="2" charset="0"/>
              </a:rPr>
              <a:t>Visa</a:t>
            </a:r>
            <a:endParaRPr dirty="0">
              <a:latin typeface="Roboto" pitchFamily="2" charset="0"/>
              <a:ea typeface="Roboto" pitchFamily="2" charset="0"/>
            </a:endParaRPr>
          </a:p>
        </p:txBody>
      </p:sp>
      <p:sp>
        <p:nvSpPr>
          <p:cNvPr id="102" name="Google Shape;102;p19"/>
          <p:cNvSpPr txBox="1">
            <a:spLocks noGrp="1"/>
          </p:cNvSpPr>
          <p:nvPr>
            <p:ph type="body" idx="1"/>
          </p:nvPr>
        </p:nvSpPr>
        <p:spPr>
          <a:xfrm>
            <a:off x="343665" y="1817635"/>
            <a:ext cx="9393300" cy="4854300"/>
          </a:xfrm>
          <a:prstGeom prst="rect">
            <a:avLst/>
          </a:prstGeom>
        </p:spPr>
        <p:txBody>
          <a:bodyPr spcFirstLastPara="1" wrap="square" lIns="111975" tIns="111975" rIns="111975" bIns="111975" anchor="t" anchorCtr="0">
            <a:noAutofit/>
          </a:bodyPr>
          <a:lstStyle/>
          <a:p>
            <a:pPr marL="0" marR="152400" lvl="0" indent="0" algn="l" rtl="0">
              <a:spcBef>
                <a:spcPts val="0"/>
              </a:spcBef>
              <a:spcAft>
                <a:spcPts val="0"/>
              </a:spcAft>
              <a:buClr>
                <a:srgbClr val="222222"/>
              </a:buClr>
              <a:buSzPts val="3600"/>
              <a:buNone/>
            </a:pPr>
            <a:r>
              <a:rPr lang="en-US" sz="3600" dirty="0" smtClean="0">
                <a:solidFill>
                  <a:srgbClr val="222222"/>
                </a:solidFill>
                <a:latin typeface="Roboto" pitchFamily="2" charset="0"/>
                <a:ea typeface="Roboto" pitchFamily="2" charset="0"/>
                <a:cs typeface="Roboto"/>
                <a:sym typeface="Roboto"/>
              </a:rPr>
              <a:t>Q: What is a U visa?</a:t>
            </a:r>
            <a:br>
              <a:rPr lang="en-US" sz="3600" dirty="0" smtClean="0">
                <a:solidFill>
                  <a:srgbClr val="222222"/>
                </a:solidFill>
                <a:latin typeface="Roboto" pitchFamily="2" charset="0"/>
                <a:ea typeface="Roboto" pitchFamily="2" charset="0"/>
                <a:cs typeface="Roboto"/>
                <a:sym typeface="Roboto"/>
              </a:rPr>
            </a:br>
            <a:endParaRPr lang="en-US" sz="3600" dirty="0" smtClean="0">
              <a:solidFill>
                <a:srgbClr val="222222"/>
              </a:solidFill>
              <a:latin typeface="Roboto" pitchFamily="2" charset="0"/>
              <a:ea typeface="Roboto" pitchFamily="2" charset="0"/>
              <a:cs typeface="Roboto"/>
              <a:sym typeface="Roboto"/>
            </a:endParaRPr>
          </a:p>
          <a:p>
            <a:pPr marL="514350" marR="152400" lvl="0" indent="-514350" algn="l" rtl="0">
              <a:spcBef>
                <a:spcPts val="0"/>
              </a:spcBef>
              <a:spcAft>
                <a:spcPts val="0"/>
              </a:spcAft>
              <a:buClr>
                <a:srgbClr val="222222"/>
              </a:buClr>
              <a:buSzPct val="100000"/>
              <a:buFont typeface="+mj-lt"/>
              <a:buAutoNum type="arabicParenR"/>
            </a:pPr>
            <a:r>
              <a:rPr lang="en-US" sz="2800" dirty="0" smtClean="0">
                <a:solidFill>
                  <a:srgbClr val="222222"/>
                </a:solidFill>
                <a:latin typeface="Roboto" pitchFamily="2" charset="0"/>
                <a:ea typeface="Roboto" pitchFamily="2" charset="0"/>
                <a:cs typeface="Roboto"/>
                <a:sym typeface="Roboto"/>
              </a:rPr>
              <a:t>Victim of qualifying crime</a:t>
            </a:r>
          </a:p>
          <a:p>
            <a:pPr marL="514350" marR="152400" lvl="0" indent="-514350" algn="l" rtl="0">
              <a:spcBef>
                <a:spcPts val="0"/>
              </a:spcBef>
              <a:spcAft>
                <a:spcPts val="0"/>
              </a:spcAft>
              <a:buClr>
                <a:srgbClr val="222222"/>
              </a:buClr>
              <a:buSzPct val="100000"/>
              <a:buFont typeface="+mj-lt"/>
              <a:buAutoNum type="arabicParenR"/>
            </a:pPr>
            <a:r>
              <a:rPr lang="en-US" sz="2800" dirty="0" smtClean="0">
                <a:solidFill>
                  <a:srgbClr val="222222"/>
                </a:solidFill>
                <a:latin typeface="Roboto" pitchFamily="2" charset="0"/>
                <a:ea typeface="Roboto" pitchFamily="2" charset="0"/>
                <a:cs typeface="Roboto"/>
                <a:sym typeface="Roboto"/>
              </a:rPr>
              <a:t>Reported to police, provided assistance with the investigation</a:t>
            </a:r>
          </a:p>
          <a:p>
            <a:pPr marL="514350" marR="152400" lvl="0" indent="-514350" algn="l" rtl="0">
              <a:spcBef>
                <a:spcPts val="0"/>
              </a:spcBef>
              <a:spcAft>
                <a:spcPts val="0"/>
              </a:spcAft>
              <a:buClr>
                <a:srgbClr val="222222"/>
              </a:buClr>
              <a:buSzPct val="100000"/>
              <a:buFont typeface="+mj-lt"/>
              <a:buAutoNum type="arabicParenR"/>
            </a:pPr>
            <a:r>
              <a:rPr lang="en-US" sz="2800" dirty="0" smtClean="0">
                <a:solidFill>
                  <a:srgbClr val="222222"/>
                </a:solidFill>
                <a:latin typeface="Roboto" pitchFamily="2" charset="0"/>
                <a:ea typeface="Roboto" pitchFamily="2" charset="0"/>
                <a:cs typeface="Roboto"/>
                <a:sym typeface="Roboto"/>
              </a:rPr>
              <a:t>Suffered “substantial mental or physical abuse” as a result of the crime</a:t>
            </a:r>
            <a:endParaRPr sz="2800" dirty="0">
              <a:solidFill>
                <a:srgbClr val="222222"/>
              </a:solidFill>
              <a:latin typeface="Roboto" pitchFamily="2" charset="0"/>
              <a:ea typeface="Roboto" pitchFamily="2" charset="0"/>
              <a:cs typeface="Roboto"/>
              <a:sym typeface="Roboto"/>
            </a:endParaRPr>
          </a:p>
        </p:txBody>
      </p:sp>
    </p:spTree>
    <p:extLst>
      <p:ext uri="{BB962C8B-B14F-4D97-AF65-F5344CB8AC3E}">
        <p14:creationId xmlns:p14="http://schemas.microsoft.com/office/powerpoint/2010/main" val="12364272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a:latin typeface="Roboto" pitchFamily="2" charset="0"/>
                <a:ea typeface="Roboto" pitchFamily="2" charset="0"/>
              </a:rPr>
              <a:t>U </a:t>
            </a:r>
            <a:r>
              <a:rPr lang="en-US" dirty="0" smtClean="0">
                <a:latin typeface="Roboto" pitchFamily="2" charset="0"/>
                <a:ea typeface="Roboto" pitchFamily="2" charset="0"/>
              </a:rPr>
              <a:t>Visa</a:t>
            </a:r>
            <a:endParaRPr dirty="0">
              <a:latin typeface="Roboto" pitchFamily="2" charset="0"/>
              <a:ea typeface="Roboto" pitchFamily="2" charset="0"/>
            </a:endParaRPr>
          </a:p>
        </p:txBody>
      </p:sp>
      <p:sp>
        <p:nvSpPr>
          <p:cNvPr id="102" name="Google Shape;102;p19"/>
          <p:cNvSpPr txBox="1">
            <a:spLocks noGrp="1"/>
          </p:cNvSpPr>
          <p:nvPr>
            <p:ph type="body" idx="1"/>
          </p:nvPr>
        </p:nvSpPr>
        <p:spPr>
          <a:xfrm>
            <a:off x="343628" y="1559744"/>
            <a:ext cx="9393300" cy="806295"/>
          </a:xfrm>
          <a:prstGeom prst="rect">
            <a:avLst/>
          </a:prstGeom>
        </p:spPr>
        <p:txBody>
          <a:bodyPr spcFirstLastPara="1" wrap="square" lIns="111975" tIns="111975" rIns="111975" bIns="111975" anchor="t" anchorCtr="0">
            <a:noAutofit/>
          </a:bodyPr>
          <a:lstStyle/>
          <a:p>
            <a:pPr marL="0" marR="152400" lvl="0" indent="0" algn="l" rtl="0">
              <a:spcBef>
                <a:spcPts val="0"/>
              </a:spcBef>
              <a:spcAft>
                <a:spcPts val="0"/>
              </a:spcAft>
              <a:buClr>
                <a:srgbClr val="222222"/>
              </a:buClr>
              <a:buSzPts val="3600"/>
              <a:buNone/>
            </a:pPr>
            <a:r>
              <a:rPr lang="en-US" sz="3600" dirty="0" smtClean="0">
                <a:solidFill>
                  <a:srgbClr val="222222"/>
                </a:solidFill>
                <a:latin typeface="Roboto" pitchFamily="2" charset="0"/>
                <a:ea typeface="Roboto" pitchFamily="2" charset="0"/>
                <a:cs typeface="Roboto"/>
                <a:sym typeface="Roboto"/>
              </a:rPr>
              <a:t>Q: What </a:t>
            </a:r>
            <a:r>
              <a:rPr lang="en-US" sz="3600" dirty="0">
                <a:solidFill>
                  <a:srgbClr val="222222"/>
                </a:solidFill>
                <a:latin typeface="Roboto" pitchFamily="2" charset="0"/>
                <a:ea typeface="Roboto" pitchFamily="2" charset="0"/>
                <a:cs typeface="Roboto"/>
                <a:sym typeface="Roboto"/>
              </a:rPr>
              <a:t>crimes qualify for U visa</a:t>
            </a:r>
            <a:r>
              <a:rPr lang="en-US" sz="3600" dirty="0" smtClean="0">
                <a:solidFill>
                  <a:srgbClr val="222222"/>
                </a:solidFill>
                <a:latin typeface="Roboto" pitchFamily="2" charset="0"/>
                <a:ea typeface="Roboto" pitchFamily="2" charset="0"/>
                <a:cs typeface="Roboto"/>
                <a:sym typeface="Roboto"/>
              </a:rPr>
              <a:t>?</a:t>
            </a:r>
          </a:p>
        </p:txBody>
      </p:sp>
      <p:sp>
        <p:nvSpPr>
          <p:cNvPr id="2" name="TextBox 1"/>
          <p:cNvSpPr txBox="1"/>
          <p:nvPr/>
        </p:nvSpPr>
        <p:spPr>
          <a:xfrm>
            <a:off x="189696" y="2810998"/>
            <a:ext cx="2412824" cy="2585323"/>
          </a:xfrm>
          <a:prstGeom prst="rect">
            <a:avLst/>
          </a:prstGeom>
          <a:noFill/>
        </p:spPr>
        <p:txBody>
          <a:bodyPr wrap="square" rtlCol="0">
            <a:spAutoFit/>
          </a:bodyPr>
          <a:lstStyle/>
          <a:p>
            <a:r>
              <a:rPr lang="en-US" sz="2000" u="sng" dirty="0" smtClean="0">
                <a:latin typeface="Roboto" pitchFamily="2" charset="0"/>
                <a:ea typeface="Roboto" pitchFamily="2" charset="0"/>
              </a:rPr>
              <a:t>Sex-Related Crimes</a:t>
            </a:r>
            <a:r>
              <a:rPr lang="en-US" dirty="0" smtClean="0">
                <a:latin typeface="Roboto" pitchFamily="2" charset="0"/>
                <a:ea typeface="Roboto" pitchFamily="2" charset="0"/>
              </a:rPr>
              <a:t/>
            </a:r>
            <a:br>
              <a:rPr lang="en-US" dirty="0" smtClean="0">
                <a:latin typeface="Roboto" pitchFamily="2" charset="0"/>
                <a:ea typeface="Roboto" pitchFamily="2" charset="0"/>
              </a:rPr>
            </a:br>
            <a:endParaRPr lang="en-US" u="sng" dirty="0" smtClean="0">
              <a:latin typeface="Roboto" pitchFamily="2" charset="0"/>
              <a:ea typeface="Roboto" pitchFamily="2" charset="0"/>
            </a:endParaRPr>
          </a:p>
          <a:p>
            <a:r>
              <a:rPr lang="en-US" sz="1600" dirty="0" smtClean="0">
                <a:latin typeface="Roboto" pitchFamily="2" charset="0"/>
                <a:ea typeface="Roboto" pitchFamily="2" charset="0"/>
              </a:rPr>
              <a:t>Rape</a:t>
            </a:r>
          </a:p>
          <a:p>
            <a:r>
              <a:rPr lang="en-US" sz="1600" dirty="0" smtClean="0">
                <a:latin typeface="Roboto" pitchFamily="2" charset="0"/>
                <a:ea typeface="Roboto" pitchFamily="2" charset="0"/>
              </a:rPr>
              <a:t>Incest</a:t>
            </a:r>
          </a:p>
          <a:p>
            <a:r>
              <a:rPr lang="en-US" sz="1600" dirty="0" smtClean="0">
                <a:latin typeface="Roboto" pitchFamily="2" charset="0"/>
                <a:ea typeface="Roboto" pitchFamily="2" charset="0"/>
              </a:rPr>
              <a:t>Abusive sexual contact</a:t>
            </a:r>
          </a:p>
          <a:p>
            <a:r>
              <a:rPr lang="en-US" sz="1600" dirty="0" smtClean="0">
                <a:latin typeface="Roboto" pitchFamily="2" charset="0"/>
                <a:ea typeface="Roboto" pitchFamily="2" charset="0"/>
              </a:rPr>
              <a:t>Prostitution</a:t>
            </a:r>
          </a:p>
          <a:p>
            <a:r>
              <a:rPr lang="en-US" sz="1600" dirty="0" smtClean="0">
                <a:latin typeface="Roboto" pitchFamily="2" charset="0"/>
                <a:ea typeface="Roboto" pitchFamily="2" charset="0"/>
              </a:rPr>
              <a:t>Sexual assault</a:t>
            </a:r>
          </a:p>
          <a:p>
            <a:r>
              <a:rPr lang="en-US" sz="1600" dirty="0" smtClean="0">
                <a:latin typeface="Roboto" pitchFamily="2" charset="0"/>
                <a:ea typeface="Roboto" pitchFamily="2" charset="0"/>
              </a:rPr>
              <a:t>Sexual exploitation</a:t>
            </a:r>
          </a:p>
          <a:p>
            <a:r>
              <a:rPr lang="en-US" sz="1600" dirty="0" smtClean="0">
                <a:latin typeface="Roboto" pitchFamily="2" charset="0"/>
                <a:ea typeface="Roboto" pitchFamily="2" charset="0"/>
              </a:rPr>
              <a:t>Female genital mutilation</a:t>
            </a:r>
          </a:p>
        </p:txBody>
      </p:sp>
      <p:sp>
        <p:nvSpPr>
          <p:cNvPr id="5" name="TextBox 4"/>
          <p:cNvSpPr txBox="1"/>
          <p:nvPr/>
        </p:nvSpPr>
        <p:spPr>
          <a:xfrm>
            <a:off x="5443304" y="2812536"/>
            <a:ext cx="1899527" cy="2154436"/>
          </a:xfrm>
          <a:prstGeom prst="rect">
            <a:avLst/>
          </a:prstGeom>
          <a:noFill/>
        </p:spPr>
        <p:txBody>
          <a:bodyPr wrap="square" rtlCol="0">
            <a:spAutoFit/>
          </a:bodyPr>
          <a:lstStyle/>
          <a:p>
            <a:r>
              <a:rPr lang="en-US" sz="2000" u="sng" dirty="0" smtClean="0">
                <a:latin typeface="Roboto" pitchFamily="2" charset="0"/>
                <a:ea typeface="Roboto" pitchFamily="2" charset="0"/>
              </a:rPr>
              <a:t>Crimes of Violence</a:t>
            </a:r>
            <a:r>
              <a:rPr lang="en-US" dirty="0" smtClean="0">
                <a:latin typeface="Roboto" pitchFamily="2" charset="0"/>
                <a:ea typeface="Roboto" pitchFamily="2" charset="0"/>
              </a:rPr>
              <a:t/>
            </a:r>
            <a:br>
              <a:rPr lang="en-US" dirty="0" smtClean="0">
                <a:latin typeface="Roboto" pitchFamily="2" charset="0"/>
                <a:ea typeface="Roboto" pitchFamily="2" charset="0"/>
              </a:rPr>
            </a:br>
            <a:endParaRPr lang="en-US" dirty="0" smtClean="0">
              <a:latin typeface="Roboto" pitchFamily="2" charset="0"/>
              <a:ea typeface="Roboto" pitchFamily="2" charset="0"/>
            </a:endParaRPr>
          </a:p>
          <a:p>
            <a:r>
              <a:rPr lang="en-US" sz="1600" dirty="0" smtClean="0">
                <a:latin typeface="Roboto" pitchFamily="2" charset="0"/>
                <a:ea typeface="Roboto" pitchFamily="2" charset="0"/>
              </a:rPr>
              <a:t>Torture</a:t>
            </a:r>
          </a:p>
          <a:p>
            <a:r>
              <a:rPr lang="en-US" sz="1600" dirty="0" smtClean="0">
                <a:latin typeface="Roboto" pitchFamily="2" charset="0"/>
                <a:ea typeface="Roboto" pitchFamily="2" charset="0"/>
              </a:rPr>
              <a:t>Domestic violence</a:t>
            </a:r>
          </a:p>
          <a:p>
            <a:r>
              <a:rPr lang="en-US" sz="1600" dirty="0" smtClean="0">
                <a:latin typeface="Roboto" pitchFamily="2" charset="0"/>
                <a:ea typeface="Roboto" pitchFamily="2" charset="0"/>
              </a:rPr>
              <a:t>Murder</a:t>
            </a:r>
          </a:p>
          <a:p>
            <a:r>
              <a:rPr lang="en-US" sz="1600" dirty="0" smtClean="0">
                <a:latin typeface="Roboto" pitchFamily="2" charset="0"/>
                <a:ea typeface="Roboto" pitchFamily="2" charset="0"/>
              </a:rPr>
              <a:t>Manslaughter</a:t>
            </a:r>
          </a:p>
          <a:p>
            <a:r>
              <a:rPr lang="en-US" sz="1600" dirty="0" smtClean="0">
                <a:latin typeface="Roboto" pitchFamily="2" charset="0"/>
                <a:ea typeface="Roboto" pitchFamily="2" charset="0"/>
              </a:rPr>
              <a:t>Felonious assault</a:t>
            </a:r>
            <a:endParaRPr lang="en-US" sz="1600" dirty="0">
              <a:latin typeface="Roboto" pitchFamily="2" charset="0"/>
              <a:ea typeface="Roboto" pitchFamily="2" charset="0"/>
            </a:endParaRPr>
          </a:p>
        </p:txBody>
      </p:sp>
      <p:sp>
        <p:nvSpPr>
          <p:cNvPr id="6" name="TextBox 5"/>
          <p:cNvSpPr txBox="1"/>
          <p:nvPr/>
        </p:nvSpPr>
        <p:spPr>
          <a:xfrm>
            <a:off x="7481660" y="2810998"/>
            <a:ext cx="2310345" cy="3385542"/>
          </a:xfrm>
          <a:prstGeom prst="rect">
            <a:avLst/>
          </a:prstGeom>
          <a:noFill/>
        </p:spPr>
        <p:txBody>
          <a:bodyPr wrap="square" rtlCol="0">
            <a:spAutoFit/>
          </a:bodyPr>
          <a:lstStyle/>
          <a:p>
            <a:r>
              <a:rPr lang="en-US" sz="2000" u="sng" dirty="0" smtClean="0">
                <a:latin typeface="Roboto" pitchFamily="2" charset="0"/>
                <a:ea typeface="Roboto" pitchFamily="2" charset="0"/>
              </a:rPr>
              <a:t>Miscellaneous Crimes</a:t>
            </a:r>
            <a:r>
              <a:rPr lang="en-US" dirty="0" smtClean="0">
                <a:latin typeface="Roboto" pitchFamily="2" charset="0"/>
                <a:ea typeface="Roboto" pitchFamily="2" charset="0"/>
              </a:rPr>
              <a:t/>
            </a:r>
            <a:br>
              <a:rPr lang="en-US" dirty="0" smtClean="0">
                <a:latin typeface="Roboto" pitchFamily="2" charset="0"/>
                <a:ea typeface="Roboto" pitchFamily="2" charset="0"/>
              </a:rPr>
            </a:br>
            <a:endParaRPr lang="en-US" u="sng" dirty="0" smtClean="0">
              <a:latin typeface="Roboto" pitchFamily="2" charset="0"/>
              <a:ea typeface="Roboto" pitchFamily="2" charset="0"/>
            </a:endParaRPr>
          </a:p>
          <a:p>
            <a:r>
              <a:rPr lang="en-US" sz="1600" dirty="0" smtClean="0">
                <a:latin typeface="Roboto" pitchFamily="2" charset="0"/>
                <a:ea typeface="Roboto" pitchFamily="2" charset="0"/>
              </a:rPr>
              <a:t>Blackmail</a:t>
            </a:r>
          </a:p>
          <a:p>
            <a:r>
              <a:rPr lang="en-US" sz="1600" dirty="0" smtClean="0">
                <a:latin typeface="Roboto" pitchFamily="2" charset="0"/>
                <a:ea typeface="Roboto" pitchFamily="2" charset="0"/>
              </a:rPr>
              <a:t>Extortion</a:t>
            </a:r>
          </a:p>
          <a:p>
            <a:r>
              <a:rPr lang="en-US" sz="1600" dirty="0" smtClean="0">
                <a:latin typeface="Roboto" pitchFamily="2" charset="0"/>
                <a:ea typeface="Roboto" pitchFamily="2" charset="0"/>
              </a:rPr>
              <a:t>Witness tampering</a:t>
            </a:r>
          </a:p>
          <a:p>
            <a:r>
              <a:rPr lang="en-US" sz="1600" dirty="0" smtClean="0">
                <a:latin typeface="Roboto" pitchFamily="2" charset="0"/>
                <a:ea typeface="Roboto" pitchFamily="2" charset="0"/>
              </a:rPr>
              <a:t>Obstruction of justice</a:t>
            </a:r>
          </a:p>
          <a:p>
            <a:r>
              <a:rPr lang="en-US" sz="1600" dirty="0" smtClean="0">
                <a:latin typeface="Roboto" pitchFamily="2" charset="0"/>
                <a:ea typeface="Roboto" pitchFamily="2" charset="0"/>
              </a:rPr>
              <a:t>Perjury</a:t>
            </a:r>
          </a:p>
          <a:p>
            <a:r>
              <a:rPr lang="en-US" sz="1600" dirty="0" smtClean="0">
                <a:latin typeface="Roboto" pitchFamily="2" charset="0"/>
                <a:ea typeface="Roboto" pitchFamily="2" charset="0"/>
              </a:rPr>
              <a:t>Fraud in foreign labor contracting</a:t>
            </a:r>
          </a:p>
          <a:p>
            <a:r>
              <a:rPr lang="en-US" sz="1600" dirty="0" smtClean="0">
                <a:latin typeface="Roboto" pitchFamily="2" charset="0"/>
                <a:ea typeface="Roboto" pitchFamily="2" charset="0"/>
              </a:rPr>
              <a:t>Conspiracy to commit</a:t>
            </a:r>
            <a:br>
              <a:rPr lang="en-US" sz="1600" dirty="0" smtClean="0">
                <a:latin typeface="Roboto" pitchFamily="2" charset="0"/>
                <a:ea typeface="Roboto" pitchFamily="2" charset="0"/>
              </a:rPr>
            </a:br>
            <a:r>
              <a:rPr lang="en-US" sz="1600" dirty="0" smtClean="0">
                <a:latin typeface="Roboto" pitchFamily="2" charset="0"/>
                <a:ea typeface="Roboto" pitchFamily="2" charset="0"/>
              </a:rPr>
              <a:t>       any of the listed</a:t>
            </a:r>
            <a:br>
              <a:rPr lang="en-US" sz="1600" dirty="0" smtClean="0">
                <a:latin typeface="Roboto" pitchFamily="2" charset="0"/>
                <a:ea typeface="Roboto" pitchFamily="2" charset="0"/>
              </a:rPr>
            </a:br>
            <a:r>
              <a:rPr lang="en-US" sz="1600" dirty="0" smtClean="0">
                <a:latin typeface="Roboto" pitchFamily="2" charset="0"/>
                <a:ea typeface="Roboto" pitchFamily="2" charset="0"/>
              </a:rPr>
              <a:t>       crimes</a:t>
            </a:r>
            <a:endParaRPr lang="en-US" sz="1600" dirty="0">
              <a:latin typeface="Roboto" pitchFamily="2" charset="0"/>
              <a:ea typeface="Roboto" pitchFamily="2" charset="0"/>
            </a:endParaRPr>
          </a:p>
        </p:txBody>
      </p:sp>
      <p:sp>
        <p:nvSpPr>
          <p:cNvPr id="7" name="TextBox 6"/>
          <p:cNvSpPr txBox="1"/>
          <p:nvPr/>
        </p:nvSpPr>
        <p:spPr>
          <a:xfrm>
            <a:off x="2741349" y="2810998"/>
            <a:ext cx="2563126" cy="3385542"/>
          </a:xfrm>
          <a:prstGeom prst="rect">
            <a:avLst/>
          </a:prstGeom>
          <a:noFill/>
        </p:spPr>
        <p:txBody>
          <a:bodyPr wrap="square" rtlCol="0">
            <a:spAutoFit/>
          </a:bodyPr>
          <a:lstStyle/>
          <a:p>
            <a:r>
              <a:rPr lang="en-US" sz="2000" u="sng" dirty="0" smtClean="0">
                <a:latin typeface="Roboto" pitchFamily="2" charset="0"/>
                <a:ea typeface="Roboto" pitchFamily="2" charset="0"/>
              </a:rPr>
              <a:t>Crimes Against the Person</a:t>
            </a:r>
            <a:r>
              <a:rPr lang="en-US" dirty="0" smtClean="0">
                <a:latin typeface="Roboto" pitchFamily="2" charset="0"/>
                <a:ea typeface="Roboto" pitchFamily="2" charset="0"/>
              </a:rPr>
              <a:t/>
            </a:r>
            <a:br>
              <a:rPr lang="en-US" dirty="0" smtClean="0">
                <a:latin typeface="Roboto" pitchFamily="2" charset="0"/>
                <a:ea typeface="Roboto" pitchFamily="2" charset="0"/>
              </a:rPr>
            </a:br>
            <a:endParaRPr lang="en-US" dirty="0" smtClean="0">
              <a:latin typeface="Roboto" pitchFamily="2" charset="0"/>
              <a:ea typeface="Roboto" pitchFamily="2" charset="0"/>
            </a:endParaRPr>
          </a:p>
          <a:p>
            <a:r>
              <a:rPr lang="en-US" sz="1600" dirty="0">
                <a:latin typeface="Roboto" pitchFamily="2" charset="0"/>
                <a:ea typeface="Roboto" pitchFamily="2" charset="0"/>
              </a:rPr>
              <a:t>Trafficking</a:t>
            </a:r>
          </a:p>
          <a:p>
            <a:r>
              <a:rPr lang="en-US" sz="1600" dirty="0">
                <a:latin typeface="Roboto" pitchFamily="2" charset="0"/>
                <a:ea typeface="Roboto" pitchFamily="2" charset="0"/>
              </a:rPr>
              <a:t>Stalking</a:t>
            </a:r>
          </a:p>
          <a:p>
            <a:r>
              <a:rPr lang="en-US" sz="1600" dirty="0">
                <a:latin typeface="Roboto" pitchFamily="2" charset="0"/>
                <a:ea typeface="Roboto" pitchFamily="2" charset="0"/>
              </a:rPr>
              <a:t>Being held hostage</a:t>
            </a:r>
          </a:p>
          <a:p>
            <a:r>
              <a:rPr lang="en-US" sz="1600" dirty="0">
                <a:latin typeface="Roboto" pitchFamily="2" charset="0"/>
                <a:ea typeface="Roboto" pitchFamily="2" charset="0"/>
              </a:rPr>
              <a:t>Peonage</a:t>
            </a:r>
          </a:p>
          <a:p>
            <a:r>
              <a:rPr lang="en-US" sz="1600" dirty="0">
                <a:latin typeface="Roboto" pitchFamily="2" charset="0"/>
                <a:ea typeface="Roboto" pitchFamily="2" charset="0"/>
              </a:rPr>
              <a:t>Involuntary servitude</a:t>
            </a:r>
          </a:p>
          <a:p>
            <a:r>
              <a:rPr lang="en-US" sz="1600" dirty="0">
                <a:latin typeface="Roboto" pitchFamily="2" charset="0"/>
                <a:ea typeface="Roboto" pitchFamily="2" charset="0"/>
              </a:rPr>
              <a:t>Slave trade</a:t>
            </a:r>
          </a:p>
          <a:p>
            <a:r>
              <a:rPr lang="en-US" sz="1600" dirty="0">
                <a:latin typeface="Roboto" pitchFamily="2" charset="0"/>
                <a:ea typeface="Roboto" pitchFamily="2" charset="0"/>
              </a:rPr>
              <a:t>Kidnapping</a:t>
            </a:r>
          </a:p>
          <a:p>
            <a:r>
              <a:rPr lang="en-US" sz="1600" dirty="0">
                <a:latin typeface="Roboto" pitchFamily="2" charset="0"/>
                <a:ea typeface="Roboto" pitchFamily="2" charset="0"/>
              </a:rPr>
              <a:t>Abduction</a:t>
            </a:r>
          </a:p>
          <a:p>
            <a:r>
              <a:rPr lang="en-US" sz="1600" dirty="0">
                <a:latin typeface="Roboto" pitchFamily="2" charset="0"/>
                <a:ea typeface="Roboto" pitchFamily="2" charset="0"/>
              </a:rPr>
              <a:t>Unlawful criminal restraint</a:t>
            </a:r>
          </a:p>
          <a:p>
            <a:r>
              <a:rPr lang="en-US" sz="1600" dirty="0">
                <a:latin typeface="Roboto" pitchFamily="2" charset="0"/>
                <a:ea typeface="Roboto" pitchFamily="2" charset="0"/>
              </a:rPr>
              <a:t>False imprisonment</a:t>
            </a:r>
          </a:p>
        </p:txBody>
      </p:sp>
    </p:spTree>
    <p:extLst>
      <p:ext uri="{BB962C8B-B14F-4D97-AF65-F5344CB8AC3E}">
        <p14:creationId xmlns:p14="http://schemas.microsoft.com/office/powerpoint/2010/main" val="9073536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a:latin typeface="Roboto" pitchFamily="2" charset="0"/>
                <a:ea typeface="Roboto" pitchFamily="2" charset="0"/>
              </a:rPr>
              <a:t>U </a:t>
            </a:r>
            <a:r>
              <a:rPr lang="en-US" dirty="0" smtClean="0">
                <a:latin typeface="Roboto" pitchFamily="2" charset="0"/>
                <a:ea typeface="Roboto" pitchFamily="2" charset="0"/>
              </a:rPr>
              <a:t>Visa</a:t>
            </a:r>
            <a:endParaRPr dirty="0">
              <a:latin typeface="Roboto" pitchFamily="2" charset="0"/>
              <a:ea typeface="Roboto" pitchFamily="2" charset="0"/>
            </a:endParaRPr>
          </a:p>
        </p:txBody>
      </p:sp>
      <p:sp>
        <p:nvSpPr>
          <p:cNvPr id="102" name="Google Shape;102;p19"/>
          <p:cNvSpPr txBox="1">
            <a:spLocks noGrp="1"/>
          </p:cNvSpPr>
          <p:nvPr>
            <p:ph type="body" idx="1"/>
          </p:nvPr>
        </p:nvSpPr>
        <p:spPr>
          <a:xfrm>
            <a:off x="343628" y="1559744"/>
            <a:ext cx="9393300" cy="806295"/>
          </a:xfrm>
          <a:prstGeom prst="rect">
            <a:avLst/>
          </a:prstGeom>
        </p:spPr>
        <p:txBody>
          <a:bodyPr spcFirstLastPara="1" wrap="square" lIns="111975" tIns="111975" rIns="111975" bIns="111975" anchor="t" anchorCtr="0">
            <a:noAutofit/>
          </a:bodyPr>
          <a:lstStyle/>
          <a:p>
            <a:pPr marL="0" marR="152400" lvl="0" indent="0" algn="l" rtl="0">
              <a:spcBef>
                <a:spcPts val="0"/>
              </a:spcBef>
              <a:spcAft>
                <a:spcPts val="0"/>
              </a:spcAft>
              <a:buClr>
                <a:srgbClr val="222222"/>
              </a:buClr>
              <a:buSzPts val="3600"/>
              <a:buNone/>
            </a:pPr>
            <a:r>
              <a:rPr lang="en-US" sz="3600" dirty="0" smtClean="0">
                <a:solidFill>
                  <a:srgbClr val="222222"/>
                </a:solidFill>
                <a:latin typeface="Roboto" pitchFamily="2" charset="0"/>
                <a:ea typeface="Roboto" pitchFamily="2" charset="0"/>
                <a:cs typeface="Roboto"/>
                <a:sym typeface="Roboto"/>
              </a:rPr>
              <a:t>Most common crimes:</a:t>
            </a:r>
          </a:p>
        </p:txBody>
      </p:sp>
      <p:sp>
        <p:nvSpPr>
          <p:cNvPr id="2" name="TextBox 1"/>
          <p:cNvSpPr txBox="1"/>
          <p:nvPr/>
        </p:nvSpPr>
        <p:spPr>
          <a:xfrm>
            <a:off x="189696" y="2810998"/>
            <a:ext cx="2412824" cy="1846659"/>
          </a:xfrm>
          <a:prstGeom prst="rect">
            <a:avLst/>
          </a:prstGeom>
          <a:noFill/>
        </p:spPr>
        <p:txBody>
          <a:bodyPr wrap="square" rtlCol="0">
            <a:spAutoFit/>
          </a:bodyPr>
          <a:lstStyle/>
          <a:p>
            <a:r>
              <a:rPr lang="en-US" sz="2000" u="sng" dirty="0" smtClean="0">
                <a:latin typeface="Roboto" pitchFamily="2" charset="0"/>
                <a:ea typeface="Roboto" pitchFamily="2" charset="0"/>
              </a:rPr>
              <a:t>Sex-Related Crimes</a:t>
            </a:r>
            <a:r>
              <a:rPr lang="en-US" dirty="0" smtClean="0">
                <a:latin typeface="Roboto" pitchFamily="2" charset="0"/>
                <a:ea typeface="Roboto" pitchFamily="2" charset="0"/>
              </a:rPr>
              <a:t/>
            </a:r>
            <a:br>
              <a:rPr lang="en-US" dirty="0" smtClean="0">
                <a:latin typeface="Roboto" pitchFamily="2" charset="0"/>
                <a:ea typeface="Roboto" pitchFamily="2" charset="0"/>
              </a:rPr>
            </a:br>
            <a:endParaRPr lang="en-US" u="sng" dirty="0" smtClean="0">
              <a:latin typeface="Roboto" pitchFamily="2" charset="0"/>
              <a:ea typeface="Roboto" pitchFamily="2" charset="0"/>
            </a:endParaRPr>
          </a:p>
          <a:p>
            <a:endParaRPr lang="en-US" sz="1600" dirty="0" smtClean="0">
              <a:latin typeface="Roboto" pitchFamily="2" charset="0"/>
              <a:ea typeface="Roboto" pitchFamily="2" charset="0"/>
            </a:endParaRPr>
          </a:p>
          <a:p>
            <a:endParaRPr lang="en-US" sz="1600" dirty="0" smtClean="0">
              <a:latin typeface="Roboto" pitchFamily="2" charset="0"/>
              <a:ea typeface="Roboto" pitchFamily="2" charset="0"/>
            </a:endParaRPr>
          </a:p>
          <a:p>
            <a:r>
              <a:rPr lang="en-US" sz="1600" dirty="0" smtClean="0">
                <a:latin typeface="Roboto" pitchFamily="2" charset="0"/>
                <a:ea typeface="Roboto" pitchFamily="2" charset="0"/>
              </a:rPr>
              <a:t>Abusive sexual contact</a:t>
            </a:r>
          </a:p>
          <a:p>
            <a:endParaRPr lang="en-US" sz="1600" dirty="0" smtClean="0">
              <a:latin typeface="Roboto" pitchFamily="2" charset="0"/>
              <a:ea typeface="Roboto" pitchFamily="2" charset="0"/>
            </a:endParaRPr>
          </a:p>
          <a:p>
            <a:r>
              <a:rPr lang="en-US" sz="1600" dirty="0" smtClean="0">
                <a:latin typeface="Roboto" pitchFamily="2" charset="0"/>
                <a:ea typeface="Roboto" pitchFamily="2" charset="0"/>
              </a:rPr>
              <a:t>Sexual assault</a:t>
            </a:r>
          </a:p>
        </p:txBody>
      </p:sp>
      <p:sp>
        <p:nvSpPr>
          <p:cNvPr id="5" name="TextBox 4"/>
          <p:cNvSpPr txBox="1"/>
          <p:nvPr/>
        </p:nvSpPr>
        <p:spPr>
          <a:xfrm>
            <a:off x="5443304" y="2812536"/>
            <a:ext cx="1899527" cy="2154436"/>
          </a:xfrm>
          <a:prstGeom prst="rect">
            <a:avLst/>
          </a:prstGeom>
          <a:noFill/>
        </p:spPr>
        <p:txBody>
          <a:bodyPr wrap="square" rtlCol="0">
            <a:spAutoFit/>
          </a:bodyPr>
          <a:lstStyle/>
          <a:p>
            <a:r>
              <a:rPr lang="en-US" sz="2000" u="sng" dirty="0" smtClean="0">
                <a:latin typeface="Roboto" pitchFamily="2" charset="0"/>
                <a:ea typeface="Roboto" pitchFamily="2" charset="0"/>
              </a:rPr>
              <a:t>Crimes of Violence</a:t>
            </a:r>
            <a:r>
              <a:rPr lang="en-US" dirty="0" smtClean="0">
                <a:latin typeface="Roboto" pitchFamily="2" charset="0"/>
                <a:ea typeface="Roboto" pitchFamily="2" charset="0"/>
              </a:rPr>
              <a:t/>
            </a:r>
            <a:br>
              <a:rPr lang="en-US" dirty="0" smtClean="0">
                <a:latin typeface="Roboto" pitchFamily="2" charset="0"/>
                <a:ea typeface="Roboto" pitchFamily="2" charset="0"/>
              </a:rPr>
            </a:br>
            <a:endParaRPr lang="en-US" dirty="0" smtClean="0">
              <a:latin typeface="Roboto" pitchFamily="2" charset="0"/>
              <a:ea typeface="Roboto" pitchFamily="2" charset="0"/>
            </a:endParaRPr>
          </a:p>
          <a:p>
            <a:endParaRPr lang="en-US" sz="1600" dirty="0" smtClean="0">
              <a:latin typeface="Roboto" pitchFamily="2" charset="0"/>
              <a:ea typeface="Roboto" pitchFamily="2" charset="0"/>
            </a:endParaRPr>
          </a:p>
          <a:p>
            <a:r>
              <a:rPr lang="en-US" sz="1600" dirty="0" smtClean="0">
                <a:latin typeface="Roboto" pitchFamily="2" charset="0"/>
                <a:ea typeface="Roboto" pitchFamily="2" charset="0"/>
              </a:rPr>
              <a:t>Domestic violence</a:t>
            </a:r>
          </a:p>
          <a:p>
            <a:endParaRPr lang="en-US" sz="1600" dirty="0" smtClean="0">
              <a:latin typeface="Roboto" pitchFamily="2" charset="0"/>
              <a:ea typeface="Roboto" pitchFamily="2" charset="0"/>
            </a:endParaRPr>
          </a:p>
          <a:p>
            <a:endParaRPr lang="en-US" sz="1600" dirty="0" smtClean="0">
              <a:latin typeface="Roboto" pitchFamily="2" charset="0"/>
              <a:ea typeface="Roboto" pitchFamily="2" charset="0"/>
            </a:endParaRPr>
          </a:p>
          <a:p>
            <a:r>
              <a:rPr lang="en-US" sz="1600" dirty="0" smtClean="0">
                <a:latin typeface="Roboto" pitchFamily="2" charset="0"/>
                <a:ea typeface="Roboto" pitchFamily="2" charset="0"/>
              </a:rPr>
              <a:t>Felonious assault</a:t>
            </a:r>
            <a:endParaRPr lang="en-US" sz="1600" dirty="0">
              <a:latin typeface="Roboto" pitchFamily="2" charset="0"/>
              <a:ea typeface="Roboto" pitchFamily="2" charset="0"/>
            </a:endParaRPr>
          </a:p>
        </p:txBody>
      </p:sp>
      <p:sp>
        <p:nvSpPr>
          <p:cNvPr id="6" name="TextBox 5"/>
          <p:cNvSpPr txBox="1"/>
          <p:nvPr/>
        </p:nvSpPr>
        <p:spPr>
          <a:xfrm>
            <a:off x="7481660" y="2810998"/>
            <a:ext cx="2310345" cy="3385542"/>
          </a:xfrm>
          <a:prstGeom prst="rect">
            <a:avLst/>
          </a:prstGeom>
          <a:noFill/>
        </p:spPr>
        <p:txBody>
          <a:bodyPr wrap="square" rtlCol="0">
            <a:spAutoFit/>
          </a:bodyPr>
          <a:lstStyle/>
          <a:p>
            <a:r>
              <a:rPr lang="en-US" sz="2000" u="sng" dirty="0" smtClean="0">
                <a:latin typeface="Roboto" pitchFamily="2" charset="0"/>
                <a:ea typeface="Roboto" pitchFamily="2" charset="0"/>
              </a:rPr>
              <a:t>Miscellaneous Crimes</a:t>
            </a:r>
            <a:r>
              <a:rPr lang="en-US" dirty="0" smtClean="0">
                <a:latin typeface="Roboto" pitchFamily="2" charset="0"/>
                <a:ea typeface="Roboto" pitchFamily="2" charset="0"/>
              </a:rPr>
              <a:t/>
            </a:r>
            <a:br>
              <a:rPr lang="en-US" dirty="0" smtClean="0">
                <a:latin typeface="Roboto" pitchFamily="2" charset="0"/>
                <a:ea typeface="Roboto" pitchFamily="2" charset="0"/>
              </a:rPr>
            </a:br>
            <a:endParaRPr lang="en-US" u="sng" dirty="0" smtClean="0">
              <a:latin typeface="Roboto" pitchFamily="2" charset="0"/>
              <a:ea typeface="Roboto" pitchFamily="2" charset="0"/>
            </a:endParaRPr>
          </a:p>
          <a:p>
            <a:endParaRPr lang="en-US" sz="1600" dirty="0" smtClean="0">
              <a:latin typeface="Roboto" pitchFamily="2" charset="0"/>
              <a:ea typeface="Roboto" pitchFamily="2" charset="0"/>
            </a:endParaRPr>
          </a:p>
          <a:p>
            <a:endParaRPr lang="en-US" sz="1600" dirty="0" smtClean="0">
              <a:latin typeface="Roboto" pitchFamily="2" charset="0"/>
              <a:ea typeface="Roboto" pitchFamily="2" charset="0"/>
            </a:endParaRPr>
          </a:p>
          <a:p>
            <a:endParaRPr lang="en-US" sz="1600" dirty="0" smtClean="0">
              <a:latin typeface="Roboto" pitchFamily="2" charset="0"/>
              <a:ea typeface="Roboto" pitchFamily="2" charset="0"/>
            </a:endParaRPr>
          </a:p>
          <a:p>
            <a:endParaRPr lang="en-US" sz="1600" dirty="0" smtClean="0">
              <a:latin typeface="Roboto" pitchFamily="2" charset="0"/>
              <a:ea typeface="Roboto" pitchFamily="2" charset="0"/>
            </a:endParaRPr>
          </a:p>
          <a:p>
            <a:endParaRPr lang="en-US" sz="1600" dirty="0" smtClean="0">
              <a:latin typeface="Roboto" pitchFamily="2" charset="0"/>
              <a:ea typeface="Roboto" pitchFamily="2" charset="0"/>
            </a:endParaRPr>
          </a:p>
          <a:p>
            <a:r>
              <a:rPr lang="en-US" sz="1600" dirty="0" smtClean="0">
                <a:latin typeface="Roboto" pitchFamily="2" charset="0"/>
                <a:ea typeface="Roboto" pitchFamily="2" charset="0"/>
              </a:rPr>
              <a:t/>
            </a:r>
            <a:br>
              <a:rPr lang="en-US" sz="1600" dirty="0" smtClean="0">
                <a:latin typeface="Roboto" pitchFamily="2" charset="0"/>
                <a:ea typeface="Roboto" pitchFamily="2" charset="0"/>
              </a:rPr>
            </a:br>
            <a:r>
              <a:rPr lang="en-US" sz="1600" dirty="0" smtClean="0">
                <a:latin typeface="Roboto" pitchFamily="2" charset="0"/>
                <a:ea typeface="Roboto" pitchFamily="2" charset="0"/>
              </a:rPr>
              <a:t> </a:t>
            </a:r>
          </a:p>
          <a:p>
            <a:r>
              <a:rPr lang="en-US" sz="1600" dirty="0" smtClean="0">
                <a:latin typeface="Roboto" pitchFamily="2" charset="0"/>
                <a:ea typeface="Roboto" pitchFamily="2" charset="0"/>
              </a:rPr>
              <a:t>Conspiracy to commit</a:t>
            </a:r>
            <a:br>
              <a:rPr lang="en-US" sz="1600" dirty="0" smtClean="0">
                <a:latin typeface="Roboto" pitchFamily="2" charset="0"/>
                <a:ea typeface="Roboto" pitchFamily="2" charset="0"/>
              </a:rPr>
            </a:br>
            <a:r>
              <a:rPr lang="en-US" sz="1600" dirty="0" smtClean="0">
                <a:latin typeface="Roboto" pitchFamily="2" charset="0"/>
                <a:ea typeface="Roboto" pitchFamily="2" charset="0"/>
              </a:rPr>
              <a:t>       any of the listed</a:t>
            </a:r>
            <a:br>
              <a:rPr lang="en-US" sz="1600" dirty="0" smtClean="0">
                <a:latin typeface="Roboto" pitchFamily="2" charset="0"/>
                <a:ea typeface="Roboto" pitchFamily="2" charset="0"/>
              </a:rPr>
            </a:br>
            <a:r>
              <a:rPr lang="en-US" sz="1600" dirty="0" smtClean="0">
                <a:latin typeface="Roboto" pitchFamily="2" charset="0"/>
                <a:ea typeface="Roboto" pitchFamily="2" charset="0"/>
              </a:rPr>
              <a:t>       crimes</a:t>
            </a:r>
            <a:endParaRPr lang="en-US" sz="1600" dirty="0">
              <a:latin typeface="Roboto" pitchFamily="2" charset="0"/>
              <a:ea typeface="Roboto" pitchFamily="2" charset="0"/>
            </a:endParaRPr>
          </a:p>
        </p:txBody>
      </p:sp>
      <p:sp>
        <p:nvSpPr>
          <p:cNvPr id="7" name="TextBox 6"/>
          <p:cNvSpPr txBox="1"/>
          <p:nvPr/>
        </p:nvSpPr>
        <p:spPr>
          <a:xfrm>
            <a:off x="2741349" y="2810998"/>
            <a:ext cx="2563126" cy="1908215"/>
          </a:xfrm>
          <a:prstGeom prst="rect">
            <a:avLst/>
          </a:prstGeom>
          <a:noFill/>
        </p:spPr>
        <p:txBody>
          <a:bodyPr wrap="square" rtlCol="0">
            <a:spAutoFit/>
          </a:bodyPr>
          <a:lstStyle/>
          <a:p>
            <a:r>
              <a:rPr lang="en-US" sz="2000" u="sng" dirty="0" smtClean="0">
                <a:latin typeface="Roboto" pitchFamily="2" charset="0"/>
                <a:ea typeface="Roboto" pitchFamily="2" charset="0"/>
              </a:rPr>
              <a:t>Crimes Against the Person</a:t>
            </a:r>
            <a:r>
              <a:rPr lang="en-US" dirty="0" smtClean="0">
                <a:latin typeface="Roboto" pitchFamily="2" charset="0"/>
                <a:ea typeface="Roboto" pitchFamily="2" charset="0"/>
              </a:rPr>
              <a:t/>
            </a:r>
            <a:br>
              <a:rPr lang="en-US" dirty="0" smtClean="0">
                <a:latin typeface="Roboto" pitchFamily="2" charset="0"/>
                <a:ea typeface="Roboto" pitchFamily="2" charset="0"/>
              </a:rPr>
            </a:br>
            <a:endParaRPr lang="en-US" dirty="0" smtClean="0">
              <a:latin typeface="Roboto" pitchFamily="2" charset="0"/>
              <a:ea typeface="Roboto" pitchFamily="2" charset="0"/>
            </a:endParaRPr>
          </a:p>
          <a:p>
            <a:endParaRPr lang="en-US" sz="1600" dirty="0">
              <a:latin typeface="Roboto" pitchFamily="2" charset="0"/>
              <a:ea typeface="Roboto" pitchFamily="2" charset="0"/>
            </a:endParaRPr>
          </a:p>
          <a:p>
            <a:endParaRPr lang="en-US" sz="1600" dirty="0">
              <a:latin typeface="Roboto" pitchFamily="2" charset="0"/>
              <a:ea typeface="Roboto" pitchFamily="2" charset="0"/>
            </a:endParaRPr>
          </a:p>
          <a:p>
            <a:endParaRPr lang="en-US" sz="1600" dirty="0">
              <a:latin typeface="Roboto" pitchFamily="2" charset="0"/>
              <a:ea typeface="Roboto" pitchFamily="2" charset="0"/>
            </a:endParaRPr>
          </a:p>
          <a:p>
            <a:endParaRPr lang="en-US" sz="1600" dirty="0">
              <a:latin typeface="Roboto" pitchFamily="2" charset="0"/>
              <a:ea typeface="Roboto" pitchFamily="2" charset="0"/>
            </a:endParaRPr>
          </a:p>
        </p:txBody>
      </p:sp>
    </p:spTree>
    <p:extLst>
      <p:ext uri="{BB962C8B-B14F-4D97-AF65-F5344CB8AC3E}">
        <p14:creationId xmlns:p14="http://schemas.microsoft.com/office/powerpoint/2010/main" val="21909977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8"/>
          <p:cNvSpPr txBox="1">
            <a:spLocks noGrp="1"/>
          </p:cNvSpPr>
          <p:nvPr>
            <p:ph type="title"/>
          </p:nvPr>
        </p:nvSpPr>
        <p:spPr>
          <a:xfrm>
            <a:off x="343665" y="618602"/>
            <a:ext cx="9393300" cy="1039800"/>
          </a:xfrm>
          <a:prstGeom prst="rect">
            <a:avLst/>
          </a:prstGeom>
        </p:spPr>
        <p:txBody>
          <a:bodyPr spcFirstLastPara="1" wrap="square" lIns="111975" tIns="111975" rIns="111975" bIns="111975" anchor="t" anchorCtr="0">
            <a:noAutofit/>
          </a:bodyPr>
          <a:lstStyle/>
          <a:p>
            <a:pPr marL="0" lvl="0" indent="0" algn="ctr" rtl="0">
              <a:spcBef>
                <a:spcPts val="0"/>
              </a:spcBef>
              <a:spcAft>
                <a:spcPts val="0"/>
              </a:spcAft>
              <a:buNone/>
            </a:pPr>
            <a:r>
              <a:rPr lang="en-US" dirty="0" smtClean="0">
                <a:latin typeface="Roboto" pitchFamily="2" charset="0"/>
                <a:ea typeface="Roboto" pitchFamily="2" charset="0"/>
              </a:rPr>
              <a:t>Case Scenario – U Visa</a:t>
            </a:r>
            <a:endParaRPr dirty="0">
              <a:latin typeface="Roboto" pitchFamily="2" charset="0"/>
              <a:ea typeface="Roboto" pitchFamily="2" charset="0"/>
            </a:endParaRPr>
          </a:p>
        </p:txBody>
      </p:sp>
      <p:sp>
        <p:nvSpPr>
          <p:cNvPr id="96" name="Google Shape;96;p18"/>
          <p:cNvSpPr txBox="1">
            <a:spLocks noGrp="1"/>
          </p:cNvSpPr>
          <p:nvPr>
            <p:ph type="body" idx="1"/>
          </p:nvPr>
        </p:nvSpPr>
        <p:spPr>
          <a:xfrm>
            <a:off x="343665" y="1825710"/>
            <a:ext cx="9393300" cy="4854300"/>
          </a:xfrm>
          <a:prstGeom prst="rect">
            <a:avLst/>
          </a:prstGeom>
        </p:spPr>
        <p:txBody>
          <a:bodyPr spcFirstLastPara="1" wrap="square" lIns="111975" tIns="111975" rIns="111975" bIns="111975" anchor="t" anchorCtr="0">
            <a:noAutofit/>
          </a:bodyPr>
          <a:lstStyle/>
          <a:p>
            <a:pPr marL="0" lvl="0" indent="0">
              <a:buNone/>
            </a:pPr>
            <a:r>
              <a:rPr lang="en-US" sz="2800" dirty="0" err="1">
                <a:solidFill>
                  <a:srgbClr val="000000"/>
                </a:solidFill>
                <a:latin typeface="Roboto" pitchFamily="2" charset="0"/>
                <a:ea typeface="Roboto" pitchFamily="2" charset="0"/>
              </a:rPr>
              <a:t>Nidia</a:t>
            </a:r>
            <a:r>
              <a:rPr lang="en-US" sz="2800" dirty="0">
                <a:solidFill>
                  <a:srgbClr val="000000"/>
                </a:solidFill>
                <a:latin typeface="Roboto" pitchFamily="2" charset="0"/>
                <a:ea typeface="Roboto" pitchFamily="2" charset="0"/>
              </a:rPr>
              <a:t> is a </a:t>
            </a:r>
            <a:r>
              <a:rPr lang="en-US" sz="2800" dirty="0" smtClean="0">
                <a:solidFill>
                  <a:srgbClr val="000000"/>
                </a:solidFill>
                <a:latin typeface="Roboto" pitchFamily="2" charset="0"/>
                <a:ea typeface="Roboto" pitchFamily="2" charset="0"/>
              </a:rPr>
              <a:t>seven-year-old </a:t>
            </a:r>
            <a:r>
              <a:rPr lang="en-US" sz="2800" dirty="0">
                <a:solidFill>
                  <a:srgbClr val="000000"/>
                </a:solidFill>
                <a:latin typeface="Roboto" pitchFamily="2" charset="0"/>
                <a:ea typeface="Roboto" pitchFamily="2" charset="0"/>
              </a:rPr>
              <a:t>undocumented child who was sexually abused by her uncle. Since the abuse, her grades in school have dropped, and she has been withdrawn and more reluctant to participate in her classes. </a:t>
            </a:r>
            <a:r>
              <a:rPr lang="en-US" sz="2800" dirty="0" smtClean="0">
                <a:solidFill>
                  <a:srgbClr val="000000"/>
                </a:solidFill>
                <a:latin typeface="Roboto" pitchFamily="2" charset="0"/>
                <a:ea typeface="Roboto" pitchFamily="2" charset="0"/>
              </a:rPr>
              <a:t>She </a:t>
            </a:r>
            <a:r>
              <a:rPr lang="en-US" sz="2800" dirty="0">
                <a:solidFill>
                  <a:srgbClr val="000000"/>
                </a:solidFill>
                <a:latin typeface="Roboto" pitchFamily="2" charset="0"/>
                <a:ea typeface="Roboto" pitchFamily="2" charset="0"/>
              </a:rPr>
              <a:t>has also been more anxious at home. She lives with her parents and two older minor siblings in Kentucky. </a:t>
            </a:r>
            <a:endParaRPr sz="2800" dirty="0">
              <a:solidFill>
                <a:srgbClr val="000000"/>
              </a:solidFill>
              <a:latin typeface="Roboto" pitchFamily="2" charset="0"/>
              <a:ea typeface="Roboto" pitchFamily="2" charset="0"/>
            </a:endParaRPr>
          </a:p>
          <a:p>
            <a:pPr marL="0" lvl="0" indent="0" algn="l" rtl="0">
              <a:spcBef>
                <a:spcPts val="2000"/>
              </a:spcBef>
              <a:spcAft>
                <a:spcPts val="2000"/>
              </a:spcAft>
              <a:buNone/>
            </a:pPr>
            <a:r>
              <a:rPr lang="en-US" sz="2800" dirty="0">
                <a:solidFill>
                  <a:srgbClr val="000000"/>
                </a:solidFill>
                <a:latin typeface="Roboto" pitchFamily="2" charset="0"/>
                <a:ea typeface="Roboto" pitchFamily="2" charset="0"/>
              </a:rPr>
              <a:t>Is </a:t>
            </a:r>
            <a:r>
              <a:rPr lang="en-US" sz="2800" dirty="0" err="1">
                <a:solidFill>
                  <a:srgbClr val="000000"/>
                </a:solidFill>
                <a:latin typeface="Roboto" pitchFamily="2" charset="0"/>
                <a:ea typeface="Roboto" pitchFamily="2" charset="0"/>
              </a:rPr>
              <a:t>Nidia</a:t>
            </a:r>
            <a:r>
              <a:rPr lang="en-US" sz="2800" dirty="0">
                <a:solidFill>
                  <a:srgbClr val="000000"/>
                </a:solidFill>
                <a:latin typeface="Roboto" pitchFamily="2" charset="0"/>
                <a:ea typeface="Roboto" pitchFamily="2" charset="0"/>
              </a:rPr>
              <a:t> eligible for </a:t>
            </a:r>
            <a:r>
              <a:rPr lang="en-US" sz="2800" dirty="0" smtClean="0">
                <a:solidFill>
                  <a:srgbClr val="000000"/>
                </a:solidFill>
                <a:latin typeface="Roboto" pitchFamily="2" charset="0"/>
                <a:ea typeface="Roboto" pitchFamily="2" charset="0"/>
              </a:rPr>
              <a:t>a immigration benefit? </a:t>
            </a:r>
            <a:r>
              <a:rPr lang="en-US" sz="2800" dirty="0">
                <a:solidFill>
                  <a:srgbClr val="000000"/>
                </a:solidFill>
                <a:latin typeface="Roboto" pitchFamily="2" charset="0"/>
                <a:ea typeface="Roboto" pitchFamily="2" charset="0"/>
              </a:rPr>
              <a:t>Are her parents and siblings eligible? </a:t>
            </a:r>
            <a:endParaRPr sz="2800" dirty="0">
              <a:solidFill>
                <a:srgbClr val="000000"/>
              </a:solidFill>
              <a:latin typeface="Roboto" pitchFamily="2" charset="0"/>
              <a:ea typeface="Roboto" pitchFamily="2" charset="0"/>
            </a:endParaRPr>
          </a:p>
        </p:txBody>
      </p:sp>
      <p:sp>
        <p:nvSpPr>
          <p:cNvPr id="2" name="Oval 1"/>
          <p:cNvSpPr/>
          <p:nvPr/>
        </p:nvSpPr>
        <p:spPr>
          <a:xfrm>
            <a:off x="269507" y="2367815"/>
            <a:ext cx="2877954" cy="58714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Arrow Connector 3"/>
          <p:cNvCxnSpPr/>
          <p:nvPr/>
        </p:nvCxnSpPr>
        <p:spPr>
          <a:xfrm>
            <a:off x="1174282" y="1414914"/>
            <a:ext cx="250257" cy="88552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81814" y="954493"/>
            <a:ext cx="2435192" cy="400110"/>
          </a:xfrm>
          <a:prstGeom prst="rect">
            <a:avLst/>
          </a:prstGeom>
          <a:noFill/>
        </p:spPr>
        <p:txBody>
          <a:bodyPr wrap="square" rtlCol="0">
            <a:spAutoFit/>
          </a:bodyPr>
          <a:lstStyle/>
          <a:p>
            <a:r>
              <a:rPr lang="en-US" sz="2000" dirty="0" smtClean="0"/>
              <a:t>1) Qualifying crime</a:t>
            </a:r>
            <a:endParaRPr lang="en-US" sz="2000" dirty="0"/>
          </a:p>
        </p:txBody>
      </p:sp>
      <p:sp>
        <p:nvSpPr>
          <p:cNvPr id="3" name="TextBox 2"/>
          <p:cNvSpPr txBox="1"/>
          <p:nvPr/>
        </p:nvSpPr>
        <p:spPr>
          <a:xfrm>
            <a:off x="6400799" y="1397255"/>
            <a:ext cx="3068627" cy="400110"/>
          </a:xfrm>
          <a:prstGeom prst="rect">
            <a:avLst/>
          </a:prstGeom>
          <a:noFill/>
        </p:spPr>
        <p:txBody>
          <a:bodyPr wrap="square" rtlCol="0">
            <a:spAutoFit/>
          </a:bodyPr>
          <a:lstStyle/>
          <a:p>
            <a:r>
              <a:rPr lang="en-US" sz="2000" dirty="0" smtClean="0"/>
              <a:t>2) Report?  Cooperation?</a:t>
            </a:r>
            <a:endParaRPr lang="en-US" sz="2000" dirty="0"/>
          </a:p>
        </p:txBody>
      </p:sp>
      <p:sp>
        <p:nvSpPr>
          <p:cNvPr id="6" name="Rectangle 5"/>
          <p:cNvSpPr/>
          <p:nvPr/>
        </p:nvSpPr>
        <p:spPr>
          <a:xfrm>
            <a:off x="81814" y="954493"/>
            <a:ext cx="2334127" cy="46042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400799" y="1414914"/>
            <a:ext cx="3068627" cy="38245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71638" y="6395558"/>
            <a:ext cx="2675823" cy="707886"/>
          </a:xfrm>
          <a:prstGeom prst="rect">
            <a:avLst/>
          </a:prstGeom>
          <a:noFill/>
        </p:spPr>
        <p:txBody>
          <a:bodyPr wrap="square" rtlCol="0">
            <a:spAutoFit/>
          </a:bodyPr>
          <a:lstStyle/>
          <a:p>
            <a:r>
              <a:rPr lang="en-US" sz="2000" dirty="0" smtClean="0"/>
              <a:t>3) Substantial mental or physical abuse</a:t>
            </a:r>
            <a:endParaRPr lang="en-US" sz="2000" dirty="0"/>
          </a:p>
        </p:txBody>
      </p:sp>
      <p:sp>
        <p:nvSpPr>
          <p:cNvPr id="9" name="Rectangle 8"/>
          <p:cNvSpPr/>
          <p:nvPr/>
        </p:nvSpPr>
        <p:spPr>
          <a:xfrm>
            <a:off x="343665" y="6371924"/>
            <a:ext cx="2803796" cy="7315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2040556" y="3917482"/>
            <a:ext cx="1501541" cy="50051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8152598" y="2454442"/>
            <a:ext cx="1316828" cy="50051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881174" y="2895444"/>
            <a:ext cx="1963553" cy="66414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p:cNvCxnSpPr/>
          <p:nvPr/>
        </p:nvCxnSpPr>
        <p:spPr>
          <a:xfrm flipV="1">
            <a:off x="2168090" y="4537579"/>
            <a:ext cx="495701" cy="184691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3080084" y="3559587"/>
            <a:ext cx="4042611" cy="281233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287338"/>
      </p:ext>
    </p:extLst>
  </p:cSld>
  <p:clrMapOvr>
    <a:masterClrMapping/>
  </p:clrMapOvr>
  <p:timing>
    <p:tnLst>
      <p:par>
        <p:cTn id="1" dur="indefinite" restart="never" nodeType="tmRoot"/>
      </p:par>
    </p:tnLst>
  </p:timing>
</p:sld>
</file>

<file path=ppt/theme/theme1.xml><?xml version="1.0" encoding="utf-8"?>
<a:theme xmlns:a="http://schemas.openxmlformats.org/drawingml/2006/main" name="Tropic">
  <a:themeElements>
    <a:clrScheme name="Tropic">
      <a:dk1>
        <a:srgbClr val="A1E8D9"/>
      </a:dk1>
      <a:lt1>
        <a:srgbClr val="FFFFFF"/>
      </a:lt1>
      <a:dk2>
        <a:srgbClr val="695D46"/>
      </a:dk2>
      <a:lt2>
        <a:srgbClr val="B3A77D"/>
      </a:lt2>
      <a:accent1>
        <a:srgbClr val="EF6C00"/>
      </a:accent1>
      <a:accent2>
        <a:srgbClr val="009668"/>
      </a:accent2>
      <a:accent3>
        <a:srgbClr val="4DB6AC"/>
      </a:accent3>
      <a:accent4>
        <a:srgbClr val="FF9800"/>
      </a:accent4>
      <a:accent5>
        <a:srgbClr val="CE93D8"/>
      </a:accent5>
      <a:accent6>
        <a:srgbClr val="EEFF41"/>
      </a:accent6>
      <a:hlink>
        <a:srgbClr val="CE93D8"/>
      </a:hlink>
      <a:folHlink>
        <a:srgbClr val="CE93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5002</TotalTime>
  <Words>4844</Words>
  <Application>Microsoft Office PowerPoint</Application>
  <PresentationFormat>Custom</PresentationFormat>
  <Paragraphs>385</Paragraphs>
  <Slides>27</Slides>
  <Notes>26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Noto Sans Symbols</vt:lpstr>
      <vt:lpstr>Open Sans</vt:lpstr>
      <vt:lpstr>PT Sans Narrow</vt:lpstr>
      <vt:lpstr>Roboto</vt:lpstr>
      <vt:lpstr>Wingdings</vt:lpstr>
      <vt:lpstr>Tropic</vt:lpstr>
      <vt:lpstr>Immigration Remedies for Victims of Crime</vt:lpstr>
      <vt:lpstr>Immigration Overview</vt:lpstr>
      <vt:lpstr>Remedies for Crime Victims</vt:lpstr>
      <vt:lpstr>Legislative Background</vt:lpstr>
      <vt:lpstr>Case Scenario</vt:lpstr>
      <vt:lpstr>U Visa</vt:lpstr>
      <vt:lpstr>U Visa</vt:lpstr>
      <vt:lpstr>U Visa</vt:lpstr>
      <vt:lpstr>Case Scenario – U Visa</vt:lpstr>
      <vt:lpstr>U Visa</vt:lpstr>
      <vt:lpstr>Case Scenario – U Visa Derivatives</vt:lpstr>
      <vt:lpstr>Case Scenario</vt:lpstr>
      <vt:lpstr>T Visa</vt:lpstr>
      <vt:lpstr>T Visa</vt:lpstr>
      <vt:lpstr>Case Scenario – T Visa</vt:lpstr>
      <vt:lpstr>U versus T Visa</vt:lpstr>
      <vt:lpstr>Case Scenario</vt:lpstr>
      <vt:lpstr>VAWA Self-Petition</vt:lpstr>
      <vt:lpstr>VAWA Self-Petition</vt:lpstr>
      <vt:lpstr>Case Scenario – VAWA</vt:lpstr>
      <vt:lpstr>U Visa vs. VAWA</vt:lpstr>
      <vt:lpstr>Case Scenario</vt:lpstr>
      <vt:lpstr>Special Immigrant Juvenile Status (SIJS)</vt:lpstr>
      <vt:lpstr>Case Scenario – SIJS </vt:lpstr>
      <vt:lpstr>Special Immigrant Juvenile Status (SIJS)</vt:lpstr>
      <vt:lpstr>Breakout Discussion - Hypo</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Immigration Relief  for  Victims of Crime</dc:title>
  <dc:creator>VOCA Attorney</dc:creator>
  <cp:lastModifiedBy>VOCA Attorney</cp:lastModifiedBy>
  <cp:revision>166</cp:revision>
  <cp:lastPrinted>2019-06-10T12:34:15Z</cp:lastPrinted>
  <dcterms:modified xsi:type="dcterms:W3CDTF">2019-06-18T17:05:32Z</dcterms:modified>
</cp:coreProperties>
</file>